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34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59"/>
  </p:notesMasterIdLst>
  <p:handoutMasterIdLst>
    <p:handoutMasterId r:id="rId60"/>
  </p:handoutMasterIdLst>
  <p:sldIdLst>
    <p:sldId id="256" r:id="rId5"/>
    <p:sldId id="257" r:id="rId6"/>
    <p:sldId id="258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4" r:id="rId28"/>
    <p:sldId id="355" r:id="rId29"/>
    <p:sldId id="357" r:id="rId30"/>
    <p:sldId id="378" r:id="rId31"/>
    <p:sldId id="379" r:id="rId32"/>
    <p:sldId id="380" r:id="rId33"/>
    <p:sldId id="381" r:id="rId34"/>
    <p:sldId id="358" r:id="rId35"/>
    <p:sldId id="377" r:id="rId36"/>
    <p:sldId id="365" r:id="rId37"/>
    <p:sldId id="360" r:id="rId38"/>
    <p:sldId id="361" r:id="rId39"/>
    <p:sldId id="362" r:id="rId40"/>
    <p:sldId id="363" r:id="rId41"/>
    <p:sldId id="364" r:id="rId42"/>
    <p:sldId id="424" r:id="rId43"/>
    <p:sldId id="277" r:id="rId44"/>
    <p:sldId id="278" r:id="rId45"/>
    <p:sldId id="341" r:id="rId46"/>
    <p:sldId id="327" r:id="rId47"/>
    <p:sldId id="279" r:id="rId48"/>
    <p:sldId id="280" r:id="rId49"/>
    <p:sldId id="318" r:id="rId50"/>
    <p:sldId id="281" r:id="rId51"/>
    <p:sldId id="282" r:id="rId52"/>
    <p:sldId id="283" r:id="rId53"/>
    <p:sldId id="284" r:id="rId54"/>
    <p:sldId id="285" r:id="rId55"/>
    <p:sldId id="286" r:id="rId56"/>
    <p:sldId id="426" r:id="rId57"/>
    <p:sldId id="427" r:id="rId58"/>
  </p:sldIdLst>
  <p:sldSz cx="9144000" cy="6858000" type="screen4x3"/>
  <p:notesSz cx="7315200" cy="9601200"/>
  <p:custDataLst>
    <p:tags r:id="rId6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5pPr>
    <a:lvl6pPr marL="2286000" algn="l" defTabSz="914400" rtl="0" eaLnBrk="1" latinLnBrk="0" hangingPunct="1"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6pPr>
    <a:lvl7pPr marL="2743200" algn="l" defTabSz="914400" rtl="0" eaLnBrk="1" latinLnBrk="0" hangingPunct="1"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7pPr>
    <a:lvl8pPr marL="3200400" algn="l" defTabSz="914400" rtl="0" eaLnBrk="1" latinLnBrk="0" hangingPunct="1"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8pPr>
    <a:lvl9pPr marL="3657600" algn="l" defTabSz="914400" rtl="0" eaLnBrk="1" latinLnBrk="0" hangingPunct="1"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9pPr>
  </p:defaultTextStyle>
  <p:modifyVerifier cryptProviderType="rsaAES" cryptAlgorithmClass="hash" cryptAlgorithmType="typeAny" cryptAlgorithmSid="14" spinCount="100000" saltData="DXL2esrHIDrnobSZI6hS3Q==" hashData="PEoMyqIfALcyKIC8EP95Rw0u8UK/oydxEMDIVav2WZvSn4Y7TkcHqLO5K4lxVt2Zhp2DPzEYsHCAb8m59Q7Aw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00CCFF"/>
    <a:srgbClr val="E1E11F"/>
    <a:srgbClr val="00FF00"/>
    <a:srgbClr val="FFFF00"/>
    <a:srgbClr val="33CC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66" autoAdjust="0"/>
    <p:restoredTop sz="96634" autoAdjust="0"/>
  </p:normalViewPr>
  <p:slideViewPr>
    <p:cSldViewPr>
      <p:cViewPr>
        <p:scale>
          <a:sx n="125" d="100"/>
          <a:sy n="125" d="100"/>
        </p:scale>
        <p:origin x="1502" y="4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234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964AF8A-BC41-4E47-A3FB-C25BAB076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286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09-25T01:51:07.6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2798 4 25,'0'0'16,"0"0"0,0 0 2,0 0-5,0 0-2,0 0 0,0 0-1,-20-6 0,20 6-1,0 0-2,-20 8 0,20-8-2,-16 6-2,16-6 0,-26 6 0,9-3 0,0 0-2,-3-2 1,-1 1 0,-4-2-1,-1 1 0,-1-2 0,-4 1 0,-1-2-1,1 2 0,-2-1 0,-2-1 0,-2 2 0,0-1 0,0-1 0,-1 1 0,1-1 0,-1-1 0,2 2 0,-1-2 0,0 0 0,0 1 0,1 4 0,-1-2 0,-1 1 0,-2 2 0,-1 0 1,-4 2-1,4-1 0,-2-1 0,2-1 0,0-1 1,1-2-1,3-1 0,2 1 0,3-2 1,-2-2-1,4 2 1,-4 0-1,3 2 0,-1 2 1,-3 1-1,0 2 0,-2 2 0,2 0 0,0 2 0,0 0-1,-2-1 2,2 1-1,0-1 0,-1-1 0,1 2 0,-2-2 1,-1 0-1,2 0 0,-4 0 0,3-3 0,-1 2 0,1 0 1,0-2-1,-1 0 0,3 0 0,-2 1 1,4 2-1,-1 2 0,3 0 0,1 1 0,2 0 0,4 1 0,1 3-1,3-3 1,0 1 0,3 3 0,-1-2 1,3 1-1,-1 0 1,-1 2-2,-1 3 2,0 2 0,-1 3 0,1-4 0,3 6-1,-2-3 1,2 3-1,2-4 1,3-1-1,2-4-1,0 1 1,1-2 0,2-1 0,1 1-1,1 0 1,-1 1 0,1 2 0,2 0 0,-2-1 0,1-2 0,2 2 0,0-17 0,-3 24 0,3-24 0,0 20-1,0-20 1,0 0 0,6 20 0,-6-20 0,0 0-1,10 15 1,-10-15 0,0 0 0,13 15 0,-13-15-1,0 0 1,14 20 0,-14-20 0,12 15 0,-12-15 0,13 17 0,-13-17 0,12 13-1,-12-13 1,15 13 0,-15-13 0,17 9 0,-17-9 0,21 7 0,-21-7 0,23 5 0,-23-5 0,26 4 0,-26-4 0,28 5 0,-28-5 0,24 5 0,-10-2 0,1-2 0,1 1 0,-1-2 0,3-2 0,-1-1 0,3-1 0,0-1 0,1 0 1,1 2-1,-2 2 0,-1-1 0,3 2 0,-4 3 0,2 0 0,0 2 0,-2-2 0,2 0 0,0 0 1,2-1-1,-1-2 0,2 0 1,3-2-1,-2 1 0,2-1 1,3 2-1,-3 0 0,3 2 0,-3 2 0,0 1 0,-1 1 0,-1 0 0,-1 0 0,0 0 0,0-3 0,-1 0 1,-1-3-1,1-1 1,-1-1-1,0 1 0,4-1 0,-2 5 0,-2 0 0,2 5-1,0 1 1,-2 3 0,2 0 0,0 0 0,0-1 0,2-2 0,1-3 1,1-4-1,4-4 0,1-1 0,0-3 1,0-3-1,3 1 0,1 1 0,-1-1 0,0 4 0,-1 0 0,2 3 0,3 1-1,2 0 1,-4 0 1,1-2-1,-1-1 0,1-1 1,0-2-1,0-3 1,-1-2-1,0 0 1,-2-1-1,3-1 0,-1 0 1,0 1-1,-2 0 0,0 0 0,2 0 0,-1 0 0,3-1 0,-1 1 0,0 0 0,0 1 0,0-4 0,-1 5 0,-2-3 0,1 1 1,-3 0-1,1 0 0,-5 1 0,0-1 0,-2 5 0,1-4 0,-2 2 0,-3 0-1,-2 0 2,-1-1-1,-1 0 0,-3 1 0,-2-4 0,-14 13 0,22-21 1,-22 21-1,12-21 0,-12 21 1,8-21-1,-8 21 1,0-23-1,0 23 1,-5-28-1,2 13 1,-2-1-3,-1-3 3,0 1-2,-2-3 1,1 1-1,-4 0 1,0-1-1,-2 3 1,-1 0 0,-1-1 0,-4 3 0,1 2-1,-2-1 2,-1 1-2,-1 0 1,-1 2 0,0-2-1,-4 2 0,-2 3-1,-4-3-1,-3 6-1,-4-3-3,5 6-6,-3 0-13,1-2-1,8 8 0,-2-4-1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1T20:18:36.30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0,'638'0,"-476"15,-132-13,0 1,0 1,-1 2,28 9,-39-10,143 7,5 4,41-9,-126-9,251 11,-77 12,-200-13,0-3,1-3,52-4,-15 1,-62-1,0-1,0-1,0-1,23-8,-23 6,164-25,143 29,-66 14,-89 0,180 17,-334-24,1-2,-1 0,1-2,-1-2,8-1,92-19,35-3,-129 20,-21 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1T20:29:09.21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70 0,'23'67,"-16"-48,1 1,-1 1,-1-1,0 1,-2 0,0 1,-2-1,1 10,-15 83,-16 7,-3-60,27-52,1 1,0 1,0-1,1 0,1 0,-1 1,2-1,0 1,0-1,0 1,3 8,-1 23,-2 384,13-311,2 20,-2 45,-13 12,-41-39,13 12,14 1,15 152,-15-222,14 525,0-303,0-306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3:04:33.80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  <inkml:context xml:id="ctx1">
      <inkml:inkSource xml:id="inkSrc1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1" timeString="2022-09-26T23:06:01.626"/>
    </inkml:context>
    <inkml:brush xml:id="br1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1,'10'28,"3"777,-14-543,10-81,2-57,0 50,0-101,-3 0,-3 1,-3 0,-4 5,2-6,11 68,10 66,-14 10,9 97,-4-202,-7-88,-1 0,-2 1,0-1,-2 0,0 1,-2 1,0 32,2 161,-21-68,17-99,-2 0,-3 0,-10 31,-29 168,23-104,15 127,10-25,-11-89,11 142,-11-215,12 949,10-873,-5 34,-2 24,6-59,-9 108,-1-161,0-99</inkml:trace>
  <inkml:trace contextRef="#ctx1" brushRef="#br1">12311 12646 1663,'0'0'208,"0"0"34,0 0 12,0 0 2,0 0 0,0 0 0,0 0 0,-26-4 899,16 5-2798</inkml:trace>
  <inkml:trace contextRef="#ctx1" brushRef="#br1" timeOffset="3889.778">12692 12365 4351,'0'0'-98,"0"0"22,-1-1 21,-2 0 115,-1-1-1,1 1 1,0 0-1,-1 0 1,0 0-1,1 0 1,-1 0-1,1 1 1,-1 0-1,0 0 1,0 0 0,1 0-1,-1 0 1,0 1-1,1-1 1,-1 1-1,1 0 1,-1 0-1,1 1 1,-1-1-1,1 1 1,0-1 0,0 1-1,0 0 1,0 0-1,0 1 1,0-1-1,0 1 1,-1 1-60,-56 53 1211,-35 22 1786,-28-65-589,40 48-1263,75-54-1113,0 0 0,-1 0-1,0-1 1,-1 0-1,1 0 1,-1-1 0,-1 0-1,-10 4-31,-145 22 1244,103-24-1016,-44 34-120,20-4 192,-233 34 962,82 11-1092,-94 18 521,301-89-655,0-1 0,-1-1 0,0-2 0,0-1 0,-1-2 0,0-1 0,0-2 0,0-1 0,0-1 0,-22-4-36,15-1-5,0 1 0,0 2 0,-1 2 0,1 2 0,0 1 0,0 2 0,-13 5 5,17-1-27,7-1 37,1-1 0,-1-1-1,0-2 1,-1-1 0,-1-1-10,-252-4 450,136-14-415,106 4-347,12 3 306,0 0 1,-1 2 0,0 1-1,0 2 1,-1 1 0,1 1 0,-1 1-1,-14 3 6,13 1 9,0-1 0,0-1 0,0-1 0,-1-3 0,1 0 0,0-2 0,1-1 0,-1-2 0,1-1 0,1-1 0,-1-2 0,-19-10-9,36 15-26,0 2-1,0 0 1,-1 0-1,0 1 1,0 1-1,0 1 1,-1 0-1,1 1 1,-15 1 26,-7-2 37,0-1 0,-1-2 1,2-2-1,-1-1 0,1-1 1,0-3-1,1-1 0,-2-2-37,-106-47 0,0 19 14,-42 0-28,129 27 23,0 2 0,-1 2-1,0 3 1,-24 1-9,-3-2 29,74 7-40,-1 0-1,1 0 0,0-1 0,0-1 1,1 1-1,-1-2 0,1 1 0,0-1 1,0-1-1,1 1 0,-6-7 12,-37-25 124,-210-112-449,146 73 282,57 42 475,46 27-464,0 0 1,0 0-1,-1 2 1,0-1 0,-1 2-1,1 0 1,-1 0-1,0 1 1,0 1-1,-8-1 32,1 1 1,-116-37 6,77 11 117,56 25-124,0-1-1,0 1 1,0-1 0,0 0-1,1 0 1,0 0 0,0-1-1,1 1 1,-1-1 0,1 1-1,0-1 1,1 0 0,-1 0-1,1-2 1,-13-36-171,12 41 239,-3-2-14,-3 0-44,-31 5-98,34 1 87,0-1 0,-1 0 0,1 0 1,0 0-1,0 0 0,0-1 0,-1 0 0,1 0 0,0 0 0,0-1 0,0 0 0,1 0 0,-1 0 1,0 0-1,1-1 0,-1 0 0,1 0 0,0 0 0,0 0 0,0-1 0,0 1 0,1-1 0,-1 0 0,1 0 1,-1-3 0,-16-15 12,-15-2-130,-61-14 196,56 5-230,20-5 109,16 30 32,1-1 11,1 1 11,1 5 32,-1-4-33,-3-36-20,4 41-44,1 2-10,-4-5-281,7 9-584,51 38-221,11-4 694,-15-16 555,-48-22-46,-2 0 11,0 0 0,-26 21-88,-29 7-232,46-27 256,0-2 0,0-2 0,0-1 0,2-2-10,2 1-44,4 2 1,-2-3 53,1 2 3,-1 0 1,2-1 0,-1 1-1,0-1 1,1 0-1,0 1 1,0-1-1,1 0 1,-1 0-1,1 1 1,0-1 0,0 0-1,0 0 1,2-3-4,-2 5 3,19-106 119,-19 108-176,0-1-14,1-3 26,-1 3 92,0 2 52,0 0-4,0 0-2,0 0-29,0 0-94,-1 1 57,-13 30 67,15-27-106,14 23-250,8-5 248,-2-12-53,29-3-128,28 2-920,4 6 1112,-11-13 18,-10-27-117,-52 19-594,6-3-4005</inkml:trace>
  <inkml:trace contextRef="#ctx1" brushRef="#br1" timeOffset="6020.851">6018 11734 5887,'-29'44'1260,"28"-42"-1096,1-2-4,-17 27-904,-1 10 1351,17-36-520,-9 24 1315,7-15-1170,1 1-1,0-1 0,1 1 0,0 0 0,1-1 1,0 1-1,0 0 0,1-1 0,1 2-231,0 23 142,6 35 179,1 24-2771,-9-94-852</inkml:trace>
  <inkml:trace contextRef="#ctx1" brushRef="#br1" timeOffset="11220.137">0 11735 5759,'0'0'290,"0"0"39,0 0 20,0 0-18,0 0-91,0 0-43,6-8 166,-1 1-278,-1 0-21,-1 1 0,-1 4-10,-1 2-47,1 1 1,-1-1 0,0 0 0,0 1-1,0-1 1,1 0 0,-1 1-1,0 0 1,0-1 0,0 1 0,0 0-1,0-1 1,0 1 0,0 0-1,0 0 1,0 0 0,-1 0 0,1 0-1,0 0 1,-1 0 0,1 0-1,0 0 1,-1 0 0,1 0 0,-1 0-1,1 1 1,-1-1 0,0 0-1,0 0-7,2 3 167,-1-3 85,11 10 519,143-1-360,-151-8-409,1 0-1,-1 0 1,1 0 0,-1-1 0,1 1 0,-1-1 0,1-1 0,0 1 0,0-1-1,-1 1 1,1-1 0,0-1 0,0 1 0,-1-1 0,1 0 0,0 0 0,-1 0-1,1 0 1,0-1 0,-1 0 0,0 0 0,0 0 0,1 0 0,-1-1 0,0 0-1,-1 0 1,4-3-2,4-5 89,-8 7-97,0 0 0,0 1 0,0-1 0,1 1 0,-1 0 0,1 0 0,0 0 0,0 0 0,0 1 0,0-1 0,0 1 0,0 0-1,1 0 1,-1 1 0,1-1 0,-1 1 0,1 0 0,0 0 0,0 1 0,-1-1 0,1 1 0,0 0 8,46 7 150,-38-4-149,0-1 0,0 0 0,0-1 0,0-1 0,0 0 0,0-1 0,1 0 0,-1-1 0,0 0 0,8-4-1,201-89 184,-208 92-150,-1 1 0,1 0 0,-1 1-1,1 1 1,0 0 0,-1 1-1,1 0 1,-1 1 0,1 1 0,-1 0-1,0 1 1,0 0 0,0 1 0,-1 0-1,0 1 1,0 1 0,0 0 0,-1 0-1,0 1 1,10 9-34,-17-12 50,0-1 0,0 1-1,1-1 1,0 0 0,0-1 0,0 1-1,0-1 1,1 0 0,-1 0 0,1-1 0,0 0-1,0 0 1,0 0 0,0 0 0,0-1-1,0 0 1,0 0 0,0-1 0,0 0 0,1 0-1,1-1-49,132-9-64,-67 19 130,60-1-36,11-39-203,-130 29 271,0 1 1,1 0-1,-1 1 0,1 1 0,-1 0 1,0 1-1,0 1 0,3 1-98,-5-2 19,37 8 24,-33-6-8,-1 0 0,0 0 0,1-2 0,0 0 0,0-1-1,0 0 1,-1-1 0,1-1 0,0-1 0,0 0 0,-1-1-1,1 0 1,14-6-35,1-6-17,-11 4 2,0 1 0,0 1 0,1 1-1,0 1 1,0 0 0,1 2 0,-1 0 0,1 2 0,0 0-1,1 2 1,5 0 15,121 27 328,-140-25-299,1-1 1,-1 0-1,1 0 0,-1-1 0,1-1 0,-1 1 1,0-1-1,0-1 0,0 0 0,0 0 0,0-1 1,-1 0-1,1-1 0,-1 1 0,0-2-29,42-18 133,180-38 716,-139 54-725,-79 10-124,16 1-7,0 0 0,1-1 0,-1-2 0,0-1 1,27-4 6,-16-4 279,-30 6-253,0 0-1,0 1 0,0 0 0,0 1 1,0 0-1,0 0 0,0 1 0,0 0 1,0 1-1,0 0 0,0 0 0,0 1 1,0 0-1,0 1 0,3 1-25,53 38-61,-51-36 79,1 0-1,1-1 1,-1-1 0,1 0 0,-1-1 0,1-1-1,0 0 1,0-1 0,0-1 0,16-2-18,-18 2 91,-6-1-91,1 1-1,-1-1 0,0 1 0,0 1 1,1 0-1,-1 0 0,0 0 0,0 1 1,0 1-1,0-1 0,0 1 0,-1 0 1,1 1-1,-1 0 0,0 0 0,0 1 1,0-1-1,4 5 1,-8-5 6,1-1-1,0 1 1,1-1 0,-1 0 0,0 0-1,1 0 1,0 0 0,-1-1 0,1 0-1,0 0 1,1 0 0,-1-1 0,3 1-6,83 9 258,-57-2-219,-20-4-14,0-1-1,0 0 0,1-1 0,0-1 0,0 0 0,-1-1 0,1-1 0,0 0 0,13-2-24,82-44-80,-22 6 150,6 43-280,-48 3 225,266-31 870,-143 18-865,-109-7 122,-46 9-157,1 1 0,-1 1 0,0 0 0,1 1-1,0 1 1,-1 0 0,1 1 0,0 1 0,11 1 15,16 25 284,7 13-314,-42-37 88,0 0 0,1 0 0,-1-1 0,1 0 0,0 0 0,0 0 1,-1-1-1,1-1 0,0 1 0,3-1-58,50 7 39,-28 3-226,-23-6 191,0 0 1,1-1-1,-1 0 0,0-1 0,1 0 1,0-1-1,-1 0 0,1 0 0,0-1 1,0-1-1,-1 0 0,1 0 0,1-1-4,72-27-128,-15 54-104,6-7 294,91-16 44,-31-2 36,-94 0-144,61 35-127,-93-35 126,1 1 0,-1-1 0,0 0 1,0-1-1,0 0 0,0-1 0,0 0 0,0 0 0,0-1 1,0 0-1,-1-1 0,1 1 0,-1-2 0,0 1 0,1-2 3,-5 4-21,-2 1 38,5-4-12,1 0-1,-1 1 1,1-1 0,0 2-1,0-1 1,0 1 0,0 0-1,0 1 1,1 0 0,0 0 0,-1 1-1,1 0 1,0 1 0,-1 0-1,1 0 1,0 1 0,-1 0-1,1 0 1,-1 1 0,1 0-1,-1 1 1,2 0-5,-3 0 3,0 0 0,0 0 1,0-1-1,0 0 0,1 0 0,-1-1 1,1 0-1,-1 0 0,1-1 1,-1 0-1,1 0 0,-1-1 0,1 0 1,4-1-4,30-2 90,2 6-92,0 1 1,0 2-1,-1 3 0,39 11 2,-75-18-12,1 0-1,-1-1 0,1 0 0,-1 0 1,1 0-1,-1-1 0,0 0 1,1 0-1,-1-1 0,0 0 0,6-2 13,54-9 32,-56 14-18,0 0 0,0 2 0,0-1-1,-1 1 1,1 1 0,-1 0 0,0 0 0,0 1-1,0 0 1,0 1-14,54 24 54,-48-25-83,-10-2 31,1 0-1,-1-1 1,1 0 0,0-1 0,-1 0-1,1 0 1,0 0 0,0 0-1,0-1 1,0 0 0,2-1-2,76-22 384,-72 19-398,0 1 1,0 0 0,0 1-1,1 0 1,-1 1 0,1 0 0,-1 1-1,1 1 1,-1 0 0,1 1-1,-1 1 1,0 0 0,0 0 0,0 1-1,8 5 14,-12-7 5,18 4 10,0-1-1,1-1 1,-1-2 0,1-1-1,-1-1 1,19-2-15,214 15-88,-154-17 152,2 19-131,25-36 275,-109 18-208,0 1 0,0 0 0,0 2 0,0 1 0,16 3 0,62-10-77,-40-16-86,46 35 315,62 2 1344,-26-4-1478,-110-16-116,-21 1-301,0 2 0,0-1 0,1 2 0,0 0 0,-1 1 0,1 0 0,-1 1 0,1 0 0,-1 1 0,1 1 0,-1 0 0,9 4 399,-10-2-5476</inkml:trace>
  <inkml:trace contextRef="#ctx1" brushRef="#br1" timeOffset="15432.974">13198 11974 1151,'2'-66'-300,"-2"65"367,0 1-1,-1-1 0,1 1 0,-1-1 0,1 0 0,-1 1 0,1-1 0,-1 1 0,1-1 1,-1 1-1,0-1 0,1 1 0,-1-1 0,0 1 0,1 0 0,-1-1 0,0 1 0,0 0 1,1 0-1,-1 0 0,0-1 0,0 1 0,1 0 0,-1 0 0,0 0 0,0 0 0,1 0 1,-1 0-1,0 0 0,0 1 0,1-1 0,-1 0 0,0 0 0,0 1 0,1-1 0,-1 0 0,0 1 1,1-1-1,-1 0 0,0 1 0,1-1 0,-1 1 0,1 0 0,-1-1 0,1 1 0,-1-1 1,1 1-1,-1 0 0,1-1 0,0 1 0,-1 0 0,1-1 0,0 1 0,-1 0 0,1 0-66,-25 47 2498,24-47-2357,1-1-12,0 0-9,0 0-34,-26-11-484,-1 19 542,-40 105 1144,65-106-1245,-1 0-1,0-1 1,-1 0 0,0 1-1,0-1 1,0-1-1,0 1 1,-1-1-1,0 1 1,0-1-1,-1-1 1,1 1-1,-1-1 1,0 0 0,0 0-1,0-1 1,-1 0-1,1 0 1,-1 0-1,0-1 1,0 0-1,-5 1-42,5-3-17,0 0 1,0 1-1,1 0 0,-1 0 0,0 0 0,0 1 0,1 0 0,-1 1 1,1-1-1,-1 1 0,1 0 0,0 1 0,0-1 0,0 1 0,1 0 0,0 1 1,-1 0-1,1-1 0,1 2 0,-1-1 17,-19 22 733,24-26-839,-5 7 206,2 0-60,0 1 1,1 0 0,1-1-1,-1 1 1,1 0 0,1 0-1,0 0 1,0 0 0,1 0-1,0 0 1,0 0 0,1 0-1,0-1 1,1 1 0,0-1-1,3 8-40,11 19-73,-16-32 66,0-1-1,0 0 1,0 0 0,0 0 0,1-1-1,-1 1 1,0 0 0,1 0-1,0-1 1,-1 1 0,1-1-1,0 1 1,0-1 0,0 0-1,0 0 1,0 0 0,0 0 0,0 0-1,0 0 1,1 0 0,1 0 7,87-32-1135,-26 6-2708,-43 19 1695</inkml:trace>
  <inkml:trace contextRef="#ctx1" brushRef="#br1" timeOffset="16882.389">12794 12511 4863,'0'0'42,"0"0"-121,0 0-20,1-1 19,2-3 78,-2 3 40,-1 1-47,3 0 151,0 1-1,0 0 1,-1 1-1,1-1 1,0 0 0,-1 1-1,1-1 1,-1 1-1,0 0 1,1 0 0,-1 0-1,0 0 1,0 0-1,0 0 1,-1 1 0,1-1-1,0 1 1,-1-1-1,0 1 1,1-1 0,-1 1-1,0 0-141,19 27-10,-12-23-10,0 0 0,0 0 0,0-1 0,1-1-1,0 1 1,0-2 0,0 1 0,1-1 0,0 0-1,-1-1 1,1 0 0,0-1 0,1 0 0,-1-1-1,0 0 1,1 0 0,-1-1 0,0 0 0,1-1-1,5-1 21,-9 2 47,0 0-1,0 0 0,0 1 1,0 0-1,0 1 1,0 0-1,0 0 0,0 0 1,-1 1-1,1-1 0,3 4-46,-5-3 42,1 0 0,0-1 0,0 1-1,0-1 1,0 0 0,0-1 0,0 1-1,0-1 1,1-1 0,-1 1-1,0-1 1,1 0 0,-1 0 0,1-1-1,0 0-41,158-69-98,-90 34-778,-69 26-690,-1 0-694</inkml:trace>
  <inkml:trace contextRef="#ctx1" brushRef="#br1" timeOffset="27203.287">12855 12828 2687,'0'0'208,"0"0"34,0 0 12,0 0 40,0 0 158,0 0 76,0 0 14,0 0-28,0 0-129,0 0-53,0 0-11,0 0-9,0 0-34,0 0-20,0 0-2,0 0-16,0 0-69,0 0-38,0 0-5,0 0-4,-18 7 464,11 0-408,-1 1-1,2-1 1,-1 1-1,1 0 0,0 1 1,1-1-1,0 1 1,0 0-1,1 1 0,-2 4-179,-7 13 374,-47 102 978,60-128-1352,-17 30 12,1 0 0,1 2 0,2 0 0,-8 33-12,17-52-11,1-1-1,1 1 0,0-1 1,1 1-1,0 0 0,1 0 1,1-1-1,0 1 1,1 0-1,0-1 0,1 1 1,0-1-1,1 0 0,1 0 1,0 0-1,1 0 0,0-1 1,1 0-1,1-1 1,0 1-1,0-1 0,4 3 12,2-4 27,0-1-1,0 0 1,1 0-1,1-2 1,-1 0-1,1 0 1,1-2-1,-1 0 0,1-1 1,0-1-1,-1 0 1,2-1-1,4-1-26,132 6-216,-92-16-72,-24-8-2506,-24 4-788</inkml:trace>
  <inkml:trace contextRef="#ctx1" brushRef="#br1" timeOffset="30589.888">12644 13545 4095,'0'0'158,"0"0"22,0 0 10,-9 2 218,-32 6 1080,39-8-1200,-44 1 411,-29-18-310,56 18 119,1-1-22,1 0-1,0 0 1,-1-2-1,1 0 1,0-1-1,0-1 1,-7-2-486,-15-9 63,-137-53-265,146 48 162,1-1 0,1-2 0,1-1-1,1-1 1,1-1 0,-10-15 40,-57-107 1923,85 132-1886,1-1 1,0 1 0,1-1 0,1-1 0,1 1-1,-1-14-37,-3-13 58,-1 9-100,-1 0 1,-1 0 0,-2 1-1,-1 0 1,-2 2 0,-14-23 41,-32-64 6,-49-76 302,89 167-64,2-1-1,1-1 1,2-1-1,1 0 0,1-1 1,1-1-1,-4-22-243,-8-42 63,-42-119 66,22 91-68,38 99-39,-1 1 0,-1 0-1,-1 0 1,-1 1 0,-2 1-1,0 0 1,-1 0 0,-1 2-1,-14-16-21,-14-1-73,34 30 72,-1 1 1,1-2-1,1 1 1,-1-1 0,1-1-1,1 1 1,0-1-1,0-1 1,0-1 0,-39-159 52,24 71-232,-6 1 385,-62-126 393,-2-33-256,43-14-538,35 207 255,4 26 29,3 0-1,1-1 0,2 1 0,1-8-87,4-1-58,0 19 48,0 1 1,-2 0 0,-1-1 0,-1 1 0,-2 0 0,0 1-1,-2-1 1,-5-11 9,-2-2-21,2-1 0,2 0 1,1 0-1,3-1 0,-1-28 21,-4-25-54,7 72 106,-1 1 0,-1-1 1,0 1-1,-2 0 0,-1 1 1,-1 0-1,-1 0 0,-1-1-52,-29-118-216,-21-98 216,40 173-32,3 0 0,2-2 0,4 0 0,-2-39 32,4-116-226,-4-26-30,-39 70 614,47 118-430,2-1-1,4 0 0,1-1 1,5-10 72,-2 18-23,1-26 62,-4 1 0,-3 0 0,-8-38-39,-25-123 472,4-261-72,24 426 252,-3 0 0,-17-60-652,-14-115-64,29 127-53,-27-68-267,-30-33 501,-11 30-533,-65-102-10,130 261 499,1 0 1,2-1 0,2-1 0,1 0-1,2 0 1,2-1 0,1 0 0,2 0 0,2-17-74,-14-52-67,11 64 238,-8-133-137,7 137 48,5 29-42,-1 0 1,0 0 0,-1 0-1,0 1 1,-1-1 0,0 1-1,0 0 1,-2 0 0,1 0-1,-6-8-40,1-30-266,6 7 383,-11 2-258,3 26 431,-14 0-354,-19 1-138,43 11 170,1 1 78,0 0 40,0 0 8,0 0-28,0 0-129,0 0-53,-21 12-744,16-6 844,1 1 1,1 0-1,-1 1 0,1-1 1,0 0-1,1 1 0,0 0 1,0-1-1,1 1 0,-1 0 1,2 0-1,-1 0 1,1 0-1,1 0 0,0 3 16,18 84-53,-19-89 65,-1 0 0,-1 0 0,1 0 0,-1 0 0,0 0 0,-1-1 1,1 1-1,-1-1 0,0 1 0,0-1 0,-1 0 0,0 0 0,0 0 0,0-1 0,-1 2-12,0-1-10,4-4-44,-17-38-450,17 21 437,1 0 0,1 0-1,0 0 1,1 1 0,1-1 0,0 1-1,1-1 1,1 1 0,1 0 0,0 1-1,6-12 68,-10 22-25,20-94 98,18 0 162,-26 88-639,-11 9 412,0 1 0,0 0 1,0 0-1,1 1 0,-1-1 0,0 0 0,0 1 1,0 0-1,0 0 0,0 0 0,0 0 1,-1 0-1,1 1 0,0-1 0,0 1 0,-1 0 1,1 0-1,-1 0 0,0 0 0,1 0 1,-1 0-1,0 1 0,0-1 0,-1 1 1,1-1-1,0 1 0,0 3-8,19 16-19,-7-10 47,1 0 0,-2 2 1,0-1-1,0 2 0,-1 0 1,-1 0-1,-1 1 0,1 2-28,-4 30-268,-17 1-3908,8-44 3471,-3 12-3666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7T01:28:18.24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1 600,'143'21,"274"1,-247-1,-43-9,184-11,-100-14,-116 0,-12 4,-1-5,47-15,-107 23,1 1,-1 1,0 1,1 1,0 1,6 1,491-13,146 3,-427 11,721-1,-788-13,106 5,-147-3,250 12,-137 29,-129-21,160 6,86 8,-237-12,140 10,-38 1,497-1,-25-8,-643-11,247 26,-22 17,155-35,-280-18,116 5,-167 3,-30-28,99-42,-109 23,-58 43</inkml:trace>
  <inkml:trace contextRef="#ctx0" brushRef="#br0" timeOffset="36438.418">5201 720,'-11'32,"-11"88,23 414,-2-495,10 87,6 22,-10-55,8 40,-3 39,0-31,-4 11,-8-92,2 805,12-734,-13 79,12-60,0 60,10-13,-14-56,-3 109,7-157,1 8,-1 56,-5-16,-2 119,-4 929,-11-1057,5 71,-5 119,-2-129,3-75,-15 182,13-165,-8 75,7-38,21 62,3-124,0-10,1 25,-3 50,-4 22,6-45,-11 120,11-110,-3-3,-6 21,10-77,-12 77,11-96,-12 491,13-401,-2-42,-10 358,11-326,0-6,-11 358,-12-388,3-19,-4 25,7-100,4-26</inkml:trace>
  <inkml:trace contextRef="#ctx0" brushRef="#br0" timeOffset="42827.132">6182 1,'10'29,"-8"259,-2-287,0 0,0-1,0 1,0 0,0-1,0 1,0-1,0 1,0 0,1-1,-1 1,0-1,1 1,-1-1,0 1,1-1,-1 1,0-1,1 1,-1-1,1 1,-1-1,1 0,-1 1,1-1,-1 0,1 1,0-1,-1 0,1 0,-1 1,1-1,0 0,-1 0,1 0,0 0,-1 0,1 0,-1 0,1 0,0 0,-1 0,1-1,0 1,-1 0,1 0,-1 0,1-1,-1 1,1 0,-1-1,1 1,-1-1,1 1,-1 0,1-1,-1 0,30-25,-28 23,-1 0,1 0,0 0,-1 0,1 1,1-1,-1 0,0 1,1 0,-1-1,1 1,0 0,-1 0,1 1,0-1,0 1,0-1,1 1,-1 0,0 0,0 0,1 1,-1-1,0 1,1 0,-1 0,1 0,-1 0,0 0,1 1,-1-1,0 1,0 0,1 0,-1 1,0-1,0 1,0-1,0 1,0 0,1 2,1 4,-1 0,0 1,-1 0,0 0,0 0,-1 0,0 1,0-1,-1 9,8 32,-8-42</inkml:trace>
  <inkml:trace contextRef="#ctx0" brushRef="#br0" timeOffset="43441.646">6717 394</inkml:trace>
  <inkml:trace contextRef="#ctx0" brushRef="#br0" timeOffset="47591.827">5507 5637,'0'186,"17"-128,-16-57,1-1,0 0,0-1,0 1,0 0,0 0,-1-1,1 1,0-1,0 0,-1 1,1-1,0 0,-1 0,1 0,-1 0,1 0,-1-1,1 1,-1 0,0-1,0 1,0-1,0 1,1-1,2-3,76-73,0-4,-70 69</inkml:trace>
  <inkml:trace contextRef="#ctx0" brushRef="#br0" timeOffset="48260.456">5757 5877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7T17:13:11.25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7T17:13:15.153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70,'23'54,"-18"-42,-4-10,-1 0,0 0,0 0,1 0,-1 0,1 0,-1 0,1 0,0 0,0 0,0 0,0 0,0-1,0 1,1 0,-1-1,1 1,-1-1,1 1,-1-1,1 0,0 0,-1 0,1 0,0 0,0 0,0 0,0 0,0-1,0 1,0-1,0 0,0 1,0-1,0 0,1 0,-1 0,0-1,0 1,0 0,0-1,0 1,0-1,1 0,10-8,-1 0,0-1,-1 0,1-1,-2-1,0 1,7-12,30-52,-44 66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7T17:13:16.30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3:30:18.34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154 101,'0'1428,"-23"-1318,-1 61,10-3,9-13,-3-183,5-16,-15-65,18 109,0 0,0 0,0 1,-1-1,1 0,0 0,0 1,0-1,0 0,0 0,-1 1,1-1,0 0,0 0,0 0,-1 1,1-1,0 0,0 0,-1 0,1 0,0 0,0 0,-1 0,1 1,0-1,0 0,-1 0,1 0,0 0,-1 0,1 0,0 0,0 0,-1 0,1 0,0-1,0 1,-1 0,1 0,0 0,-1 0,1 0,0 0,0-1,0 1,-1 0,1 0,0 0,0 0,-1-1,-2 31,4 132,-1-162,0-1,0 1,0 0,1-1,-1 1,0 0,1 0,-1 0,0-1,1 1,-1 0,0 0,1 0,-1 0,0-1,1 1,-1 0,0 0,1 0,-1 0,1 0,-1 0,0 0,1 0,-1 0,0 0,1 0,-1 1,1-1,-1 0,0 0,1 0,-1 0,0 0,1 1,-1-1,0 0,0 0,1 1,-1-1,0 0,0 1,1-1,-1 0,0 0,0 1,0-1,1 0,-1 1,0-1,0 1,0-1,0 0,0 1,0-1,0 0,0 1,0-1,17-29,45-94,1 12,-59 103</inkml:trace>
  <inkml:trace contextRef="#ctx0" brushRef="#br0" timeOffset="2684.119">133 13,'-2'1,"0"0,0 0,0 1,1-1,-1 1,0-1,1 1,0 0,-1 0,1 0,0 0,0-1,0 2,0-1,0 0,0 0,1 0,-1 0,1 0,-1 2,-1 2,-85 292,69-251,22-77,6-17,2 1,2 1,16-36,20-56,-50 136,-1 1,1-1,0 0,1 1,-1-1,0 0,0 1,0-1,0 0,0 1,1-1,-1 1,0-1,1 0,-1 1,0-1,1 1,-1-1,1 1,-1-1,0 1,1-1,-1 1,1 0,0-1,-1 1,1 0,-1-1,1 1,0 0,-1 0,1-1,-1 1,1 0,0 0,-1 0,1 0,0 0,-1 0,1 0,0 0,-1 0,1 0,0 1,-1-1,1 0,-1 0,1 1,0-1,-1 0,1 0,-1 1,1-1,-1 1,1-1,-1 1,1-1,-1 1,1-1,-1 1,0-1,1 1,-1-1,0 1,1 0,15 43,24 75,-35-99,-4-11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7T19:58:35.613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5,'2'0,"0"-2,0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3:30:57.04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825 1,'0'949,"-12"-819,-10 73,-12-71,34-128,-1 0,0 1,0-1,0 0,-1 0,0 0,0 0,0 0,0 0,0 0,-1-1,1 1,-1-1,0 0,0 1,-1-1,1-1,-1 1,1 0,-1-1,0 0,0 0,-3 1,-125 65,-18-19,46-2,32-15,21-15,42-15,1 0,0 0,-1 1,1 0,0 1,1 0,-1 0,1 1,0 0,-7 5,-72 57,81-61</inkml:trace>
  <inkml:trace contextRef="#ctx0" brushRef="#br0" timeOffset="4054.25">737 1525,'21'70,"-3"2,-4 0,-2 1,0 50,-8 4,4-159,-9-155,1 186,1 1,-1 0,0-1,0 1,0 0,1-1,-1 1,0-1,0 1,0 0,0-1,0 1,0-1,0 1,0 0,0-1,0 1,0-1,0 1,0 0,0-1,0 1,0-1,0 1,-1 0,1-1,0 1,0 0,0-1,-1 1,1 0,0-1,0 1,-1 0,1-1,0 1,-1 0,1 0,0-1,-1 1,1 0,0 0,-1 0,1 0,-1-1,1 1,0 0,-1 0,1 0,-1 0,1 0,0 0,-1 0,1 0,-1 0,1 0,0 0,-1 1,1-1,-1 0,1 0,0 0,-1 0,1 1,0-1,-1 0,1 0,0 1,-17 24,-16 84,29-146,45 142,-40-105,0 0,0 0,1 0,-1 0,0 0,0 0,0 0,1 0,-1 0,0-1,0 1,0 0,0-1,1 1,-1-1,0 1,0-1,0 0,0 1,0-1,0 0,0 0,-1 0,1 0,0 0,0 0,-1 0,1 0,0 0,-1 0,1 0,-1 0,0 0,1 0,-1 0,0-1,1 1,-1 0,0 0,0-1,0 1,0 0,0 0,-1-1,4-6,30-70,-28 71</inkml:trace>
  <inkml:trace contextRef="#ctx0" brushRef="#br0" timeOffset="7468.358">880 1459,'0'8,"-1"1,1 1,-1 0,2 0,-1-1,1 1,1 0,0-1,0 1,1-1,0 0,1 0,0 0,0 0,1 0,0-1,4 5,0-1,2 0,0 0,0-1,1 0,0-1,1-1,0 0,0 0,1-1,0-1,1-1,11 4,-7-2,-1 0,1 0,-2 2,1 0,-1 1,-1 1,8 8,42 68,-61-82</inkml:trace>
  <inkml:trace contextRef="#ctx0" brushRef="#br0" timeOffset="9439.195">880 1591,'-2'0,"-4"-2,-3-6,-2-4,-1-1,2-1,0 0,0 3,2 1,1 3,0 0,3-1,0 2,0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1T20:17:00.65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152 0,'-26'162,"2"275,17 13,9-266,9-21,0-80,-4 0,-4 0,-6 63,1-17,3 325,12-103,-13 129,28-181,-17-166,-43-245,-8 50,-27-16,66 78,0 0,0 1,1-1,-1 0,0 1,1-1,-1 0,0 1,1-1,-1 1,1-1,-1 1,1 0,-1-1,1 1,-1-1,1 1,0 0,-1-1,1 1,0 0,-1 0,1-1,0 1,0 0,0 0,0-1,0 1,0 0,0 0,0-1,0 1,0 0,0 0,0-1,0 1,1 0,-1 0,0 0,0 0,2 248,-3-248,1 0,0 1,0-1,0 1,0-1,0 1,0-1,0 1,0-1,0 0,1 1,-1-1,1 0,-1 1,1-1,0 0,-1 1,1-1,0 0,0 0,0 0,0 0,0 0,0 0,0 0,0 0,0 0,0 0,0 0,1-1,-1 1,0 0,1-1,-1 1,0-1,1 0,-1 0,1 1,-1-1,1 0,-1 0,0 0,1 0,-1 0,1-1,-1 1,0 0,1-1,-1 1,1-1,-1 1,0-1,79-71,-5 5,-4-3,-30 6,-34 55</inkml:trace>
  <inkml:trace contextRef="#ctx0" brushRef="#br0" timeOffset="2502.893">0 3534,'14'82,"17"30,-31-111,0 0,0 0,0-1,1 1,-1 0,0 0,1-1,-1 1,1 0,-1-1,1 1,-1 0,1-1,0 1,-1-1,1 1,-1-1,1 1,0-1,0 1,-1-1,1 0,0 1,0-1,-1 0,1 0,0 0,0 0,0 1,-1-1,1 0,0 0,0 0,0-1,0 1,-1 0,1 0,0 0,0-1,-1 1,1 0,0-1,0 1,-1 0,1-1,0 1,-1-1,1 1,0-2,35-33,-29 27,131-128,-133 128,0 0,-1-1,0 1,-1-1,0 0,-1 0,1 0,-2-1,1 1,-1 0,-1-1,0 1,-1-10,1-8,0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3:31:37.413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490 1,'-43'31,"-134"96,23-27,144-94,2-1</inkml:trace>
  <inkml:trace contextRef="#ctx0" brushRef="#br0" timeOffset="2956.407">71 100,'-11'17,"3"-1,1 0,0 1,2 0,0 0,1 1,0-1,1 1,0 17,-7 87,10-119,-1-2,1 0,0-1,-1 1,1 0,0 0,-1 0,1-1,0 1,0 0,0 0,0 0,0 0,0-1,0 1,0 0,0 0,0 0,0-1,1 1,-1 0,0 0,1 0,-1-1,0 1,1 0,-1 0,1-1,-1 1,1-1,-1 1,1 0,0-1,-1 1,1-1,0 1,-1-1,1 1,0-1,0 0,-1 1,1-1,0 0,0 0,0 0,-1 1,1-1,0 0,0 0,0 0,0 0,-1 0,1-1,0 1,0 0,0 0,-1 0,1-1,0 1,259-112,-241 106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3:31:42.20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78 0,'27'86,"18"82,14-6,-37-111,-20-43</inkml:trace>
  <inkml:trace contextRef="#ctx0" brushRef="#br0" timeOffset="1793.091">89 166,'-19'27,"-51"135,73-157,11-15,13-20,20-51,-41 66,2 1,-1 0,2 1,-1 0,2 0,0 1,4-3,-12 15,-1 0,1 0,0 0,0 0,0 0,0 0,0 1,0-1,-1 1,1-1,0 1,0 0,-1 0,1 0,0 0,-1 0,1 0,-1 0,1 0,-1 0,0 1,0-1,1 1,-1-1,0 1,0-1,0 1,-1 0,1 0,0-1,-1 1,1 0,-1 0,1 1,4 6,23 36,-22-35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3:31:31.09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332 143,'336'0,"-405"-39,-4-11,90 71,-16-21,0 0,0 0,-1 0,1 1,0-1,0 0,0 1,0-1,0 1,-1-1,1 1,0-1,0 1,-1-1,1 1,0 0,-1-1,1 1,0 0,-1 0,1 0,-1-1,0 1,1 0,-1 0,0 0,1 0,-1 0,0 0,0-1,0 1,0 0,0 0,0 0,0 0,0 0,0 0,0 0,0 0,-1 0,1 0,0 0,-1-1,1 1,-1 0,1 0,-1 0,1-1,-1 1,1 0,-1 0,0-1,1 1,-1-1,0 1,0-1,1 1,-1-1,0 1,0-1,0 1,-61 26,56-23</inkml:trace>
  <inkml:trace contextRef="#ctx0" brushRef="#br0" timeOffset="15038.036">1 154,'156'0,"-30"-22,-11 22,-104 1</inkml:trace>
  <inkml:trace contextRef="#ctx0" brushRef="#br0" timeOffset="17719.967">421 0,'16'17,"-12"-12,-1-1,1 1,0-1,1 0,-1-1,1 1,0-1,0 0,0 0,0 0,0-1,1 0,-1 0,3 0,-8-2,1 0,-1 0,1 1,-1-1,1 0,-1 0,1 0,-1 0,1 1,-1-1,1 0,-1 0,1 1,-1-1,1 0,-1 1,0-1,1 0,-1 1,0-1,1 1,-1-1,0 0,1 1,-1-1,0 1,0-1,0 1,1-1,-1 1,0 0,0-1,0 1,0-1,0 1,0-1,0 1,0-1,0 1,0-1,0 1,0-1,-1 1,1-1,0 1,0-1,-1 1,1-1,0 1,0-1,-1 1,1-1,0 0,-1 1,1-1,-1 1,1-1,-1 0,-31 30,24-23,-81 45,58-25,24-20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3:32:52.69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0 598,'21'-29,"104"-170,-50 100,-60 81,1 1,1 0,0 1,1 1,1 1,0 1,1 0,0 1,1 1,0 2,1 0,0 1,17-4,110-50,-24 38,23 24,-70 33,-44-15,4 2,0 1,-1 1,-2 2,0 2,14 15,75 85,-59-52,-66-73,1 0,-1 0,0-1,0 1,0 0,0-1,0 1,0-1,0 1,0-1,0 1,0-1,0 0,0 1,0-1,0 0,-1 0,1 0,0 0,0 0,0 0,0 0,0 0,0-1,0 1,-1 0,1-1,0 1,0 0,0-1,0 1,0-1,0 0,0 1,1-1,-1 0,0 0,-4-1,-122-47,118 45,9 4,0 1,0-1,0 1,0-1,0 0,0 1,0-1,0 1,0-1,0 0,0 1,0-1,0 1,0-1,-1 0,1 1,0-1,0 0,0 1,-1-1,1 0,0 1,0-1,-1 0,1 1,0-1,-1 0,1 0,0 1,-1-1,1 0,0 0,-1 0,1 0,-1 1,1-1,0 0,-1 0,1 0,-1 0,1 0,102 150,-93-132,-8-15,0 1,0-1,1 0,-1 0,1 0,0-1,-1 1,1 0,1-1,-1 1,0-1,0 1,1-1,0 0,-1 0,1 0,0-1,1 2,-1-5,-1 1,1-1,0 1,-1-1,0 0,1 0,-1 0,0 0,0 0,0-1,0 1,-1 0,1-1,0 0,-1 1,0-1,0 0,0 0,0 1,0-1,0 0,-1-3,27-106,-16 20,-9 83,0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3:32:57.45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0 707,'42'-63,"109"-150,-107 163,2 3,2 2,3 2,23-14,90-50,-154 99,-3 2,1 0,-1 0,1 1,0 0,0 0,1 1,-1 0,1 1,0 0,1 0,-5 2,15-5,1 1,0 1,0 1,0 0,0 2,0 1,1 0,-1 2,0 0,13 4,209 87,-234-90,-1 0,1 1,-1 0,0 0,0 1,0 0,0 1,-1-1,0 2,0-1,5 7,56 49,20 29,-49-38,23 48,-17-4,-14-9,-17-27,-35-75,15 4,-1 0,0 0,-1 0,0 1,0 0,-1 1,0-1,-1 2,0-1,-4-1,0 5,36 25,-16-16,14 15,-12-11,1 0,0-1,0 0,0-1,1 0,0 0,1-1,-1 0,1-1,2 1,-12-7,0 1,0 0,0-1,1 1,-1-1,0 1,0-1,0 0,0 1,0-1,0 0,-1 0,1 0,0 1,0-1,0 0,-1 0,1 0,-1 0,1-1,-1 1,1 0,-1 0,1 0,-1 0,0 0,0-1,0 1,1 0,-1 0,0 0,-1-1,1 1,0-1,2-7,34-173,-35 173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7T17:31:59.84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74 0,'0'2,"-2"3,-2 2,-2 2,0 2,-1 1,0-2,1-1,2 1,-2-2,2 0,0 1,2 0,-1-1,0 0,-2-1,0-2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6T17:37:46.41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582 2471,'-1'-11,"0"0,-1 0,-1 1,0-1,0 0,-1 1,-1 0,1 0,-2 0,1 0,-1 1,-1 0,0 0,0 1,0-1,-6-2,-83-115,4 17,-66-82,120 92,7-7,18 79,3 7,1 0,1-1,1 0,0 0,2 0,1-1,0 0,0-12,-7-63,11-326,31 300,-24 105,69-158,-49 89,-1 39,-20 35,1-1,0 1,1 0,1 1,0 0,0 0,1 1,1 0,0 1,0 0,6-3,23-19,-34 27,-1 0,1 0,1 0,-1 1,1 0,-1 0,1 0,1 1,-1 0,5-1,96-24,-19 6,-52 21,-28 2,1-1,-1 0,0 0,0-1,1-1,-1 1,0-1,0-1,-1 0,1 0,0-1,1-1,-2 1,0 0,1 1,0 0,-1 0,1 1,0 0,1 1,-1 0,0 0,0 1,5 0,18-1,-22 0,1-1,-1 0,0-1,0 0,-1-1,1 0,-1 0,0-1,2-1,15-8,87-26,4 22,-54-15,-54 30,-1 1,0 1,1 0,0 0,-1 0,1 1,0 0,-1 1,1 0,-1 0,1 1,3 1,25 3,-27-5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6T17:37:39.28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2228 5155,'1'-5,"1"0,0 0,0 0,0 1,1-1,0 1,0-1,0 1,0 0,1 0,-1 0,1 0,0 1,0-1,5-1,9-12,48-50,-47-11,-15 69,-1-1,0 0,0 0,-1 0,0 0,-1 0,-1 0,1 0,-1 0,-1-1,-1-7,0-21,3-142,11 72,-13-157,0 260,0 0,-1 1,0 0,0-1,-1 1,1 0,-1 0,0 1,-1-1,1 0,-1 1,0 0,0 0,0 0,0 0,-1 1,1 0,-1 0,0 0,0 0,0 1,-1 0,1 0,0 0,-1 1,1-1,-1 1,0 1,0-1,-19-7,15 5</inkml:trace>
  <inkml:trace contextRef="#ctx0" brushRef="#br0" timeOffset="13609.055">3 5906,'0'23,"-1"-13,0 0,1 0,0-1,0 1,1 0,1-1,-1 1,2 0,-1-1,1 0,1 0,0 0,0 0,1 0,0-1,0 1,127 125,-10-25,-31-44,35-12,6-17,206 32,-301-59,0-1,0-2,1-2,23-1,279 47,-252-39,152-14,-221 0,0 0,0-2,-1 0,0-1,0-1,0-1,-1 0,0-1,9-8,61-38,28-37,143-29,-69-10,-93 47,60-30,145-56,-292 165,0 0,-1-1,0 1,0-1,0-1,-1 0,0 0,0 0,-1-1,0 0,0-1,16-21,-18 24,1 1,-1-1,0 0,0 0,-1 0,0 0,0-1,-1 1,1-1,-1 0,-1 1,1-1,-1 0,0-3,-1-33,15-101,2 58,-7-43,-5-6,-4 127,1 0,1 0,0 0,0 1,0-1,1 1,0 0,0 0,1 0,-1 1,2-1,24-41,18-79,-41 101,1 1,2 0,0 1,2 0,0 0,2 1,11-14,-14 24,-1 0,0-1,-1-1,0 1,-1-2,-1 1,-1-1,0 0,-1 0,0-1,-1 1,-1-1,-1 0,-1 0,0-8,-1-321,24 219,-23 108,0 0,0 0,-2 0,0 0,-1 0,-1 0,0 1,-2-1,-3-9,-5-2,2 6,1 0,1-1,2 0,0-1,1 0,2-4,-34-152,5 87,-9-34,29 75,-48-124,59 165,-1 1,-1 0,0 0,-1 0,0 0,-1 1,0 0,0 0,-8-8,9 11,0 0,1 0,0 0,0-1,0 0,1 0,1 1,0-2,-2-8,-9-34,-61-135,64 145,2 0,2 0,1-1,3 0,1-28,-23-36,12-19,13-191,27 164,-3 43,-6-161,6 124,-31-67,-36 45,41 159,0-6,0 0,-1 1,0-1,-2 1,0-1,-1 1,0 0,-5-9,3 10,-1 1,0-1,-1 1,0 1,-1 0,0 0,-1 1,-7-6,-162-122,169 133,1 1,-1-1,0 2,-1 0,1 0,-1 1,0 0,0 1,0 1,0 0,0 0,0 1,0 1,-9 1,-14-2,32 1,0-1,0 1,0 0,-1 0,1 0,0 0,0 0,0 1,1-1,-1 1,0 0,0 0,1 0,-1 0,1 0,0 0,0 1,0-1,0 1,0 0,0 0,1-1,-1 1,1 0,0 0,0 0,-1 3,-7 11,-58 81,55-84,-1-1,-1-1,0 0,0 0,-1-1,-1-1,0-1,-8 4,-60 9,75-21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6T17:38:09.41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0 157</inkml:trace>
  <inkml:trace contextRef="#ctx0" brushRef="#br0" timeOffset="767.274">36 61</inkml:trace>
  <inkml:trace contextRef="#ctx0" brushRef="#br0" timeOffset="2026.672">146 1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6T17:38:13.96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2T01:59:42.598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6T17:38:16.97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6T17:38:19.26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6T17:38:20.02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6T17:38:21.833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7-03-13T06:07:15.031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787 96 21,'0'0'5,"-11"-8"0,11 8-2,0 0 0,-9-14 0,9 14-1,0 0 0,-12-11 1,12 11-1,0 0 1,-13-6-1,13 6 0,0 0 1,-12-2-1,12 2-1,0 0 1,-12-4 0,12 4-1,-11-1 0,11 1 0,-11-1 0,11 1 0,-12-1 0,12 1 0,-13-3 0,13 3 0,-14-3 0,14 3 1,-16-3-1,16 3 1,-16-3 0,16 3 1,-19-1 0,9 2-1,10-1 0,-18 1 0,18-1 0,-19 0-1,19 0 0,-17 2 0,17-2 0,-16 0 0,16 0 1,-15 1-1,15-1 2,-17 2-1,7-1 0,10-1 0,-18 4 0,18-4 0,-22 4 0,10 0-1,-2-1 0,1 1-1,0 0 1,-4 1 0,1-1-1,0 2 1,-1-3 0,2 2 0,-4 0 0,5-2 0,-3 2 0,1-1 1,-3 1-1,3-1 0,0 2 1,0 1-1,1-1 0,-3-1 0,4 1-1,-1 0 1,2-1-1,0 0 1,1 0-1,0-1 0,0 1 1,12-5-1,-18 8 1,18-8-1,-13 7 0,13-7 1,-10 5-1,10-5 0,0 0 0,0 0 0,0 0 0,0 0-1,0 0 1,0 0 0,0 0 0,-7 12 0,7-12-1,0 0 1,1 14 0,-1-14 0,0 13 0,0-13 0,2 15 0,-2-15 0,1 17 0,-1-17 0,1 16 0,-1-5 0,0-11 0,1 18 0,-1-18 0,1 17 0,-1-17 0,1 16 0,-1-16-1,1 16 1,-1-16 0,2 16 0,-2-16 0,2 15 0,-2-15 0,1 10-1,-1-10 1,0 0 0,5 13-1,-5-13 1,0 0 0,9 10-1,-9-10 1,0 0 0,14 15 0,-14-15 0,10 11 0,-10-11 0,10 12-1,-10-12 1,11 8 0,-11-8 0,14 6 0,-14-6-1,14 5 1,-14-5 0,13 5 0,-13-5 0,15 3 0,-15-3 0,15 3 0,-15-3 0,17 0 0,-17 0 0,18-1 0,-7-1 0,-1 1 0,0 0 0,1 0 0,-11 1 0,20 1 0,-10-1 0,0 1 0,1-1 0,0 0 0,-1 0 0,2 0 0,-2 0 0,1 0 0,1 0 0,-2 1 0,1 1 0,-11-2 0,20 2 1,-10-2-1,3 0 0,-1 0 0,0-1 0,0 0 0,1-1 0,-1 1 0,1 0 0,-1 0 0,0 1 1,-2-1-1,2 1 0,0 0 0,2-1 0,-3 0 0,2 1 0,-2-2 1,3 2-1,-2 0 0,1 2 1,-1-2-1,2 1 0,-2 0 1,1 0-1,0-1 0,-2 0 0,1 0 0,0 1 0,2-1 1,-1 0-1,1 1 0,-2-1 0,3 0 0,2 0 0,-1 0 0,1-1 0,-1 0 1,2 0-1,-3-1 0,4-1 0,-2 0 0,-1 1 0,1-1 0,1 1 1,2 1-1,-2-1 0,2 0 0,1 0 0,0 0 0,1 0 0,0-2 0,-1-1 0,1 1 0,0-2 0,-2 2 1,3-1-1,-1 0 0,-2 2 0,0 1 0,0 1 0,-2 1 0,1 1 0,-3-1 0,0 1 0,-2-1 0,1 1 0,0-1 0,0 0 0,1-1 0,-1 0 0,2 1 0,1-1 0,0 1 0,0 0 0,1 1 0,-1-1 0,-1 0 0,0 0-1,-1-1 1,-2-2 0,0 1 0,-3-1 0,1-2 0,0-1-1,-1 2 1,-11 4 0,20-9 0,-20 9 0,20-7 0,-10 4-1,1-1 1,-1-1-1,1-2 1,1 2-1,-1-2 1,2-3-1,-3 2 1,0-4 0,0 3 0,2-3 0,-12 12 0,17-19-1,-8 9 1,-3-1 0,1 1-1,-3 0 1,1 0 0,-2-1-1,2 1 1,-5 10-1,7-20 1,-7 20 0,5-16 0,-5 16 0,4-13 0,-4 13 0,-5-11 0,5 11 0,-10-13 1,10 13-1,-16-16 0,6 7 0,-2-1 0,1 1 0,-1-1 1,-1 2-1,-1 0 0,-1 1 0,0 1 0,2 2 1,-2-1-1,-1 3 0,-2 0 0,3-1 0,-2 0 1,2 1-1,-2-1 1,1 1 0,-2 0 0,2 1 0,-1-1 0,-2 2 0,1 0-1,0 2 1,0-1-1,1 0 1,1 1-1,0 0 0,2 1 0,1-2 0,0 0 0,2-1 0,11 0 0,-18-2 0,18 2 0,-16-5 1,16 5-1,-17-4 0,17 4 1,-19-4-1,7 2 1,1 2-1,0 0 0,-1 0 0,1 0 0,-1 1 0,2-1 0,0 1 0,10-1 0,-17 1 0,17-1 0,-15 1 0,15-1 0,-13 3 0,13-3 0,-10 1 0,10-1 0,0 0 0,-14 2 0,14-2 0,-10 0 1,10 0-1,0 0 0,-14 1 0,14-1 0,-12 0 0,12 0 0,-14 3 0,14-3 0,-18 1 0,18-1 0,-17 2 0,17-2 0,-18 2 1,18-2-1,-19 3 0,19-3 0,-16 2 0,6-1 0,10-1 1,-19 2-1,19-2 0,-20 1 0,10 1 0,0-1 1,0 0-1,-2 1 0,2-1 0,-1 2 0,-1-2 0,12-1 0,-19 1 0,7-2 0,1 1 0,1-3 0,-2 2 1,1 0-1,-3 0 0,1 0 0,-3 1-2,1 1-2,-2-3-4,1 1-8,1-1-10,-7-12-4,11 4 1,-11-11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7-03-16T17:56:13.140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0,'0'0,"0"0,163 0,23 23,94 0,22 24,-69-47,24 23,-48 0,1 1,-70-1,-70-23,23 0,-46 0,-24 0,0 0,0 0,1 0,22 0,24 0,70 0,0 0,0 0,-1 0,-46 23,47-23,-70 0,0 0,-47 0,1 0,-1 0,-23 0,23 0,-23 0,47 0,-24 0,0 0,24 0,0 0,-1 0,-23 0,1 0,22 0,-46 0,24 0,-24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7-03-16T17:56:14.906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768 0,'-46'0,"46"0,-93 0,46 0,1 23,-1-23,1 0,22 0,1 0,-24 0,-22 0,22 0,24 0,0 0,23 23,-24-23,-46 24,47-1,0-23,23 0,-47 0,47 0,47 23,-1 0,1 24,-24-24,1-23,-24 0,23 23,-23-23,46 47,1-47,-47 23,46 0,-22-23,-24 0,23 23,-23-23,23 0,1 24,22 22,-23-46,1 47,22-47,-46 0,23 0,1 0,-24 0,23 23,-23-23,23 46,1-46,-1 23,0-23,0 47,24-24,-47-23,23 0,1 23,-1-23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8-10-09T03:36:05.8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15975 5615 25,'0'0'4,"0"0"0,-12 13-1,12-13 0,0 0-3,0 0 0,0 0 0,-5 13 0,5-13-1,0 0 1,-2 13 0,2-13 0,0 0 0,0 0 1,0 13-1,0-13 1,0 0 0,0 0-1,0 0 1,0 0 0,0 0 1,0 0 0,-3 13-1,3-13 1,0 0-1,0 0 1,0 0-1,0 0 0,0 0-1,-3 14 0,3-14 1,0 0 1,0 0 1,0 0 0,0 0 1,0 0 0,0 0 0,0 0 0,0 0-1,0 0 0,0 0-2,0 0-1,0 0 0,0 0 0,0 0 1,0 0-1,0 0 1,0 0 1,0 0-1,0 0 0,0 0 0,0 0 0,0 0-1,0 0 1,0 0 0,0 0-1,0 0 2,0 0-1,0 0 1,0 0 0,0 0 1,0 0-1,0 0 1,0 0 0,0 0 0,0 0 0,0 0 0,0 0 0,0 0 0,0 0 0,0 0-1,0 0 0,0 0 0,2-16 0,-2 16-1,-3-15 0,3 15 1,-7-22 0,4 8 0,1-1-1,-1-2 1,1 1 0,-4-3 0,3 3-1,-2-2 1,1-1-1,-3-2 0,0-2 0,-1 3 0,3-5 0,-4 1 0,2-2 0,-1 0-1,1-2 2,0 2-2,0 3 3,-2-5-2,2 4 0,-3-2 0,1 0 0,-1-2-1,3-1 1,-2 0-1,0-3 0,1 0 0,-2 1 0,2-1 1,-2-3-1,3 2 0,-5-2 0,1 0 0,1 0 1,-2 1-1,5-1 0,-5-3 1,5 3-1,-3 1 0,3-4 1,-2 2-1,2 1 0,0 0 0,-2 2 1,2 0-1,-1-1 0,1 1 0,1 1 0,2 0 1,0-1-1,-1-2 0,1 1 0,0-3 1,-1 4-1,1 0 1,0 1 0,-4-1-1,1 4 1,1-2 0,-1 4 0,0-1-1,0-1 0,-1 0 1,1 3-1,1-1 0,-1 1 1,-2 0 0,2 1-1,0 0 2,-3-1-1,1-1 0,-1 1 0,0 0-1,1 0 1,-1 1-1,0 0 1,0-1-1,1 5 0,-2-1 0,-2 0 0,1-1 0,-1-2 0,-1 1 0,-1-4 0,1 1 0,-1-2 0,4-2 0,-1 2 0,-4 0 0,3-1 0,0-2 0,1 0 0,-1 2 0,-1-1 0,1 1 0,0-2 0,-2 0 0,4 3 0,-1-1 0,1 2 0,-1 1 0,1 1 0,-1 0 0,0-3 1,1 1-2,1-1 1,-2-1-1,2 1 2,1-3-2,1 0 1,-3 0-1,4 2 1,0-1 0,1 1 0,-1 0 0,0-1 0,1 1 0,0-3 0,0-1 0,1 4 0,0-2 0,-1 2 0,1-1 0,0 4 1,0 1-1,-1 2 0,0 4 0,2 1 0,-4 0 1,3 4-1,-1 0 0,2 1 0,-4 1 0,2-2 1,1 1-1,-4-1 0,3 1 0,-2-1 0,0 2 0,0-1 0,-1 1 0,9 13 0,-16-25 0,16 25 0,-13-23 0,13 23 0,-12-23 0,5 7 1,3 1-2,0-1 1,-2 0 0,0 2 0,2 1 0,-4-2 0,4 2 0,4 13 0,-9-19 0,9 19 0,-11-17 0,11 17 0,-12-20 0,12 20 0,-11-25 0,5 12 0,0-1 0,0-1-1,0 1 1,1-1 0,-1 2 1,-1-1-1,-1 1 0,1 0 0,0 0 0,1 0 0,6 13 0,-14-25 0,14 25 0,-13-23 0,13 23-1,-12-18 1,12 18 0,-13-15 0,13 15 0,-10-15 0,10 15 0,0 0 1,-15-16-1,15 16 0,0 0 0,0 0 0,-10-14 0,10 14 0,0 0 0,0 0 0,0 0-1,0 0 1,-5-13 0,5 13 0,0 0 0,0 0 0,0 0 0,0 0 1,0 0-1,0 0 0,0 0-1,0 0 1,0 0 0,0 0 0,0 0 0,0 0 0,0 0 0,0 0 0,0 0 0,0 0 0,0 0 0,0 0 0,0 0 0,0 0 0,0 0 0,0 0 0,0 0 0,0 0 0,0 0 0,0 0 0,0 0 0,0 0 0,0 0 0,0 0-1,0 0 1,0 0 0,0 0 0,0 0 0,0 0 0,0 0-1,0 0 1,0 0 0,0 0 0,0 0 0,0 0 0,0 0 0,0 0 0,0 0 0,0 0 0,0 0 0,0 0 0,0 0 0,0 0 0,0 0 0,0 0 0,0 0 0,0 0 0,0 0 0,0 0 0,0 0 0,0 0 0,0 0 0,0 0 0,0 0 0,0 0 0,0 0 0,0 0 0,0 0 0,0 0 0,0 0 1,0 0-1,0 0-1,0 0 1,0 0 0,0 0 0,0 0 0,0 0 0,0 0 0,0 0 0,0 0 0,0 0 0,0 0 0,-13 10 0,13-10 1,0 0-1,0 0 0,0 0 0,0 0-1,0 0 1,0 0 0,0 0 0,0 0 0,-13 11 0,13-11 0,0 0 0,0 0 0,0 0 0,0 0 0,-14 10 0,14-10 0,0 0 0,0 0 0,-13 12 0,13-12 0,0 0 0,0 0 0,-15 12 0,15-12 0,0 0 0,0 0 0,0 0 0,0 0 0,0 0 0,0 0 0,-5 13 0,5-13 0,0 0 0,0 0 0,0 0 0,0 0 0,0 0 0,0 0 0,0 0 0,0 0 0,0 0 0,0 0 0,0 0 0,0 0 0,0 0 0,0 0 0,0 0 0,0 0 0,0 0-1,0 0 0,0 0-1,-14-2-4,14 2-9,0 0-20,0 0 1,1 19-1,-1-19 2</inkml:trace>
  <inkml:trace contextRef="#ctx0" brushRef="#br0" timeOffset="6391">7999 149 23,'0'0'5,"0"0"1,0 0 1,0 0-1,0 0 0,0 0 1,0 0-2,0 0 0,0 0-1,0 0 0,-14-8 1,14 8 0,0 0 0,-18 5 0,18-5-1,-13 3 0,13-3-1,-17 4 0,17-4 0,-17 3 0,17-3 0,-23 0 1,10-2-1,13 2 1,-27-4-1,14 1 1,-4-1-2,0 1 0,-4 0 0,1 0-2,-4 0 1,-2 2-1,-2-1 0,-1 1 1,-3-4 0,0 4 0,-4-3 0,0 4 1,-3-5-1,-1 5 1,-2-1-1,-2 2 1,1-2 0,-2 2-1,-3-2 1,2 1-1,-5-2 1,2 1-1,-3-2 2,-3 0-2,0 0 0,-1 2-1,-1-1 1,4 1-1,-1 0 0,2-2 0,4 1 0,-1-1 0,3 0 1,1-1-1,1-2 0,2 0 0,2 1 0,-1-1 0,1 2 0,2-2 0,2 3 0,-1 0 0,0 1 0,3 1 0,0 1 0,0-1 0,2 1 1,1 1-1,2-1 0,2 0 1,1-1-1,1 2 1,1-1 0,2 0 0,-1 0-1,1 1 1,-1-1 0,1 2-1,1-1 1,-1 1-1,0-1 0,-1 1 0,3-1 0,0 2 0,-2-1 0,2-1 1,-1 2-1,2-2 0,1 1 0,0-1 0,-1 1 0,5-1 0,-2 2 0,2-2 0,-2 2 1,1-1-1,1 1 0,-2 0 0,1-2 0,2 2 0,-3 0 0,2 0 0,-2-2 1,2 1-1,-2 1 0,3-3 0,0 1 0,-2-1 1,2-1-1,13 1 0,-23-2 0,23 2 1,-19-4-1,19 4 0,-22-5 1,22 5-1,-18-5 0,18 5 0,-19-6 0,19 6 0,-20-6 0,20 6 0,-21-7 0,21 7 0,-23-7 0,9 4 0,14 3 0,-23-5 0,10 2 0,0 2 0,0-1 0,-1 2 0,1-1 0,0 0 0,-1-1 0,-1 1 0,1 1 0,-2-2 0,0 2 0,2 2 0,-5-2 0,2 3 0,-4-2 0,1 2 0,1-2 0,-1 2 0,1-1 0,-4-1 0,3 1 0,-1-1 0,3-1 0,-3 0 0,3 0 0,-1 0 0,-1 0 0,2 0 0,-1 0 0,2 0 0,1 0 0,-1 0 0,-2 0 0,2 0 0,-2-1 0,-2-1 1,3 1-1,-4-2 0,-1 0 0,-2 0 0,1 0 0,-2-1 0,0 1 0,-3 0 0,-2 0 0,-2 0 0,1 2 0,-1 1 0,1 0 0,-1 0 0,-3 1 0,1 1 0,2-1 0,-5 2 0,0-3 0,2 1 0,0 1 0,0-2 0,1 0 0,0 0 0,1-2 0,0 1 0,2 0 0,-1-1 0,0 1 0,-2-2 0,-1 0 0,0 0 0,0 0 0,-1 0 0,0 2 1,-1-2-2,-2 1 2,2 1-2,-1 1 2,0-2-1,-2 2 0,4 0 0,-4 0 0,2 0 0,0 0 0,0 0 1,0 0-1,-1 2 0,0-1 0,-1 1 0,-3 1 1,2 1-1,-1 0 0,-5 1 0,2-1 0,-2 0 0,0-1 0,0 0 0,1 0 0,0-1 0,3 0 0,0 1 0,2 0 0,2 2 0,-1-1 0,-2 2 1,2 0-1,-1-1 0,3 0 0,-3 0 0,2 1 0,-2 0 0,0 0 0,3 0 0,-5 1 0,1 2 0,1-1 0,0 1 0,0 1 0,0-1 0,-1-1 0,1 1 0,4-2 0,-2 1 1,0-1-1,1-1 0,2 2 0,-4 0 0,2-1 0,-1-1 0,-1 1 0,2 0 0,-1-4 0,-1 3 0,-1-5 0,3 4 0,-3-4 0,-1 5 0,2-3 0,-1 1 0,-1 3 0,-1 1 0,5 0 0,-1 1 0,4 4 0,1-3 0,3 5 0,0-2 0,5 1 0,2 1 0,1-1 0,3 1 0,1-2 0,3 1 0,2-1-1,2 3 1,2-1 0,-1-1 0,3 2 0,1 0 0,2-2-1,-1 2 1,4 0 0,1-1 0,1-1 0,1 1 0,1-2 0,-1-13-1,12 24 1,-12-24 0,17 23 0,-17-23 0,19 27 0,-5-14 0,-2 2 1,3 3-2,0-2 2,1 3-1,2-2 0,-1 2 0,5-5 0,-2 4-1,5-4 1,1 1 0,0-1 0,3 1 0,4-1 0,2-1 0,4 0 0,1-1 0,5-1 0,0-2 0,3 0-1,2-3 1,4-1 0,1-2 0,-2 0 0,2-1 0,2-1 0,2 0 0,3-1 0,5 2 0,-3-2 0,2 1 0,7 2 0,-3 0 0,1-1 0,3 0 0,1-2 0,-1 0 0,1-1 0,2-2 0,-2-1 0,6-1 0,0 3 0,0-1 0,2 0 0,-2 3 0,0-2 0,-1 2 0,2-1 0,-2 1 0,-2 0 0,0 0 0,-1-2 0,1 4-1,4-1 1,-2 1 0,-4 2 0,1 0 0,3 1 0,-5 1 0,2-1 0,-2 0 0,-1 2 0,1-1 0,-1 1 0,2 2 0,3 2 0,-1 1 1,-2 2-1,0 2 0,-1-1 0,-3 2 0,2-2 0,-5-1 0,-2-1 0,1 0 1,0-1-1,3-1 1,0 1-1,1-3 0,2 2 1,1-1-1,0-2 1,2-3-1,0 0 0,0-4 0,-2-1 0,0 0 1,-3-1-1,4-1 0,-3 1 0,3-1 0,-1 4 0,0-1 0,0 2 0,2 0 1,-3 0-1,1 0 0,0-2 0,-2 2 0,-2-1 0,-1 1 0,4-2 0,-1 2 0,2 0 0,0 0 0,2 0 0,-2-1 1,2 0-1,-3-1 0,2-1 0,-1 0 0,1 0 0,-4 2 0,2-1 1,0 2-1,-1 0 0,1 1 0,-3 1 1,1-2-1,-2 1 0,-2-1 1,-3 0-1,0 0 0,-1 0 0,-3-2 0,-2 2 0,0 1 0,-1-1 0,1 1 0,-1 1 0,-1-1 1,-2 1-1,3-3 0,-3 1 0,0-1 0,-3-2 0,-3 0 0,0 0 1,-1-3-1,-5 0 0,2 0 0,-3-3 0,-1 0 0,-1-1 0,-2-3 1,-1-1-1,-1-3 0,-1 1 0,-4-2 0,-5 0 1,-2-1-1,-2 0 0,-3 3 0,-3-3 0,0 0 0,-3-3 1,0-1-1,0-3 0,0-2 0,1 1 0,-2-5 0,1 1 0,-3 2 0,-1 2 1,-2-1-1,-3 0 0,-1 4 0,-2-3 0,-2 1 0,0 2 0,-4-5 0,1 1 0,-2 0 0,-1 2 0,-5-2 0,1 2 0,-2 2 0,-3-3-1,-2 4 1,0 0 0,-1 0 0,0-2 1,-1-1-1,-2 0 0,0-4 0,-2 1 0,-1 0 0,-2-1 0,-5-2 0,-4 1 0,-2 2 0,-3-1 1,-3 1-1,-4-3 1,-4 1-1,-6 1 0,-1 1 0,-7 1-1,-7 2-1,-5 7 0,-11 1-4,0 17-2,-13-4-4,15 18-9,-4-3-9,16 0-5,20 2 1,12-15 1</inkml:trace>
  <inkml:trace contextRef="#ctx0" brushRef="#br0" timeOffset="11500">9474 1065 24,'0'-20'8,"8"4"-1,-3-3 0,6 6-1,1-1 0,5 4-1,-1 1 0,4 3-1,2 3 0,4 0 0,3 2 1,3-1 0,4 1 0,-1 1 1,5 0 0,-2 0 1,4 1-1,-3-1-1,4 3-1,1-1 0,2 1 0,-2-2-1,2 2 0,-1-2-1,2 2 0,0-3 0,-1 3 0,-1-3 0,1 3 0,2-4 0,1 1 1,3-5-1,3 1 0,-1-2-1,4 0 0,-5 1 0,-1 0 0,-3 2-1,-1 5 2,-3 1-2,-1 2 0,-4 4 1,1 0-1,-2 0 1,0 1 0,1-2-1,1 1 1,-1 0 0,-1-1 0,0 0 0,0-1-1,3 0 1,0-1-1,0 1 1,0-1 0,0 0 0,-1 0-1,-1-2 1,2 2 0,-6-3 0,3 1 0,1 0-1,-1 1 1,-2-4 0,2 2-1,-1-3 1,1 0 0,-1 0-1,-2-1 1,-3-1-1,0 2 0,1 2 1,-4-1-1,2 2 0,0 1 0,-3 2 0,1 0 1,0-2-1,1 2 0,1-2 1,-1-1-1,-2 0 1,3 1 0,1-2-1,-1 1 1,0-2 0,-1 4-1,-3-1 1,1 0-1,2 1 1,-2-3 0,3 1-1,1-1 1,-1-2-1,1-2 1,-3-2-1,2 1 1,-3-1-1,2 1 0,-7-1 1,-1 1-1,2 1 0,1 1 1,0 1-1,3 0 0,0 0 1,3 1-1,1 1 0,0-1 0,0 1 0,-4-1 1,0 0-1,0 1 0,-1-1 0,-4 2 0,0 0 0,-1 0 0,-4 0 0,4 1 0,-2 2 0,0-2 0,2-1 0,-2 2 0,1-2 0,3-2 0,-1 0 1,0 1-1,3-1 0,-1 1 0,0 4 0,-1-5 0,-2 3 0,-1 2 0,-1 0 1,1 0-1,-5-2 0,2 0 0,1 1 0,2-1 0,1 0 0,3 2 1,0 0-1,3 3 0,2 1 1,-5 1-1,0 3 0,-3 0 1,2-1-1,-5 2 0,3-4 0,-4 1 0,1-4 1,5 1-1,-5-3 0,3 0 0,0-2 0,-1-1 1,-3 1-1,-2-2-1,-1 1 0,-16-3-3,27 5-17,-11-2-16,-16-3 1,12-26-2,-18-7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8-10-09T03:36: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899 23 31,'-5'-16'10,"5"16"0,0 0 1,0 0-2,0 0 0,0 0-1,0 0-1,0 0-1,0 0 0,0 0 0,0 0 1,-14-11 0,14 11-1,0 0 0,0 0 0,0 0-1,0 0-1,-15 3-1,15-3-1,0 0 0,-15 6 0,15-6-1,-14 6 0,14-6 0,-18 9 1,18-9 0,-20 9-1,20-9 0,-22 8 1,22-8-1,-24 8 1,10-5 0,14-3 0,-27 6 0,14-4 0,-1 0-1,-1-1 1,-1 1-1,0-1-1,3 1 1,-2 1-1,0-2 0,1 1 0,14-2 0,-22 1 1,9 1-1,13-2 0,-22 3 1,22-3-1,-24 2 0,11 0 0,0 1 1,-3-2-1,1 5 0,-4-3 0,0 3 0,3-3 0,-3 4 0,-1 2-1,1 0 1,-2 1 0,1-4 0,1 4-1,0-2 1,0 2 0,1-4 0,1 0 0,1 0 0,1-2 0,0-1 1,1 0-1,1 0 0,-2 0 0,0 0 0,15-3 0,-23 1 0,23-1 1,-22 3-1,22-3 0,-18 0 0,18 0 0,0 0 0,-17-1 0,17 1 1,0 0-1,0 0 0,-15-3 0,15 3 0,0 0-1,0 0 1,0 0-1,0 0 0,0 0 0,0 0 0,0 0 0,0 0 1,0 0-1,0 0 1,15 16-1,-15-16 1,17 15 0,-17-15 1,18 19-1,-18-19 0,23 20 0,-9-8 0,-1 0 0,-6 1 0,6 0 1,-3 0-1,4 1 0,-1-1 0,-13-13 1,25 23-1,-11-12 0,2-1 1,0-3-1,-1 1 0,1-1 1,-3-1-1,3 1 0,-2 0 0,-14-7 1,23 18-1,-23-18 0,25 21 0,-12-13 1,-13-8-1,26 18 0,-11-11 0,-1-1 1,3 0-1,-1-1 0,-3-2 0,4 1 0,-1-1 0,-2 3 1,0-2-1,2 2 0,-3 0 0,4 0 0,-1 0 1,-16-6-1,23 13 1,-8-7-1,-15-6 1,24 12-1,-10-7 1,-1 1 0,1-1-1,1 1 1,3-2-1,-1 0 1,-1 1-1,0-1 1,-16-4-1,24 9 1,-24-9-1,20 6 0,-20-6 0,0 0 1,15 12-1,-15-12 0,0 0 1,0 0-1,0 0-1,0 0 1,0 0-2,0 0-3,14 16-9,-14-16-22,0 0 1,0 0-1,-27 1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7-03-13T06:07:33.265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207 96 24,'0'0'11,"0"0"-1,0 0-4,-12-2-1,12 2-1,0 0-1,0 0 1,0 0 0,0 0 0,0 0 0,-6 12 0,6-12 1,0 0-1,0 0-1,0 0 0,0 0-1,0 0 1,0 0 0,-12 0 0,12 0 0,0 0 0,0 0-1,-17-2 0,17 2 0,-14 8-1,14-8 0,-16 11 0,16-11-1,-16 14 1,16-14-1,-13 13 1,13-13 0,-15 13 0,15-13 0,-14 15 0,7-5-1,-1 0 1,2 3-1,1 1 0,0 3 0,2 1 0,-2 2 0,0 3 0,1 0 0,2 2 0,-3-2 1,0 1-1,3-2 1,-1-3-1,0-2 1,1-4 0,1-1-1,1-12 1,-1 16-1,1-16 1,-1 13-1,1-13 0,2 14 0,-2-14 0,3 14 0,-3-14 0,5 16 0,-5-16 0,9 16 0,-9-16 0,10 16 1,-10-16-1,13 20 1,-13-20-1,14 17 0,-14-17 1,15 17-1,-15-17 1,16 15-1,-16-15 1,17 13-1,-17-13 0,15 11 1,-15-11 0,17 9-1,-17-9 0,19 11 1,-8-6-1,-11-5 0,22 13 1,-11-5-1,0-2 0,-11-6 0,17 13 0,-17-13 1,18 10-1,-18-10 0,16 6 0,-16-6 1,17 4-1,-17-4 1,19 5-1,-6-4 1,-2 1-1,1 1 0,0-2 0,1 1 0,1-2 0,2 0 1,-2-1-1,2 0 0,-1-1 0,1 0 0,2 1 0,-2 0 0,1 1-1,-6-1 0,2 1 0,-1 0 1,3 0-1,0 1 1,-2 0-1,2 0 1,-3 1 0,6 1 1,0-1-1,-2 2 0,2-1 0,-2-1 0,1 2 1,0-1-1,2 1 0,-2-2 0,0 0 0,1 0 0,-2-1 0,4-1 1,-1-1-1,2-1 0,-1 0 0,3 0 1,-2-2-1,2 2 0,0 0 0,-1-1-1,0 2 1,0 1 0,0 1 0,-2-1 0,1 2 0,-2-1 1,-1-2-1,1-1 1,2 0 0,-2 0-1,0-2 1,-1 2-1,1-2 0,2 1 1,-2 0-1,-2 0 0,-2 0 0,2 0 0,-2-2 1,1-1-1,-2-2 1,-3-3-1,0-2 1,-1-2 0,-1-1-1,-3-1 0,-2-2 1,0 0-1,-2-1 1,0 2-1,0-2 1,0 1 0,-4-2 0,0 0-1,0-2 1,-1 2-1,-1 0 1,-1-1-1,-3 0 1,-2 1 0,-1-1 0,-2 0-1,-3-2 2,-2 2-1,0-2-1,-3 1 1,2 3-1,-3-2 1,1 3-1,1 2 0,-1 3 0,2 3 0,-4 0 0,2 4 0,-2 1 0,-1 0 0,0 0 1,-1 1 0,-1 0 0,-1-1 0,0-2 0,1 1 1,-2-3-1,2 2 1,-5-3-1,1 2 0,-2-1-1,1 0 0,-4 2 0,-4 3-1,-5 4-2,-4 2 0,-1 9-2,-8 0-5,2 16-5,-6 1-5,2 7-8,6 8-5,-4-5 1,9 6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2T01:59:48.313"/>
    </inkml:context>
    <inkml:brush xml:id="br0">
      <inkml:brushProperty name="width" value="0.1" units="cm"/>
      <inkml:brushProperty name="height" value="0.1" units="cm"/>
      <inkml:brushProperty name="color" value="#FF0066"/>
      <inkml:brushProperty name="ignorePressure" value="1"/>
    </inkml:brush>
  </inkml:definitions>
  <inkml:trace contextRef="#ctx0" brushRef="#br0">4627 15,'-1'-2,"0"1,-1 0,1 0,0 0,-1 0,1 0,-1 0,0 0,1 0,-1 0,1 1,-1-1,0 0,0 1,0 0,1-1,-1 1,0 0,0 0,0 0,1 0,-1 0,0 1,-1-1,-337-1,329 2,0 1,0 0,0 1,0 0,1 0,-1 1,1 1,0-1,-5 5,9-5,1 1,0 0,1 0,-1 1,1-1,0 1,0 0,0 0,1 0,0 1,-1 3,-9 16,-31 95,39-107,1 0,1 1,1 0,0-1,0 1,2 0,0 0,0 0,2 1,-1 24,-1-37,0 0,0 0,0 0,1 0,0 0,0 0,0 0,0 0,0-1,0 1,1 0,-1 0,1-1,0 1,0-1,0 0,0 1,0-1,0 0,1 0,-1 0,1-1,-1 1,1 0,0-1,-1 0,1 0,0 0,0 0,0 0,0 0,0-1,0 1,0-1,0 0,1 0,-1 0,107 20,-99-17,1 0,-1 0,1-1,0-1,0 0,0-1,0 0,4-1,70 5,61 5,-29 7,249-17,-355-1,1-1,-1 0,0-1,0 0,0-1,-1 0,1-1,-1 0,-1-1,1-1,-1 1,0-1,-1-1,2-2,26-19,74-75,-105 97,-2 0,1-1,-1 1,-1-1,0 0,0 0,0 0,-1 0,-1 0,1-1,-2 1,1-1,-1 1,-1-1,1 1,-1 3,0 0,1 1,-2-1,1 1,-1-1,0 1,0-1,0 1,-1 0,1 0,-1 0,-1 1,1-1,-1 1,0 0,0-1,0 2,0-1,-1 0,1 1,-1 0,-1 0,-8-6,-1 1,0 1,0 0,-1 1,1 1,-1 1,-2-1,-129-1,88 8,-161-2,104 28,103-27</inkml:trace>
  <inkml:trace contextRef="#ctx0" brushRef="#br0" timeOffset="3746.424">4451 573,'-6'2,"-1"0,0 0,0 0,1 1,-1 0,1 0,0 1,0 0,0 0,1 0,-1 0,1 1,0 0,-2 4,-10 6,-80 45,-50 26,-39 46,93-71,50-32,-1-1,-1-2,-1-2,-34 11,-76 33,-53 28,7 8,25-27,22-16,5 21,4-32,-45 57,17-2,0-35,-36 21,149-70,1 3,1 2,1 3,-13 11,-90 43,58-21,-70 52,111-81,-9-3,-19 42,-42 32,-30-23,109-58,1 2,1 2,2 3,-35 27,19-17,93-30,-18-11,-1 0,1 0,-1 0,0-1,0-1,1 0,-1 0,-1-1,1 0,0 0,-1-1,0 0,0 0,-1-1,1 0,-6 4,105-51,-68 38,42-30,-27-33,-48 63,-8 11</inkml:trace>
  <inkml:trace contextRef="#ctx0" brushRef="#br0" timeOffset="5236.16">311 2599,'0'2,"0"4,0 3,0 3,0 1,0 2,0 0,0 0,0 0,0 1,0-1,0-1,0 1,0 0,0 0,0-1,0-1</inkml:trace>
  <inkml:trace contextRef="#ctx0" brushRef="#br0" timeOffset="8081.149">281 2599,'1'1,"-1"1,0-1,0 1,0-1,0 0,0 1,0-1,0 1,0-1,-1 0,1 1,0-1,-1 0,1 1,-1-1,0 0,1 0,-1 1,0-1,0 0,0 0,0 0,0 0,0 0,0 0,0 0,0 0,0-1,0 1,-1 0,2-1,-141 143,32-64,108-78,1-1,-1 1,0 0,1 0,-1 0,1 0,-1 0,1 0,-1 0,1 0,0 0,-1 0,1 0,0 0,0 0,0 0,0 0,0 0,0 0,0 0,0 0,0 0,0 0,0 0,1 0,-1 0,1 0,-1 0,0 0,1 0,0 0,-1 0,1 0,-1 0,1-1,0 1,0 0,-1 0,1-1,0 1,0-1,0 1,0-1,0 1,0-1,0 1,0-1,0 0,58 14,-46-12,34 4,0-3,0-1,33-4,2 0,-53 2,-17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570" units="in"/>
          <inkml:channel name="Y" type="integer" max="21430" units="in"/>
          <inkml:channel name="F" type="integer" max="255" units="dev"/>
        </inkml:traceFormat>
        <inkml:channelProperties>
          <inkml:channelProperty channel="X" name="resolution" value="3463.03027" units="1/in"/>
          <inkml:channelProperty channel="Y" name="resolution" value="3463.15454" units="1/in"/>
          <inkml:channelProperty channel="F" name="resolution" value="INF" units="1/dev"/>
        </inkml:channelProperties>
      </inkml:inkSource>
      <inkml:timestamp xml:id="ts0" timeString="2007-03-13T06:07:35.70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289 119 31,'0'0'23,"-14"6"-3,14-6-5,-11 4-6,11-4-1,-11 3-2,11-3-1,-12 4 1,12-4-1,-14 6 0,4-2-1,10-4 0,-23 10-1,11-2-1,-3-1-2,0 3 0,1-1 0,-2 1-1,1 3 1,3 0-1,-1 2 1,3 1 0,-1 1-1,0 0 1,2 1 0,2 0 0,0-1 0,2-1 0,-1 0 0,3-2 0,1-1 0,1 2 0,0 0 0,1 0 0,0-2 0,0 1-1,0-2 1,1 0 0,0 0 0,-1-12 0,3 17 0,-3-17 0,1 13 0,-1-13 0,2 14 0,-2-14 0,2 19 0,-2-9 0,4 0 0,-2 1 0,-1 0 0,2 0 0,-3-11 0,6 17 0,-6-17 0,10 14 1,-10-14-1,11 10 1,-11-10 0,17 9-1,-7-5 1,2 2 0,1 0-1,1-1 0,1 1 1,0 0-1,2-1 0,-1 1 1,-1-1-1,4-2 1,1-1-1,0 2 1,1-2 0,2 0-1,-2 2 1,2-1-1,1 2 0,-3-1 0,-1-1 1,2 1 0,-2-3 0,1 0-1,-2-1 1,2 1 0,-1-2 0,-1 1 0,1 1-1,0 2 0,-1 0 1,0 2-1,0-1 0,-1 1 0,0-1 1,1 0-1,-2-2 1,2 0-1,0-1 1,0 0-1,2 2 0,-1-3 1,3 3-1,1-2 0,0 1 0,-2 0 0,2 0 0,0-1 0,1-1 0,-1 0 0,2 0 0,-4 0 0,0 0 0,3 1 0,-1 0 0,-1-1 0,-1 0 0,2-1 0,-3-1 0,1 0 0,-1-3 0,-2 2 0,1-2-1,0 3 1,-2-3 1,-1 4-1,0 0 0,3 1 0,-2-1 0,0 2 0,-1-1 0,4-1 0,-3 0 0,4 0 0,-4-2 0,2 1 0,-2 0 0,0 0 1,-1-1-1,-1 2 1,1 0-1,-1 0 0,0 0 1,3 1-1,-2-1 0,1-2 0,0 2 0,3-1 2,-3 0-2,2-2 0,0 2 1,-2-1-1,-1 0 0,2 1 0,-2 0 1,0-1-1,0 1 0,-1 1 1,0 0-1,-1 0 1,1-2 0,-1 2 0,-2 0 0,2 0 0,-1 0-1,0 1 1,0-1-1,1 1 0,0 0 0,0 0 0,0 1 0,-2 0 0,2-1 0,-1 1 1,-1 0-1,1 0 0,0 1 0,1-1 0,1 0 1,0 1-1,1-2 0,1 1 0,3 0 1,-3 1-1,3-2 1,-1 0-1,0 1 1,0 0-1,0 0 1,-1 0-1,3 1 1,-1 0-1,1 0 0,-3-1 0,3 0 1,-3 0-1,2-1 0,2 0 0,-5-1 1,4 1-1,-3 0 0,2 0 1,-2 0-1,3 0 0,0 0 0,-3 0 0,3 0 0,-2 1 1,0-2-1,0 0 0,0 0 0,-1 1 1,-1-1-1,2 0 1,-3-1-1,-1 1 0,1 0 0,-1 1 0,0 0 0,0 0 1,0 0-1,-1 0 0,1 0 0,2 0 0,-1 0 0,4 0 1,-4 0-1,-1-1 0,3 0 1,2 1-1,-3-1 0,1 1 1,1-1-1,-4 1 0,3 0 0,0 0 1,-1 0-1,-1 0 0,-1-2 0,1 2 1,-1-1-1,1 0 1,1 0-1,-1-1 1,2 1-1,-1-2 1,2 2-1,1 0 0,-2 0 0,0 0 1,0 1-1,0-1 0,0 1 0,-1 0 0,-4-1 0,-1 1 1,2-2-1,1 2 0,0-1 1,0 1-1,0-1 1,0 1-1,1-1 1,2 0-1,0 1 0,-2-1 1,0 0-1,1 1 0,1-3 0,-2 2 0,0 1 0,0-1 0,-2 1 0,2-1 0,1 1 1,-1 0-1,-1-1 0,0 1 0,1 0 0,1-1 0,-1 1 0,1 0 1,-1 0-2,0 0 1,1 0 0,3 0 0,-2 0 0,0 0 0,1-1 1,1 1-1,-2 0 0,3 0 0,-2 0 0,0 0 0,0 0 0,1-1 0,-1 1 0,-1 0 1,0-2-1,0 2 0,0 0 0,-1 0 0,0 2 0,1-1 0,-1 1 0,1-1 0,-2 0 0,3 0 0,-2 0 0,0 3 0,2-4 0,-2 0 0,1 0 1,1 1-1,-1-1 0,2 1 0,-2-1 0,2 1 0,-1 0 0,1-1 0,-2 1 0,1-1 0,1 0 0,-1-1 0,4 1 0,-5-1 1,4 0-1,1 0 0,-2 0 0,0 1 0,-1 1 1,1 0-1,-4 0 0,5 1 0,-4 0 0,-2 0 0,4 0 0,-2-1 0,2 0 0,-2 0 1,3 1-1,-1-1 0,1 0 0,-2 0 0,0-1 0,3 1 1,-2-1-1,1 0 0,0 1 0,0 0 0,1 2 0,0-1 0,-1 1 0,-1 1 0,-2-1 0,2 1 0,-4-1 0,1 0 0,-2 0 1,3-1-1,0 0 0,0-1 1,0 2-1,2-2 0,0 1 0,-2-1 0,2 1 1,-1 1-1,-2-2 0,2 1 0,-3 0 0,1 1 0,2-2 0,0 1 0,0-1 0,1-1 1,2 1-1,1-1 0,0 0 0,-2 0 1,-1 0-1,1 0 0,-2 0 0,1 0 0,-1 0 1,0-1-2,0 1 1,0-1 0,-1 0 1,0-1-1,0 1 0,-1-1 0,1 0 1,-2 1-1,2 0 0,4 1 0,0 1 1,-1 0-1,-1 0 0,1-1 0,1 1 0,0-1 0,-3 0 0,-2-1 0,3 0 1,1-1-1,-3 0 0,2 0 1,0 0-1,-1 0 0,0 1 0,0 0 0,1 0 0,-2-1 0,1 2 1,1-1-1,-2 0 0,2 0 0,0 0 0,1 0 0,-2-2 0,1 2 0,0-1 0,0 2 0,-1-1 1,-2 1-1,-2 0 0,2 0 0,-1 1 0,1-1 0,-2 0 0,1 1 0,-1-1 0,0 0 0,2 0 0,0 0 1,2 0-1,-2 1 0,-1 0 0,0 1 0,4 0 0,-1 0 0,-2 0 0,-1 1 0,3-1 0,-2-1 1,4 0-1,-2 0 0,2-1 0,2 1 0,0-1 1,0 0-1,-2 0 0,3 2 0,-2-2 0,1 2 0,-2-1 0,0 0 0,-1 0 1,-1 2-1,3-2 0,-1 0 0,-1 0 0,1 0 1,-1 0-1,-2 0 0,2-1 1,2 1-1,-1 1 0,0-1 0,0 0 0,-1 0 0,1 0 0,0-1 0,0 0 0,-1 1 0,-2-1 1,2 0 0,-2 1-1,2 1 1,-3 0-1,3 1 0,-4 1 0,2 0 0,4 1 1,-1-2-2,-2 2 1,1-2 0,-2 0 0,-2-3 0,6 4 0,-3-4 0,-2 1 0,2 0 0,2 0 1,-4 0-1,3-1 0,-2 2 0,-1-1 1,-1 0-1,1-1 0,-3 0 0,1 0 1,1 0-1,1 0 0,5 0 1,0 1-1,-2-1 1,-1 1-1,2-1 0,-2 1 0,-1-1 0,-1 0 0,-4 1 0,1-1 0,1 0 0,1 0 0,-1 0 0,5 0 0,-3 0 0,2-1 0,-1 1 0,1-1 0,1 0 0,-2 0-1,2 0 1,-2-4 0,4 3 0,0-3-1,-1 0 1,-1-1 0,1 0 0,0 0 0,2-1 1,-1 2-1,-4-3 0,4 3-1,0-2 1,2 0 0,1 0 0,3-1 0,-4-1 0,0 1 0,0-1 0,0 1-1,0-1 1,0 0 0,-3-1 0,0 1 0,-1-1 0,1 0 0,-3 0 0,1 1 0,-2 1-1,-4 0 1,-2 1 0,3 1 0,-2-1-1,-13 7 1,19-14 0,-19 14 0,14-12 0,-14 12 0,12-11 1,-12 11-1,0 0 0,0 0-1,5-14 1,-5 14-1,-7-22 1,0 9-1,-2-6 1,0 0 0,-2-5-1,-2-1 1,0 2 0,0 1 0,3 2 0,-2-2 0,0 2-1,-2 0 1,1 2-1,-2 0 1,-2 0-1,3 2 1,-1 2-1,1 2 1,-1 0 0,-1 0 0,-4 1 0,-1-1 0,1 0 1,-6-4-2,-2-1 1,-3 1 0,-1 1 0,-1 2-1,-2-1 1,-2 3 0,0 3 0,-2 1 0,-4 2 0,-6 4 0,0 1 0,-1 2 0,1 2 0,-6 0 0,0 2 0,-2-1 0,6 0 0,-1-1 0,1-1 0,-1-1 0,0 0 0,7-1 0,-1 0 0,1-1 0,-1 0 1,3-1-1,3 0 0,4-1 0,-1 0 0,4 0 0,1 0 0,0-1 0,0 1 0,3 1 0,-3-1 0,2 1 0,0-2 0,1 2 0,-3-1 0,3 1 0,-3 0 0,3-2 0,-2 1 0,0 0 0,0-2 0,-1 2 0,0-1 0,-1 0 0,1 0 0,0 0 0,2-1 0,0 1 0,-1 1 0,0-2 0,0 2 0,-1-2 0,1 2 0,-3 0 0,0 1 0,-3 0 0,-1-1 0,0 2 0,-3 0 0,4 2 0,-3-1 0,3 1-1,-2 0 1,3 1 0,2-2 0,0 1 0,1-1 0,2 0 0,1 0 0,-2 1 0,3-1 0,-6-1 0,5 1 0,-2 0 0,1-1 0,-1 2-1,1-1 1,0 0 0,-2 2 0,5-2 1,-4 1-1,0 0 0,-1 1 0,-3 0 0,0 0 0,-2 2 0,-2-2-1,-1 2 1,1 0 0,1-1 0,0 1 0,-1-1 0,3 1 0,-2-1 1,4 0-1,0 0 0,1 0 0,0-1 1,1 0-2,1 1 2,-2-2-2,0 1 1,1-1 0,-1-1 0,-1 2 0,-1-1 0,0 2 0,2-2 0,-1 1 0,3 2 0,0-2 0,2 1 0,-1-2 0,2 0 0,-3 2-1,3-2 1,-1-1 0,-2 1 0,3 1 0,0-2 0,-3 0 0,-1-1 0,3 0 0,0 0 0,-1 0 0,2-1 0,-1 0 0,2 1 0,1-2-1,0 2 1,3 0 0,-2-1-1,2 0 1,0-1-1,-4-4 0,2 2 0,0-2 1,2 0-1,-2 0 0,1 0 1,-1 0 0,-1 1 0,1 1 0,-2 2 0,3 0 0,-1-1-1,2 2 2,0 0-2,-1-1 1,4 1-1,-1 0 1,-1-1 0,-2 1 0,-2 1 0,-1 0 0,3 0-1,-4-1 0,0 2 1,-2-1-1,1 1 0,3-1 1,-1 0-1,3 2 2,-3-1 0,2-1-1,1 1 1,1-1-1,0-1 0,0 0-1,-5 1 1,2-3-1,2 1 0,-1 0 0,1 1 0,0-3 1,0 2 0,0 0 0,5 1 0,-1-2 0,-1 2 0,0 0 0,2 0 0,-5 0 0,-1 1 0,1 0 0,-1-1-1,-1 0 1,-1-1 0,1 2 0,0-1 0,0 0 0,1 1 0,0-1 0,-2 1 0,1 0 0,1 0 0,-4 0 0,-2 0 0,2 0 0,1 0-1,-1 1 1,-2 0 0,0 0 0,0 3 0,3-2-1,-1 3 1,0-2 0,-1 2 0,-1-2 0,4 0 0,-2 1 0,3-3 1,-1 0-1,3 0 0,-1 0 0,1-1 1,1 0-2,-1 0 1,0 0-1,2 0 1,-1 0-1,-1 0 0,2 0 1,1-1-1,-1 0 1,2 0-1,-1 0 1,0-2-1,1 1 1,1 1 0,-1-1 0,-1 1-1,1 0 1,2-1 0,-2 2-1,2-1 1,-2 1 0,1-1 0,2 1 0,-2-1 0,0 0 0,-1 0 0,2 0 0,-2-1 0,1 1 0,-3 0 0,0-1 0,1 2-1,1-1 1,-1 0-1,0 0 1,1-1-1,0 0 1,0 1 0,-1 1 0,0-1 1,0 1-1,-1 0 0,1 1 0,-2 0 0,1 0-1,-1 2 1,2-2 0,-1 1 0,2 0-1,-2 0 1,1 1 0,1-1 1,0 1-1,-2 0 0,1 0 0,-2 3 0,-2-3 0,2 2 1,-1-2-2,1 1 1,-2-2 0,3 2 0,-1-3-1,2 2 2,1-2-2,0 1 2,3 3-2,-2-3 1,2 1 0,-1 0 0,0 1 0,2-2 0,1 3-1,-1-3 1,0 2 0,1-1 0,0-1 1,0 0-1,-1 1 0,0-3 1,-1 1-1,-2-2 1,1 0-1,-3-2 0,-1-2 0,1 0 0,-1 3 0,-3 1-1,-1 0 0,-1 3 0,-6 0-2,4 8-4,-6-3-16,2-3-12,2 1 1,-6-8-2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26T23:42:54.40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240 625,'185'-9,"114"-5,-200 0,84 4,-51 4,122-22,-108 10,-22 7,237 12,-169-23,48 11,-165 0,-74 11,0 0,0 0,0 0,0-1,0 1,0 0,0-1,0 1,0-1,0 0,0 1,0-1,0 1,0-1,0 0,-1 0,1 0,0 1,0-1,-1 0,1 0,-1 0,1 0,-1 0,1 0,-1 0,0 0,1-1,-1 1,0 0,0 0,0 0,0 0,0 0,0 0,0 0,0-1,0 1,-1 0,1 0,0 0,-1 0,1 0,-1 0,1 0,-1 0,0 0,-28-48,16 36,-1-1,-1 2,0 0,-1 0,0 2,-1 0,0 0,-14-4,-24-8,123 47,38 17,-100-38,0 0,0 0,0 1,0 0,-1 0,0 0,0 0,-1 1,1 0,-1 0,0 0,-1 0,1 1,-1-1,-1 1,1 0,-1 0,0 0,-1 0,0 0,0 1,0-1,-1 0,0 0,-1 1,1-1,-1 0,-1 0,1 0,-2 1,1-1,0 0,0 0,-1 0,0-1,-1 1,0-1,1 0,-2 0,1 0,-1-1,0 0,0 0,-1 0,1 0,-1-1,-5 3,-22 22,-72 40,98-65</inkml:trace>
  <inkml:trace contextRef="#ctx0" brushRef="#br0" timeOffset="2067.964">414 364,'-56'50,"-203"155,160-138,117-54,173 13,-141-23,80 4,-39 21,3 17,1-5,-76-31</inkml:trace>
  <inkml:trace contextRef="#ctx0" brushRef="#br0" timeOffset="4532.14">785 15,'0'10,"0"0,0 0,1 1,1-1,0 0,0 0,1 0,0-1,3 7,3 4,-4-7,1 1,0-1,1-1,0 1,1-1,1 0,-1-1,2 0,0 0,-8-11,0 1,0-1,1 1,-1-1,0 0,1 0,-1 0,0 0,1 0,-1 0,0-1,0 1,1-1,-1 1,0-1,0 0,0 0,0 0,0 0,0 0,0-1,0 1,0-1,-1 1,1-1,5-2,156-126,-97 65,-61 59</inkml:trace>
  <inkml:trace contextRef="#ctx0" brushRef="#br0" timeOffset="9114.898">1668 36,'-2'-2,"0"0,1 0,-1-1,0 1,0 1,0-1,0 0,0 0,-1 1,1-1,0 1,-1 0,1 0,-1 0,1 0,-1 0,0 0,1 1,-3-1,-2-1,0 1,0-1,0 1,-1 1,1-1,0 1,-1 0,1 1,0 0,0 0,0 1,-1-1,2 1,-1 1,0 0,0 0,1 0,-1 1,1-1,-2 3,6-3,0-1,0 1,1 0,-1 0,1 0,0 0,0 0,0 0,0 0,0 0,1 0,-1 1,1-1,0 0,0 0,0 0,0 1,1-1,-1 0,1 0,0 0,0 0,0 0,0 0,1 0,-1 0,1 0,-1 0,1-1,0 1,0-1,3 3,97 25,-100-27,-1 1,1 0,-1-1,1 1,-1 0,0 0,0-1,-1 1,1 0,-1 0,0 0,0 0,0 0,-1 0,1 0,-1 0,0 0,0-1,0 1,-1 0,1-1,-1 1,0 0,0-1,0 0,0 0,-1 0,-1 2,2-1,-1-1,1 0,-1 0,0-1,0 1,0-1,0 1,0-1,-1 0,1 0,-1 0,1-1,-1 1,0-1,1 0,-1 0,0 0,0 0,0-1,0 1,0-1,0 0,0-1,0 1,-106-10,9-1,74 7,20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7T17:40:45.48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2060 0,'-1'3,"-1"0,0 0,1 0,-1-1,0 1,-1-1,1 1,0-1,-1 0,0 0,1 0,-1 0,0 0,0-1,0 1,0-1,0 0,0 0,0 0,0 0,-1 0,1-1,-11 5,-10 2,0-1,0-1,-1-1,0-1,0-1,0-1,0-2,-13-1,-29 0,-172 2,128 12,-222-12,215 12,23 0,-58 11,136-19,0 1,0 1,0 1,1 0,0 1,0 1,1 0,0 1,-4 5,-15 8,20-15,2 1,-1 0,1 1,0 1,1 0,1 0,0 1,0 0,-2 5,-32 136,-4-13,-8 61,47-176,1 0,1 1,1 0,1 1,1-1,1 24,-9 96,4-49,5 183,3-252,-1-2,1 0,2 0,0 0,2-1,3 11,12 132,45 284,-54-277,1-34,-12 1931,1-2063,0 0,1 0,0 0,0 0,1 0,0 0,1-1,0 1,0 0,1-1,0 0,0 0,1 0,0-1,5 7,-6-11,-1 0,0 1,0-1,0 1,0 0,0 0,-1 0,0 1,0-1,0 0,0 1,-1 0,1-1,-1 1,0 1,69 229,-48-58,-13-64,16 80,-11-65,-5-21,0 69,1-106,-10-69,0 0,0-1,0 1,0 0,0 0,0-1,0 1,0 0,0-1,0 1,0 0,-1-1,1 1,0 0,0-1,-1 1,1-1,0 1,-1 0,1-1,0 1,-1-1,1 1,-1-1,1 1,-1-1,1 1,-1-1,0 0,1 1,-1-1,0 0,1 1,-1-1,1 0,-1 0,0 0,0 0,1 1,-1-1,0 0,1 0,-1 0,0-1,1 1,-1 0,0 0,1 0,-1 0,0-1,1 1,-1 0,0-1,-39-14,38 15,-16-9,1 0,0-2,1 1,0-2,0 0,1-1,1-1,0 0,1-1,1 0,0-1,1 0,1-1,-2-3,-85-129,38 39,17 30,42 79,1 0,-1 0,1 0,0 0,-1 0,1 1,0-1,0 0,-1 0,1 1,0-1,0 0,0 1,0-1,0 1,0 0,0-1,0 1,0 0,0-1,0 1,1 0,-1 0,0 0,0 0,0 0,0 0,0 0,0 0,0 1,0-1,0 0,0 1,0-1,0 1,0-1,0 1,0-1,0 1,0 0,0-1,0 1,-1 0,1 0,0 0,-1-1,1 1,0 0,63 82,18 24,-59-81,-16-15,0-1,1 1,0-2,1 1,0-1,1-1,0 1,0-2,1 1,0-1,0-1,0 0,1-1,0 0,0-1,1 0,-1-1,1 0,3 0,208-4,-218 0,-1 0,1-1,-1 0,1 0,-1 0,1-1,-1 0,0 0,0 0,-1-1,1 1,-1-1,0 0,1 0,-2-1,1 1,0-1,-1 0,0 0,0 0,-1 0,1-1,-1 1,1-6,31-45,43-43,-70 68,-7 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7-03-16T17:14:48.218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ECEE45C0-9A14-4818-8585-878E2E4A2BA1}" emma:medium="tactile" emma:mode="ink">
          <msink:context xmlns:msink="http://schemas.microsoft.com/ink/2010/main" type="inkDrawing" rotatedBoundingBox="729,4086 12046,4087 12045,8758 728,8757" hotPoints="12942,5791 6215,8341 -635,6146 6091,3596" semanticType="enclosure" shapeName="Ellipse">
            <msink:destinationLink direction="to" ref="{1A5DC700-5AD8-4BF0-BB0B-C7D3FAD772B3}"/>
            <msink:destinationLink direction="with" ref="{1686BD11-9585-4921-ABA4-443164361BB0}"/>
          </msink:context>
        </emma:interpretation>
      </emma:emma>
    </inkml:annotationXML>
    <inkml:trace contextRef="#ctx0" brushRef="#br0">2979 261,'-23'0,"23"0,-23 0,-1 0,1 0,0 0,-24 0,24 0,-23 0,-1 0,-22 0,-1 0,0 0,24 0,-1 0,24 0,-24 0,24 0,-23 0,-1 0,1 0,23 0,-47 0,0 0,0 0,1 0,-1 0,24 22,-24-22,23 0,24 0,-47 0,70 0,-23 0,-23 0,22 0,1 0,0 22,23-22,-46 0,46 0,-24 0,1 0,0 0,0 22,-1-22,1 22,0-22,0 23,-1-1,24-22,-46 22,23-22,-1 22,-22 0,-24 22,47-21,0-1,-24 0,24 22,0-22,23 0,-47 1,47-1,0-22,-23 22,0-22,23 44,-47-44,47 22,-23 0,0 23,0-23,-1 22,1 0,-23 1,23 21,-1-44,-22 45,46-23,-23-44,-1 44,1 0,23 1,-46-23,22 44,24-44,-46 23,46-23,-23 22,23-22,-24 0,1 23,23-23,0 0,0 0,-23-22,23 44,0-44,0 22,-23 0,23 1,0-1,-24 0,24 0,0 0,0 0,-23 0,23 1,0-1,0 0,0 22,0-22,0 0,0 23,0-45,0 22,0 22,0-44,0 22,-23 0,23 0,0 1,0-1,0 0,0 22,0-44,0 44,0-21,0 21,0-44,0 22,0 22,0-44,0 22,0-22,0 23,0-1,0 0,0-22,0 22,0 0,0 0,0-22,0 22,0 23,0-45,0 44,0-44,0 22,0 22,0-44,0 22,0-22,0 45,0-45,0 22,0 0,0-22,0 44,0-44,0 22,0 23,0-45,0 22,0 0,0 0,0 22,0-44,0 22,0 1,0-1,0 22,0-44,0 22,0 0,0-22,0 22,0 1,0-1,0 0,0 0,0 22,0-44,0 22,0 23,0-45,0 44,0-44,0 22,0 0,0 0,0 0,0-22,0 45,0-23,46 22,-46-22,0 0,24 1,-24-1,0-22,0 22,0-22,23 22,-23 0,0-22,0 0,0 22,23-22,-23 22,47 23,-47-45,46 44,-46-44,23 22,-23-22,0 22,0 0,0-22,24 0,-24 22,23-22,0 23,0-23,-23 22,0 0,24-22,22 44,1-44,-24 22,46 23,1-23,0 22,0-22,-1 0,-22 0,-24-22,0 0,24 0,-24 0,47 0,-1 0,1 23,-23-23,-1 0,1 0,-1 0,0 0,71 0,-94 0,0 0,47 0,-47 0,47 0,0 0,-47 0,46 0,24 0,-46 0,23 0,-47 0,-23 0,23 0,0 0,-23 0,24 0,-24 0,23 0,-23 0,23 0,-23 0,46 0,24 0,23 0,-46 0,-24 0,0 0,0 0,-23 0,24 0,-1 0,-23 0,23 0,-23 0,23 0,-23 0,24 0,-1 0,-23 0,23 0,-23 0,23 0,24 0,22 0,1 0,0 22,0-22,-24 0,-23 0,24 0,-24 0,0 0,0 0,-23 0,24 0,-1 0,0 0,-23 0,23 0,1 0,-24 0,23 0,-23 0,23 0,24 0,-24 0,0 0,0 0,1 0,-24 0,23 0,-23 0,0 0,23 0,-23 0,23 0,0 0,1 0,-1 0,-23 22,23-22,0 0,1 0,-1 0,0 0,24 0,-24 0,0 0,24 0,-47 0,23 0,-23 0,23 0,-23 0,47 0,22 0,-22 0,-47 0,46 0,-23 0,1 22,-24-22,23 0,-23 0,23 0,-23 0,0 0,23 0,-23 0,24 0,-24 0,23 0,-23 0,23 0,0 0,-23 0,0 0,24 0,-24 0,0 22,0-22,23 0,-23 0,23 0,-23 0,46 22,-22-22,-1 0,0 22,0-22,1 0,-24 0,23 0,-23 0,0 0,0 0,23 0,-23 0,23 0,-23 0,47 0,-47 0,23 0,-23 0,23 23,-23-23,0 0,24 0,-24 0,23 0,23 0,-46 0,47 0,-24 0,-23 0,0 0,23 0,-23 0,23 0,-23 0,47 0,-1 0,47 22,-46-22,-24 0,47 22,0-22,-24 0,24 22,-24-22,1 0,-1 0,-23 0,24 0,23 0,-70 0,46 0,-23 0,24 0,-47 0,23 0,0 0,0 0,1 0,-24 0,46 0,-23 0,47 0,0 0,-47 0,70 0,-23 0,-24 0,24 0,-24 0,1 0,-24 0,24 0,-1 0,-23 0,-23 0,24 0,-1 0,0 0,0 0,24 0,-1 0,24 0,23 0,-23 0,-1 0,1 0,-24 0,-22 0,22 0,1 0,-1 0,-23 0,1 0,22 0,24 0,-24 0,24 0,0 0,-24 0,47 0,0 0,93 0,-140 0,24 22,-23-22,22 0,-22 0,-1 0,1 0,-1 0,1 0,-24 0,23 0,24 0,0 0,0 0,-1 0,1 0,0 0,-1 0,1 0,-23 0,-24 0,23 0,-22 0,22 0,-23 0,-23-22,0 22,0-22,0 22,23 0,-23 0,24 0,-24 0,23-22,0 22,24 0,-1-22,1 22,-1 0,24 0,23-23,-47 23,94 0,-1 0,-69 0,-24 0,1 0,-24 0,0 0,-23 0,23 0,-23-22,0 22,0-22,0 22,0-22,0 0,24 22,-24-22,23 0,-23 22,0 0,23-23,-23 1,23 0,1 0,22 22,1-44,-47 44,46-22,-46-1,0 1,0 22,0-22,0 0,0 22,23-22,-23 0,23 0,1-1,22-21,-23 0,24 22,-47 0,23 0,-23-1,23-21,1 22,-24 0,0 22,0-22,0 0,0 22,0-23,23 1,-23-22,0 22,0 0,23-23,-23 23,0 0,0-22,0 0,23-1,1 1,-1 0,0 0,-23-1,0 23,0 0,0-22,0 22,0-23,0 23,0-44,0 44,23-23,-23 23,0-44,0 22,24-1,-24 23,0-66,0 43,0 1,0 22,0-22,0 22,0-1,0 1,0 0,0 0,0 0,0 0,0 0,-24-1,1-21,23 22,-23 0,23 0,-23-23,23 1,0 0,0 0,-24-1,1 1,23 22,-23-22,0-23,-1 67,24-44,-23 22,0-45,0-21,23 66,0 0,-47-45,47 45,-46-22,46 22,-24-23,1 45,23-44,-23 44,23-22,-23 0,0 0,23-23,-24 45,24-22,0 22,-23 0,23-22,-23 0,0 22,23-22,-47 22,47-44,-23 44,23-22,-23-1,-1 1,24 0,0 22,-46-44,46 0,-23 44,-1-45,24 23,-46 0,46 0,-23 0,0 0,23 22,-24 0,24-23,-23 23,23-22,-23 22,23-22,-23 0,-1 22,24-22,-23 22,0-22,23 0,-23 22,23-22,-47 22,47-23,-23 1,23 22,-47-22,1 22,23-22,-24-22,1 22,-47-1,23-21,47 44,23-22,-23 22,-1-22,1 0,0 22,23-22,-47 22,24-23,0 23,-23-22,22 22,24 0,-46-22,23 22,-24 0,1 0,-1-22,-23 0,1 22,-1 0,47 0,0-22,-24 22,-23-22,1 22,45-22,-45 22,22 0,1 0,-1 0,1 0,-24 0,47-23,0 23,-24 0,1 0,-1 0,1 0,-1 0,1 0,23 0,-47 0,47 0,-1 0,1 0,0-22,0 22,-24 0,47 0,-23 0,23 0,-23 0,-1 0,1 0,0 0,-24 0,24 0,-23 0,-1 0,-46 0,47 0,23 0,-1 0,-22 0,46 0,-23 0,-1 0,24 0,-23 0,0 0,23 0,-23 0,23 0,-47 0,24 0,0 0,0 0,-24 0,47 0,-46 0,22 0,24 0,-46 0,23 0,-1 0,1 0,0 0,0 0,-24 0,1 0,-1 0,24 0,-23 0,-1 0,24 0,0 0,23 0,-24 0,-22 0,46 0,-23 0,-1 0,1 0,23 0,-23 0,23 0,-23 0,-1 0,1 0,-23 0,46 0,-23 0,-1 0,1 0,23 0,-23 0,23 0,-23 0,23 0,-24 0,24 0,-46 0,46 0,-23 0,-1 0,1 0,0 0,0 0,-1 0,24 0,-23 0,0 0,0 0,23 0,0 0,-24 0,1 0,23 0,-23 0,23 0,-23 0,23 0,0 0,-23 0,-1 0,24 0,-23 0,23 0,-23 0,23 0,-23 0,-1 0,1 0,0 0,0 0,23 0,-24 0,1 0,0 0,0 0,23 0,-24 0,1 0,23 0,-23 0,0 0,23 0,-23 0,-1 0,-22 0,23 0,23 0,-47 0,24 0,0 0,-24 0,24 0,-47 0,47 0,0 0,-1 0,-22 0,0 0,-1 0,47 0,-23 0,-24 0,47 0,-23 0,23 0,-23 0,0 0,-1 0,24 0,-23 0,23 0,-23 0,0 0,23 0,-24 0,24 0,-23 0,0 0,0 0,-24 0,47 0,-23 0,0 0,0 0,23 0,-24 0,1 0,0 0,0 0,-1 0,1 0,23 0,-23 0,0 0,-1 0,24 0,-23 0,23 0,-23 0,23 0,0 0,-23 0,-1 0,24 0,-23 0,23 0,-23 0,23 0,-23 0,23 0,-47 0,47 0,-23 0,23 0,-23 0,0 0,23 0,-24 0,24 0,-23 0,23 0,-23 0,0 0,23 0,-24 0,1 0,23 0,-46 0,46 0,-24 0,1 0,0 0,0 0,23 0,-24 0,1 0,23 0,-23 0,0 0,23 0,-47 0,47 0,-23 0,23 0,-23 0,0 0,23 0,-24 0,24 0,0 0,-23 0,0 0,23 0,-23 0,23 0,0 0,-24 0,1 0,0 0,23 0,-23 0,-1 0,24 0,-23 0,0 0,0 22,-24-22,1 23,23-23,-1 22,1-22,23 0,-23 0,0 0,23 0,0 0,0 22,-24-22,24 0,0 22,0-22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7-03-16T17:15:14.34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DA79430B-DB9E-4B2B-972C-50FA88C49693}" emma:medium="tactile" emma:mode="ink">
          <msink:context xmlns:msink="http://schemas.microsoft.com/ink/2010/main" type="inkDrawing" rotatedBoundingBox="1084,7139 3405,7294 3343,8224 1022,8070" hotPoints="2998,7100 3177,7930 1326,8329 1147,7499" semanticType="enclosure" shapeName="Rectangle">
            <msink:destinationLink direction="from" ref="{1A5DC700-5AD8-4BF0-BB0B-C7D3FAD772B3}"/>
          </msink:context>
        </emma:interpretation>
      </emma:emma>
    </inkml:annotationXML>
    <inkml:trace contextRef="#ctx0" brushRef="#br0">1195 122,'-47'0,"-22"0,-23 0,92 0,-70 0,70 0,-46 0,46 0,-23 0,23 0,-23 0,0 0,0 0,23 0,-23 0,23 0,-46 0,22 0,-22 0,23 0,-46 0,0 0,22 0,-22 0,23 0,0 0,-1 0,1 0,46 0,-23 0,23 0,-23 0,23 0,-23 0,23 0,-23 0,23 0,0 22,-23-22,23 0,-23 23,23-23,0 23,-24-23,24 23,0-23,0 22,0 1,0-23,0 23,0-23,0 23,0-23,0 23,0-1,0-22,0 23,0 0,0 0,0-1,0 1,0 0,0 0,0 0,0-1,0-22,0 0,0 0,0 23,0-23,0 23,0-23,24 23,-24-1,0 1,0-23,0 23,0-23,0 0,0 23,0-23,0 0,0 23,0-23,0 0,0 0,23 22,-23-22,23 23,-23-23,0 0,0 0,0 23,23-23,-23 0,0 0,23 0,0 23,-23-23,46 22,-46-22,23 0,-23 0,0 0,0 0,0 0,0 0,24 0,-24 0,23 0,0 0,46 0,-69 23,23-23,0 0,0 0,-23 0,23 0,1 0,-1 0,-23 0,23 0,-23 0,23 0,0 0,0 0,23 0,0 0,1 0,-24 0,0 0,0 0,0 0,0 0,23 0,1 0,-1 0,-23 0,23 0,23 0,-22 0,-24 0,23 0,0 0,23 0,-45 0,-1 23,0-23,-23 0,23 0,0 0,-23 0,23 0,-23 0,23 0,0 0,0 0,24 0,-24 0,0 0,23 0,0 0,-23 0,23 0,-22 0,22 0,-46 0,23 0,-23 0,23 0,-23 0,23 0,0 0,0 0,0 0,0 0,24 0,-1 0,0 0,-23 0,0 0,0 0,1 0,-24 0,0-23,0 0,23 23,-23-22,0-1,0 23,0-23,0 23,0-23,0 23,-23 0,23-22,0-1,0 23,0-23,-24 23,1-23,23 23,-23-23,23 1,0 22,-23 0,23-23,0 0,0 23,-23-23,23 23,-23-22,23 22,-23 0,0-23,23 0,-23 23,-1-23,24 0,-23 23,23-22,-23-1,23 23,-23-23,23 23,0-23,-23 23,23-22,0-1,-23 23,23-23,0 0,0 23,-23-23,23 23,-23 0,23-22,-23 22,23-23,-23 0,-1 23,24-23,-23 23,23-22,-23 22,0-23,0 23,0-23,0 23,23 0,-46-23,23 23,-24-23,1 23,0 0,0 0,23 0,23-22,-23 22,-1 0,24 0,-23 0,23 0,-23 0,23 0,-23 0,0 0,0 0,23 0,-23 0,23 0,0 0,-23 0,0 0,23 0,-24 0,24 0,-23 0,23 0,-23 0,23 0,0 22,0-22,0 23,0-23,0 23,0-23,0 0,0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48" units="1/cm"/>
          <inkml:channelProperty channel="Y" name="resolution" value="50" units="1/cm"/>
        </inkml:channelProperties>
      </inkml:inkSource>
      <inkml:timestamp xml:id="ts0" timeString="2007-03-16T17:15:20.765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687BCC71-6067-4FCA-A821-A31BE25EE4BF}" emma:medium="tactile" emma:mode="ink">
          <msink:context xmlns:msink="http://schemas.microsoft.com/ink/2010/main" type="inkDrawing" rotatedBoundingBox="8792,7204 11548,7412 11483,8280 8726,8072" hotPoints="11082,7221 11167,7979 9014,8221 8929,7463" semanticType="enclosure" shapeName="Rectangle">
            <msink:destinationLink direction="with" ref="{1686BD11-9585-4921-ABA4-443164361BB0}"/>
          </msink:context>
        </emma:interpretation>
      </emma:emma>
    </inkml:annotationXML>
    <inkml:trace contextRef="#ctx0" brushRef="#br0">1194 19,'-47'0,"47"0,-69 0,46 0,0 0,-24 0,24 0,0 0,-24 0,24 0,0 0,23 0,-23 0,23 0,-23 0,0 0,-1 0,1 0,0 0,-46 0,45 0,1 0,0 0,-23 0,46 0,-24 0,24 0,-23 0,0 0,23 0,-23 0,0 0,23 0,-23 0,-1 0,1 0,23 0,-23 0,23 0,-23 0,23 0,0 0,-23 0,0 0,23 0,0 0,-24 0,1 0,23 0,0 0,0 21,-23-21,23 0,-23 0,23 0,-23 21,-1-21,24 20,-23-20,0 0,23 0,0 21,0-21,-23 20,23-20,0 21,0-21,-23 0,23 0,0 20,0-20,0 21,0-21,0 40,0-20,0 1,0-1,0 22,0-42,0 20,0 1,0-1,0-20,0 21,0-21,0 20,0-20,0 21,0-1,0-20,0 21,0-21,0 0,0 20,0-20,0 21,0-21,0 21,23-1,-23 1,0-1,23 1,0 19,0-40,-23 20,0-20,0 0,0 0,0 21,24-21,-1 20,-23-20,46 21,24 0,-47-21,0 0,23 0,-46 0,24 0,-24 0,0 0,0 0,23 0,23 0,0 0,24 0,-24 0,47 0,-70 0,47 0,-1 0,-22 0,-24 0,-23 0,23 0,0 0,-23 0,23 0,24 0,-24 0,23 0,-23 0,24 0,-47 0,0 0,0 0,23 0,-23 0,23 0,-23 0,23 0,-23 0,47 0,-47 0,23 0,-23 0,23 0,0 0,-23 0,23 0,-23 0,24 0,-1 0,0 0,0 0,0 0,0 0,24 0,-47 0,23 0,0 0,0 0,-23 0,23 0,-23 0,24 0,-24 0,23 0,0 0,23 0,-22 0,-1 0,0 0,-23 0,0 0,23 0,-23 0,23 0,-23 0,47 0,-24 0,23 0,0 0,-22 0,22 0,-46 0,23 0,-23 0,23 0,1 0,-24 0,23 0,-23 0,46 0,-23 0,24 0,-24 0,23 0,-46 0,23 0,-23 0,23 0,1 0,-24 0,23 0,-23 0,23 0,-23 0,23 0,-23-21,0 21,23-21,-23 21,24 0,-24-20,23 20,-23 0,23 0,0 0,-23-21,23 21,-23-20,0 20,23-21,-23 2,24 19,-24-21,0 21,0-20,0 20,0-21,0 1,0 20,0-21,0 21,0-21,-24 21,24-20,0-1,-23 21,0-41,23 41,-23 0,0-41,23 41,-23-20,23 20,0-21,-24 21,1-20,23-1,-46 0,46 1,-23 20,-1-21,1 1,23 20,-23-20,23 20,0-20,-23 20,0 0,23-21,-23 21,23 0,-24 0,24-20,-23 20,0-21,0 21,0-20,0-1,-1 21,1 0,-23-20,46 20,-23 0,-24-21,47 21,-23 0,0 0,0 0,0 0,-1 0,1 0,0 0,0 0,0 0,23 0,-47 0,47 0,-23 0,23 0,-23 0,23 0,-23 0,0 0,-1 0,24 0,-23 0,0 0,0 0,23 0,-23 0,0 0,23 0,-24 0,1 0,23 0,-23 0,0 0,23 0,-23 0,23 0,-23 0,23 0,-24 0,1 0,0 0,23 0,-23 0,23 0,-23 0,-1 0,24 0,-23 0,23 0,-23 0,23 0,-23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25T17:23:14.614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A5DC700-5AD8-4BF0-BB0B-C7D3FAD772B3}" emma:medium="tactile" emma:mode="ink">
          <msink:context xmlns:msink="http://schemas.microsoft.com/ink/2010/main" type="inkDrawing" rotatedBoundingBox="2948,8087 3813,14407 3359,14469 2494,8149" semanticType="callout" shapeName="Other">
            <msink:sourceLink direction="to" ref="{ECEE45C0-9A14-4818-8585-878E2E4A2BA1}"/>
            <msink:sourceLink direction="from" ref="{DA79430B-DB9E-4B2B-972C-50FA88C49693}"/>
          </msink:context>
        </emma:interpretation>
      </emma:emma>
    </inkml:annotationXML>
    <inkml:trace contextRef="#ctx0" brushRef="#br0">0 0 0,'32'62'219,"-1"64"-219,-15-64 0,15 80 15,-15-80-15,46 79 16,-62-78-16,16-16 16,16 16-16,-32-47 15,0 15-15,15 16 16,1 31-16,-16-15 15,31 0-15,1 78 16,-32 16-16,15 31 0,17-94 16,-32 31-16,0-62 15,0 15-15,0-15 16,0 0-16,15 0 16,-15 15-16,0-15 15,32 62-15,-32 16 16,31-15-16,-31-1 0,16-47 15,-16-15-15,0 0 16,0 15-16,0-62 16,0 15-16,31 16 15,-31-15-15,0-1 16,0 16-16,16 32 16,-16 15-16,31-32 15,-15 64-15,-16 15 0,31-16 16,-15-46-16,-16-17 15,0 32-15,0-31 16,0 16-16,0-48 16,0 16-16,0-31 15,0-1-15,0 17 16,0-1-16,0-15 16,31 15-16,-15 48 0,-16-48 15,31 47-15,-15-15 16,-16 31-16,31-31 15,-15 15-15,-16-15 16,0 0-16,0-16 16,16 15-16,-16-15 15,0-15-15,0 46 16,31-47-16,-31 48 16,16-16-16,15-16 0,-31 47 15,16-63-15,-1 16 16,-15 47-16,32-15 15,-17-17-15,-15 1 16,32 15-16,-17-46 16,-15-17-16,0 32 15,0-31-15,0 16 16,0-1-16,0-15 31,16-16 16,-32-32 234,1 17-265,-1-1-16,16-16 16,-47 1-16,47 15 15,-16 16-15,1-31 16,-17 15-1,17-15-15,15 15 16,-16 1-16,0 15 16,16-16 15,0 0-15,-15 16-1,-1-15 1,16-1-16,-16 0 31,16-15-15,-15 31 15,15-16 47,0 48 188,15-17-251,1 1-15,0 0 16,-1-1 0,-15 1-1,16 0-15,0-16 0,-16 15 16,0 17-16,31-32 15,-31 15 1,16-15 0,-16 16 46,15-16-46,1 0-16,-16 16 15,16-16 64,-16 15-64,15-15 1,1 0 46,15 0-46,-15 0 0,0 0-16,-1 0 93,1 0-61,-16-15-17,16 15 1,-16-16 15,0 0-15,16 16-1,-16-31 17,0 15 46,31 1-47,-15-1 16,-1 0-32,-15 1 1,16 15-16,-16-16 0,0 0 94,16-15-32,-16 15-30,15 1 61,-15-1-93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18-09-25T17:23:22.060"/>
    </inkml:context>
    <inkml:brush xml:id="br0">
      <inkml:brushProperty name="width" value="0.08167" units="cm"/>
      <inkml:brushProperty name="height" value="0.08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86BD11-9585-4921-ABA4-443164361BB0}" emma:medium="tactile" emma:mode="ink">
          <msink:context xmlns:msink="http://schemas.microsoft.com/ink/2010/main" type="inkDrawing" rotatedBoundingBox="10890,7925 15615,12469 15103,13001 10378,8457" semanticType="callout" shapeName="Other">
            <msink:sourceLink direction="with" ref="{ECEE45C0-9A14-4818-8585-878E2E4A2BA1}"/>
            <msink:sourceLink direction="with" ref="{687BCC71-6067-4FCA-A821-A31BE25EE4BF}"/>
          </msink:context>
        </emma:interpretation>
      </emma:emma>
    </inkml:annotationXML>
    <inkml:trace contextRef="#ctx0" brushRef="#br0">0 0 0,'47'0'312,"-31"31"-296,31-15-16,0 31 16,-32-31-16,17 31 15,15 0-15,-32-31 16,1-1-16,31 32 15,-31-15-15,31 15 0,31 0 16,-62 0-16,62 31 16,-31-15-16,16-16 15,16 0-15,15 0 16,-16 0-16,-15 0 16,31 0-16,-16 0 15,-15 0-15,-16 0 16,0 0-16,31 0 0,-62-31 15,15 31-15,16 0 16,0-16-16,-31 16 16,31 0-16,-31 0 15,94 0-15,-63 16 16,47 16-16,-16-32 16,48 15-16,-48-15 15,-15 0-15,-16 0 16,0-31-16,0 31 0,0-31 15,-16 31-15,1 0 16,-17-31-16,17-1 16,-1 32-16,-15-47 15,-16 32-15,47-1 16,-47-15-16,15-1 16,1 1-16,15 31 15,16-16-15,0 17 0,0-1 16,1 0-16,-1 0 15,0 0-15,-32-16 16,1-31-16,31 47 16,-31-47-16,-1 16 15,1-1-15,31 17 16,16-17-16,-63 1 16,31 0-16,-31 15 15,47-15-15,-31 0 16,0-1-16,31 1 15,-47 0-15,31 15 16,-15-15-16,31 15 16,-32 0-16,1-15 15,31 0-15,-31-1 16,15 32-16,16-15 16,0 15-16,-47 0 0,47 0 15,0 0-15,-31-16 16,0 16-16,31 0 15,-47-31-15,47 0 16,-47 31-16,47-32 16,-16 17-16,16-1 15,-31 0 1,31-15-16,-32 0 16,17 0-16,-1 31 0,-15-47 15,31 31-15,-16 0 16,1 16-16,-1-15 15,47 15-15,-62 0 16,31 0-16,-16 0 16,1 0-16,-1-16 15,-15-15-15,0 31 0,-1 0 16,17-16 0,-17-31-16,-15 32 15,0-17-15,16-15 16,-16 16-16,16 0 15,-1-1 1,-15 1-16,32 0 16,-32 15-1,0-15-15,0-1 16,15-15-16,-15 16 31,0 0-31,16 0 31,0-1-31,-1 1 16,-15 15 0,16-31-1,-16-15 298,0-17-298,0 17-15,0-1 0,0 0 16,0-15-16,0 15 16,0 0-16,0 1 15,0-1-15,0 0 16,0-31-16,0 32 16,0-1-16,0-15 15,0 15-15,0-15 16,0-1-16,0 17 0,0-1 15,0-31 1,0 31 0,0 0 15,0 1 0,0-1-15,0 32 328,-16-1-298,16 1-30,0 0 47,0 15-63,0-15 15,0 0 1,0-1-1,0 1-15,0 0 16,0-1 0,0 17-16,0-17 0,0 17 15,0 15 1,0-32 0,0 1-16,0 0 15,0-1 32,0 1 391,-15-16-392,15 16-30,-16-16 15,16 31-15,-16-31 0,16 16-16,-31-16 15,15 0-15,16 16 16,-15-16-16,15 15 15,-16 1 1,0 0-16,1-1 16,-1-15-1,-15 0 1,15 0 15,0 0-15,1 0 15,-1 0 0,0 0-31,0 0 16,-15 0 0,15 0-1,1 0-15,-1 0 78,0 0-46,16-15-32,0-1 15,-15 16 1,-1 0-1,0 0 1,-15-16 0,31 1-1,-16 15 1,1 0-16,15-16 0,-16-16 16,0 32-16,1 0 15,-1-15 1,-15-1-16,15 16 15,0 0 1,1 0 0,15-16-1,0 1 17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3EBAC4B-1AF4-4CDC-AAE0-13009F0646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029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2C47CAFA-A7A2-4950-B4A1-A44D677F7C32}" type="slidenum">
              <a:rPr lang="en-US" altLang="en-US" sz="1300" smtClean="0"/>
              <a:pPr>
                <a:spcBef>
                  <a:spcPct val="5000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757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BB772C88-EA5C-4FBA-AB88-C9925D5FAA7D}" type="slidenum">
              <a:rPr lang="en-US" altLang="en-US" sz="1300" smtClean="0"/>
              <a:pPr>
                <a:spcBef>
                  <a:spcPct val="50000"/>
                </a:spcBef>
              </a:pPr>
              <a:t>10</a:t>
            </a:fld>
            <a:endParaRPr lang="en-US" altLang="en-US" sz="13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926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EA923B87-1E83-4E9E-9693-7430303301CF}" type="slidenum">
              <a:rPr lang="en-US" altLang="en-US" sz="1300" smtClean="0"/>
              <a:pPr>
                <a:spcBef>
                  <a:spcPct val="50000"/>
                </a:spcBef>
              </a:pPr>
              <a:t>11</a:t>
            </a:fld>
            <a:endParaRPr lang="en-US" altLang="en-US" sz="13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324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48BA9133-84C1-45C1-9DAB-3A1EFB45E362}" type="slidenum">
              <a:rPr lang="en-US" altLang="en-US" sz="1300" smtClean="0"/>
              <a:pPr>
                <a:spcBef>
                  <a:spcPct val="50000"/>
                </a:spcBef>
              </a:pPr>
              <a:t>12</a:t>
            </a:fld>
            <a:endParaRPr lang="en-US" altLang="en-US" sz="13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381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2B373479-2CFC-4D9F-B053-5CAE9973DD75}" type="slidenum">
              <a:rPr lang="en-US" altLang="en-US" sz="1300" smtClean="0"/>
              <a:pPr>
                <a:spcBef>
                  <a:spcPct val="50000"/>
                </a:spcBef>
              </a:pPr>
              <a:t>13</a:t>
            </a:fld>
            <a:endParaRPr lang="en-US" altLang="en-US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31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73B1DD00-AE31-400B-BEF4-65E09666A9CB}" type="slidenum">
              <a:rPr lang="en-US" altLang="en-US" sz="1300" smtClean="0"/>
              <a:pPr>
                <a:spcBef>
                  <a:spcPct val="50000"/>
                </a:spcBef>
              </a:pPr>
              <a:t>14</a:t>
            </a:fld>
            <a:endParaRPr lang="en-US" altLang="en-US" sz="13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891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2268AE36-B1D6-4FB0-8DF9-D82C32F8417C}" type="slidenum">
              <a:rPr lang="en-US" altLang="en-US" sz="1300" smtClean="0"/>
              <a:pPr>
                <a:spcBef>
                  <a:spcPct val="50000"/>
                </a:spcBef>
              </a:pPr>
              <a:t>15</a:t>
            </a:fld>
            <a:endParaRPr lang="en-US" altLang="en-U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39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A47989DB-59F2-4611-BBE0-E8CE900D2995}" type="slidenum">
              <a:rPr lang="en-US" altLang="en-US" sz="1300" smtClean="0"/>
              <a:pPr>
                <a:spcBef>
                  <a:spcPct val="50000"/>
                </a:spcBef>
              </a:pPr>
              <a:t>16</a:t>
            </a:fld>
            <a:endParaRPr lang="en-US" altLang="en-US" sz="13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193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B9BB3A0A-0CB0-491B-8033-CDC0C0BB4B63}" type="slidenum">
              <a:rPr lang="en-US" altLang="en-US" sz="1300" smtClean="0"/>
              <a:pPr>
                <a:spcBef>
                  <a:spcPct val="50000"/>
                </a:spcBef>
              </a:pPr>
              <a:t>17</a:t>
            </a:fld>
            <a:endParaRPr lang="en-US" altLang="en-US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757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F0621FBD-4EA9-4EE9-A231-F5E43755F1DD}" type="slidenum">
              <a:rPr lang="en-US" altLang="en-US" sz="1300" smtClean="0"/>
              <a:pPr>
                <a:spcBef>
                  <a:spcPct val="50000"/>
                </a:spcBef>
              </a:pPr>
              <a:t>18</a:t>
            </a:fld>
            <a:endParaRPr lang="en-US" altLang="en-US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684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FD743654-E532-47FF-B2C4-000E555ED570}" type="slidenum">
              <a:rPr lang="en-US" altLang="en-US" sz="1300" smtClean="0"/>
              <a:pPr>
                <a:spcBef>
                  <a:spcPct val="50000"/>
                </a:spcBef>
              </a:pPr>
              <a:t>19</a:t>
            </a:fld>
            <a:endParaRPr lang="en-US" alt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72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ECF30ABA-5823-4ACC-A28F-F3B19B5880C7}" type="slidenum">
              <a:rPr lang="en-US" altLang="en-US" sz="1300" smtClean="0"/>
              <a:pPr>
                <a:spcBef>
                  <a:spcPct val="50000"/>
                </a:spcBef>
              </a:pPr>
              <a:t>2</a:t>
            </a:fld>
            <a:endParaRPr lang="en-US" altLang="en-US" sz="13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175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D0C7AF7E-7D8D-4A9A-9CDD-6C6E64A47809}" type="slidenum">
              <a:rPr lang="en-US" altLang="en-US" sz="1300" smtClean="0"/>
              <a:pPr>
                <a:spcBef>
                  <a:spcPct val="50000"/>
                </a:spcBef>
              </a:pPr>
              <a:t>20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037615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76D3BE69-58D4-4741-9FBD-AF61D24202C9}" type="slidenum">
              <a:rPr lang="en-US" altLang="en-US" sz="1300" smtClean="0"/>
              <a:pPr>
                <a:spcBef>
                  <a:spcPct val="50000"/>
                </a:spcBef>
              </a:pPr>
              <a:t>21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622977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11D86BCB-6B0E-4BA7-B760-827716735C81}" type="slidenum">
              <a:rPr lang="en-US" altLang="en-US" sz="1300" smtClean="0"/>
              <a:pPr>
                <a:spcBef>
                  <a:spcPct val="50000"/>
                </a:spcBef>
              </a:pPr>
              <a:t>22</a:t>
            </a:fld>
            <a:endParaRPr lang="en-US" altLang="en-US" sz="13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495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97E85A4C-9933-42CD-9003-C40D7A9B2DA5}" type="slidenum">
              <a:rPr lang="en-US" altLang="en-US" sz="1300" smtClean="0"/>
              <a:pPr>
                <a:spcBef>
                  <a:spcPct val="50000"/>
                </a:spcBef>
              </a:pPr>
              <a:t>23</a:t>
            </a:fld>
            <a:endParaRPr lang="en-US" alt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055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C470B30D-6572-40C9-B493-8B2A5CA30BF6}" type="slidenum">
              <a:rPr lang="en-US" altLang="en-US" sz="1300" smtClean="0"/>
              <a:pPr>
                <a:spcBef>
                  <a:spcPct val="50000"/>
                </a:spcBef>
              </a:pPr>
              <a:t>24</a:t>
            </a:fld>
            <a:endParaRPr lang="en-US" altLang="en-US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7202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309A342B-5B29-4A60-AB92-6462B45B7072}" type="slidenum">
              <a:rPr lang="en-US" altLang="en-US" sz="1300" smtClean="0"/>
              <a:pPr>
                <a:spcBef>
                  <a:spcPct val="50000"/>
                </a:spcBef>
              </a:pPr>
              <a:t>25</a:t>
            </a:fld>
            <a:endParaRPr lang="en-US" alt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9449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918620B4-5715-4350-AB5E-E8DC5F2ECFC2}" type="slidenum">
              <a:rPr lang="en-US" altLang="en-US" sz="1300" smtClean="0"/>
              <a:pPr>
                <a:spcBef>
                  <a:spcPct val="50000"/>
                </a:spcBef>
              </a:pPr>
              <a:t>26</a:t>
            </a:fld>
            <a:endParaRPr lang="en-US" altLang="en-US" sz="13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4046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A254F046-0468-45D1-9095-832CD6EE2EC3}" type="slidenum">
              <a:rPr lang="en-US" altLang="en-US" sz="1300" smtClean="0"/>
              <a:pPr>
                <a:spcBef>
                  <a:spcPct val="50000"/>
                </a:spcBef>
              </a:pPr>
              <a:t>27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00667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629F543B-7444-4BCC-8D3C-867E0C5588AB}" type="slidenum">
              <a:rPr lang="en-US" altLang="en-US" sz="1300" smtClean="0"/>
              <a:pPr>
                <a:spcBef>
                  <a:spcPct val="50000"/>
                </a:spcBef>
              </a:pPr>
              <a:t>30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7699373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A098C0BF-C813-4E5A-9378-4B438E12EBE2}" type="slidenum">
              <a:rPr lang="en-US" altLang="en-US" sz="1300" smtClean="0"/>
              <a:pPr>
                <a:spcBef>
                  <a:spcPct val="50000"/>
                </a:spcBef>
              </a:pPr>
              <a:t>31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82317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50E5A01C-03F5-40C5-A04A-50C7EE7DFE92}" type="slidenum">
              <a:rPr lang="en-US" altLang="en-US" sz="1300" smtClean="0"/>
              <a:pPr>
                <a:spcBef>
                  <a:spcPct val="50000"/>
                </a:spcBef>
              </a:pPr>
              <a:t>3</a:t>
            </a:fld>
            <a:endParaRPr lang="en-US" altLang="en-US" sz="13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3287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53736EC7-5590-44CC-BCBB-A2C14373F8E3}" type="slidenum">
              <a:rPr lang="en-US" altLang="en-US" sz="1300" smtClean="0"/>
              <a:pPr>
                <a:spcBef>
                  <a:spcPct val="50000"/>
                </a:spcBef>
              </a:pPr>
              <a:t>34</a:t>
            </a:fld>
            <a:endParaRPr lang="en-US" altLang="en-US" sz="13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3552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39BC188C-84EE-4BFC-A24C-09EE5348459E}" type="slidenum">
              <a:rPr lang="en-US" altLang="en-US" sz="1300" smtClean="0"/>
              <a:pPr>
                <a:spcBef>
                  <a:spcPct val="50000"/>
                </a:spcBef>
              </a:pPr>
              <a:t>35</a:t>
            </a:fld>
            <a:endParaRPr lang="en-US" altLang="en-US" sz="13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6646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D89C614F-D5B6-464C-852F-1386AD6A3394}" type="slidenum">
              <a:rPr lang="en-US" altLang="en-US" sz="1300" smtClean="0"/>
              <a:pPr>
                <a:spcBef>
                  <a:spcPct val="50000"/>
                </a:spcBef>
              </a:pPr>
              <a:t>36</a:t>
            </a:fld>
            <a:endParaRPr lang="en-US" altLang="en-US" sz="13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6566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519A2B57-89FE-4547-9142-94EA21FF5770}" type="slidenum">
              <a:rPr lang="en-US" altLang="en-US" sz="1300" smtClean="0"/>
              <a:pPr>
                <a:spcBef>
                  <a:spcPct val="50000"/>
                </a:spcBef>
              </a:pPr>
              <a:t>37</a:t>
            </a:fld>
            <a:endParaRPr lang="en-US" altLang="en-US" sz="13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1224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662D2629-895F-4926-80CF-9C83BC7A1B60}" type="slidenum">
              <a:rPr lang="en-US" altLang="en-US" sz="1300" smtClean="0"/>
              <a:pPr>
                <a:spcBef>
                  <a:spcPct val="50000"/>
                </a:spcBef>
              </a:pPr>
              <a:t>38</a:t>
            </a:fld>
            <a:endParaRPr lang="en-US" altLang="en-US" sz="13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9748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10B126A8-7D0F-4C36-95CF-4992F5416577}" type="slidenum">
              <a:rPr lang="en-US" altLang="en-US" sz="1300" smtClean="0"/>
              <a:pPr>
                <a:spcBef>
                  <a:spcPct val="50000"/>
                </a:spcBef>
              </a:pPr>
              <a:t>40</a:t>
            </a:fld>
            <a:endParaRPr lang="en-US" altLang="en-US" sz="13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6324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E312D446-377E-48C9-A5C4-70A35E8BC20D}" type="slidenum">
              <a:rPr lang="en-US" altLang="en-US" sz="1300" smtClean="0"/>
              <a:pPr>
                <a:spcBef>
                  <a:spcPct val="50000"/>
                </a:spcBef>
              </a:pPr>
              <a:t>41</a:t>
            </a:fld>
            <a:endParaRPr lang="en-US" altLang="en-US" sz="13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4656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05720675-ACE1-4F9B-87CF-2584144DBA77}" type="slidenum">
              <a:rPr lang="en-US" altLang="en-US" sz="1300" smtClean="0"/>
              <a:pPr>
                <a:spcBef>
                  <a:spcPct val="50000"/>
                </a:spcBef>
              </a:pPr>
              <a:t>42</a:t>
            </a:fld>
            <a:endParaRPr lang="en-US" altLang="en-US" sz="13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6521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D79F2111-2FB2-4281-B9CA-F0C766210868}" type="slidenum">
              <a:rPr lang="en-US" altLang="en-US" sz="1300" smtClean="0"/>
              <a:pPr>
                <a:spcBef>
                  <a:spcPct val="50000"/>
                </a:spcBef>
              </a:pPr>
              <a:t>43</a:t>
            </a:fld>
            <a:endParaRPr lang="en-US" altLang="en-US" sz="13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5491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5EF562E3-6330-4FC0-A039-24D81D3457A7}" type="slidenum">
              <a:rPr lang="en-US" altLang="en-US" sz="1300" smtClean="0"/>
              <a:pPr>
                <a:spcBef>
                  <a:spcPct val="50000"/>
                </a:spcBef>
              </a:pPr>
              <a:t>44</a:t>
            </a:fld>
            <a:endParaRPr lang="en-US" altLang="en-US" sz="13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169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7989BCB8-4728-49C8-84A4-AAB6275EEEAF}" type="slidenum">
              <a:rPr lang="en-US" altLang="en-US" sz="1300" smtClean="0"/>
              <a:pPr>
                <a:spcBef>
                  <a:spcPct val="50000"/>
                </a:spcBef>
              </a:pPr>
              <a:t>4</a:t>
            </a:fld>
            <a:endParaRPr lang="en-US" altLang="en-US" sz="13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4361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5195359C-FC2B-409E-A0DD-BC465734D8B3}" type="slidenum">
              <a:rPr lang="en-US" altLang="en-US" sz="1300" smtClean="0"/>
              <a:pPr>
                <a:spcBef>
                  <a:spcPct val="50000"/>
                </a:spcBef>
              </a:pPr>
              <a:t>45</a:t>
            </a:fld>
            <a:endParaRPr lang="en-US" altLang="en-US" sz="13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5438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39F498B0-1DC7-4CDE-A59F-A159CEED6743}" type="slidenum">
              <a:rPr lang="en-US" altLang="en-US" sz="1300" smtClean="0"/>
              <a:pPr>
                <a:spcBef>
                  <a:spcPct val="50000"/>
                </a:spcBef>
              </a:pPr>
              <a:t>46</a:t>
            </a:fld>
            <a:endParaRPr lang="en-US" altLang="en-US" sz="13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8932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26881C60-AB47-4911-9197-AA8A8A626485}" type="slidenum">
              <a:rPr lang="en-US" altLang="en-US" sz="1300" smtClean="0"/>
              <a:pPr>
                <a:spcBef>
                  <a:spcPct val="50000"/>
                </a:spcBef>
              </a:pPr>
              <a:t>47</a:t>
            </a:fld>
            <a:endParaRPr lang="en-US" altLang="en-US" sz="13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4749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B14EFFED-4CCF-4A99-9A92-C2694B139833}" type="slidenum">
              <a:rPr lang="en-US" altLang="en-US" sz="1300" smtClean="0"/>
              <a:pPr>
                <a:spcBef>
                  <a:spcPct val="50000"/>
                </a:spcBef>
              </a:pPr>
              <a:t>48</a:t>
            </a:fld>
            <a:endParaRPr lang="en-US" altLang="en-US" sz="13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894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C5DE57DE-77C1-484B-8222-7B0038097A92}" type="slidenum">
              <a:rPr lang="en-US" altLang="en-US" sz="1300" smtClean="0"/>
              <a:pPr>
                <a:spcBef>
                  <a:spcPct val="50000"/>
                </a:spcBef>
              </a:pPr>
              <a:t>49</a:t>
            </a:fld>
            <a:endParaRPr lang="en-US" altLang="en-US" sz="13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6779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65F9B4E2-BFE7-4C7C-9729-9B212ED82E13}" type="slidenum">
              <a:rPr lang="en-US" altLang="en-US" sz="1300" smtClean="0"/>
              <a:pPr>
                <a:spcBef>
                  <a:spcPct val="50000"/>
                </a:spcBef>
              </a:pPr>
              <a:t>50</a:t>
            </a:fld>
            <a:endParaRPr lang="en-US" altLang="en-US" sz="13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9971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563F51C6-B562-4FEC-85EB-F2D5C1111ED2}" type="slidenum">
              <a:rPr lang="en-US" altLang="en-US" sz="1300" smtClean="0"/>
              <a:pPr>
                <a:spcBef>
                  <a:spcPct val="50000"/>
                </a:spcBef>
              </a:pPr>
              <a:t>51</a:t>
            </a:fld>
            <a:endParaRPr lang="en-US" altLang="en-US" sz="13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7819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56ECF510-82F0-42A7-8070-CB23716D8EB9}" type="slidenum">
              <a:rPr lang="en-US" altLang="en-US" sz="1300" smtClean="0"/>
              <a:pPr>
                <a:spcBef>
                  <a:spcPct val="50000"/>
                </a:spcBef>
              </a:pPr>
              <a:t>52</a:t>
            </a:fld>
            <a:endParaRPr lang="en-US" altLang="en-US" sz="13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220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046B70BD-941B-43F2-BFAB-7A31A5F6A433}" type="slidenum">
              <a:rPr lang="en-US" altLang="en-US" sz="1300" smtClean="0"/>
              <a:pPr>
                <a:spcBef>
                  <a:spcPct val="50000"/>
                </a:spcBef>
              </a:pPr>
              <a:t>5</a:t>
            </a:fld>
            <a:endParaRPr lang="en-US" altLang="en-US" sz="13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862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D30B470F-7422-4975-B712-4A016096BC4C}" type="slidenum">
              <a:rPr lang="en-US" altLang="en-US" sz="1300" smtClean="0"/>
              <a:pPr>
                <a:spcBef>
                  <a:spcPct val="50000"/>
                </a:spcBef>
              </a:pPr>
              <a:t>6</a:t>
            </a:fld>
            <a:endParaRPr lang="en-US" altLang="en-US" sz="13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19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8DC7F263-060B-43DC-ADA8-9693332DB0F8}" type="slidenum">
              <a:rPr lang="en-US" altLang="en-US" sz="1300" smtClean="0"/>
              <a:pPr>
                <a:spcBef>
                  <a:spcPct val="50000"/>
                </a:spcBef>
              </a:pPr>
              <a:t>7</a:t>
            </a:fld>
            <a:endParaRPr lang="en-US" altLang="en-US" sz="13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691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DC3C44C4-4F6F-4924-9189-F5CA64894ED6}" type="slidenum">
              <a:rPr lang="en-US" altLang="en-US" sz="1300" smtClean="0"/>
              <a:pPr>
                <a:spcBef>
                  <a:spcPct val="50000"/>
                </a:spcBef>
              </a:pPr>
              <a:t>8</a:t>
            </a:fld>
            <a:endParaRPr lang="en-US" altLang="en-US" sz="13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025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98C46C42-6233-453C-9DE5-3B7152FB80C3}" type="slidenum">
              <a:rPr lang="en-US" altLang="en-US" sz="1300" smtClean="0"/>
              <a:pPr>
                <a:spcBef>
                  <a:spcPct val="50000"/>
                </a:spcBef>
              </a:pPr>
              <a:t>9</a:t>
            </a:fld>
            <a:endParaRPr lang="en-US" altLang="en-US" sz="13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1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086600" y="6324600"/>
            <a:ext cx="19812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US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 2002 Prentice Hall.</a:t>
            </a:r>
            <a:br>
              <a:rPr lang="en-US" altLang="en-US" b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b="0">
                <a:solidFill>
                  <a:schemeClr val="tx1"/>
                </a:solidFill>
                <a:latin typeface="Times New Roman" panose="02020603050405020304" pitchFamily="18" charset="0"/>
              </a:rPr>
              <a:t>All rights reserved.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162800" y="152400"/>
            <a:ext cx="198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000" b="0" u="sng">
                <a:solidFill>
                  <a:srgbClr val="000000"/>
                </a:solidFill>
                <a:latin typeface="AvantGarde" charset="0"/>
                <a:cs typeface="Times New Roman" panose="02020603050405020304" pitchFamily="18" charset="0"/>
              </a:rPr>
              <a:t>Outline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086600" y="76200"/>
            <a:ext cx="304800" cy="685800"/>
            <a:chOff x="4032" y="3840"/>
            <a:chExt cx="192" cy="432"/>
          </a:xfrm>
        </p:grpSpPr>
        <p:sp>
          <p:nvSpPr>
            <p:cNvPr id="7" name="AutoShape 5">
              <a:hlinkClick r:id="" action="ppaction://hlinkshowjump?jump=previousslide" highlightClick="1"/>
            </p:cNvPr>
            <p:cNvSpPr>
              <a:spLocks noChangeArrowheads="1"/>
            </p:cNvSpPr>
            <p:nvPr userDrawn="1"/>
          </p:nvSpPr>
          <p:spPr bwMode="auto">
            <a:xfrm rot="5400000">
              <a:off x="4032" y="3840"/>
              <a:ext cx="192" cy="192"/>
            </a:xfrm>
            <a:prstGeom prst="actionButtonBackPrevious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  <a:lvl2pPr marL="742950" indent="-285750"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2pPr>
              <a:lvl3pPr marL="1143000" indent="-228600"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3pPr>
              <a:lvl4pPr marL="1600200" indent="-228600"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4pPr>
              <a:lvl5pPr marL="2057400" indent="-228600"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AutoShape 6">
              <a:hlinkClick r:id="" action="ppaction://hlinkshowjump?jump=nextslide" highlightClick="1"/>
            </p:cNvPr>
            <p:cNvSpPr>
              <a:spLocks noChangeArrowheads="1"/>
            </p:cNvSpPr>
            <p:nvPr userDrawn="1"/>
          </p:nvSpPr>
          <p:spPr bwMode="auto">
            <a:xfrm rot="-5400000">
              <a:off x="4032" y="4080"/>
              <a:ext cx="192" cy="192"/>
            </a:xfrm>
            <a:prstGeom prst="actionButtonBackPrevious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  <a:lvl2pPr marL="742950" indent="-285750"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2pPr>
              <a:lvl3pPr marL="1143000" indent="-228600"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3pPr>
              <a:lvl4pPr marL="1600200" indent="-228600"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4pPr>
              <a:lvl5pPr marL="2057400" indent="-228600"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705600" y="838200"/>
            <a:ext cx="2438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eaLnBrk="1" hangingPunct="1">
              <a:defRPr/>
            </a:pPr>
            <a:endParaRPr lang="en-US" altLang="en-US" sz="1400">
              <a:solidFill>
                <a:schemeClr val="tx1"/>
              </a:solidFill>
              <a:latin typeface="AvantGarde" charset="0"/>
            </a:endParaRPr>
          </a:p>
        </p:txBody>
      </p:sp>
      <p:sp>
        <p:nvSpPr>
          <p:cNvPr id="6253" name="Rectangle 10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" y="228600"/>
            <a:ext cx="6934200" cy="6400800"/>
          </a:xfrm>
          <a:solidFill>
            <a:schemeClr val="accent1"/>
          </a:solidFill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200" b="1">
                <a:latin typeface="Courier New" pitchFamily="49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255" name="Rectangle 111"/>
          <p:cNvSpPr>
            <a:spLocks noGrp="1" noChangeArrowheads="1"/>
          </p:cNvSpPr>
          <p:nvPr>
            <p:ph type="ctrTitle" sz="quarter"/>
          </p:nvPr>
        </p:nvSpPr>
        <p:spPr>
          <a:xfrm>
            <a:off x="7086600" y="838200"/>
            <a:ext cx="2057400" cy="5486400"/>
          </a:xfrm>
          <a:noFill/>
        </p:spPr>
        <p:txBody>
          <a:bodyPr lIns="0" anchor="t"/>
          <a:lstStyle>
            <a:lvl1pPr algn="l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10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4A4FD-75DE-44AD-8FA7-B817BE685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425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250D8-7F73-4316-93DD-C27DC0E06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50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26B87-8B30-41F6-BC6B-A4424CE71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752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B4831-8D20-4ABE-98DA-EB4A3F0A88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156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AECBE-B7E2-42EB-B359-E548C2C48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83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61D12-C0BA-42B6-B0F7-BE71C60F2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9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4D435-105B-4839-BC59-DD17E58650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98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EC98C-C559-45B6-8FEC-50BE1E266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83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C3481-9309-45C1-B3C9-16F2CF839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AEE65-5372-4788-868C-0E80357C74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86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19337-19EC-4B88-9CD4-83C5A08C94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69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7D027-B464-4D7E-B8CF-A843245D11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05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D5848-4251-449C-880A-DE86F1259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89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229600" cy="5334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4"/>
            <a:endParaRPr lang="en-US" altLang="en-US" dirty="0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1C3663D-3CF5-48F9-B9F1-064F28998F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15"/>
          <p:cNvSpPr>
            <a:spLocks noChangeArrowheads="1"/>
          </p:cNvSpPr>
          <p:nvPr/>
        </p:nvSpPr>
        <p:spPr bwMode="auto">
          <a:xfrm>
            <a:off x="0" y="6629400"/>
            <a:ext cx="1295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Jozef Goetz, 2025</a:t>
            </a:r>
            <a:endParaRPr lang="en-US" alt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  <p:sldLayoutId id="2147484516" r:id="rId12"/>
    <p:sldLayoutId id="214748451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customXml" Target="../ink/ink15.xml"/><Relationship Id="rId3" Type="http://schemas.openxmlformats.org/officeDocument/2006/relationships/hyperlink" Target="http://webaim.org/resources/contrastchecker/" TargetMode="External"/><Relationship Id="rId7" Type="http://schemas.openxmlformats.org/officeDocument/2006/relationships/customXml" Target="../ink/ink12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customXml" Target="../ink/ink13.xml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WAI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3.org/WAU).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ss-board.gov/sec508/guide/1194.22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3.org/WAI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WAI/intro/wcag.ph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ynthiasays.com/" TargetMode="External"/><Relationship Id="rId4" Type="http://schemas.openxmlformats.org/officeDocument/2006/relationships/hyperlink" Target="http://webdevfoundations.net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WCAG21/Overvie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3.org/WAI/WCAG20/quickre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ebdevfoundations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.org/TR/WCAG20/Overview#content-structure-separation" TargetMode="External"/><Relationship Id="rId13" Type="http://schemas.openxmlformats.org/officeDocument/2006/relationships/hyperlink" Target="http://www.w3.org/TR/WCAG20/Overview#seizure" TargetMode="External"/><Relationship Id="rId3" Type="http://schemas.openxmlformats.org/officeDocument/2006/relationships/hyperlink" Target="http://www.w3.org/TR/WCAG20/Overview" TargetMode="External"/><Relationship Id="rId7" Type="http://schemas.openxmlformats.org/officeDocument/2006/relationships/hyperlink" Target="http://www.w3.org/TR/WCAG20/Overview#media-equiv" TargetMode="External"/><Relationship Id="rId12" Type="http://schemas.openxmlformats.org/officeDocument/2006/relationships/hyperlink" Target="http://www.w3.org/TR/WCAG20/Overview#time-limit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.org/TR/WCAG20/Overview#text-equiv" TargetMode="External"/><Relationship Id="rId11" Type="http://schemas.openxmlformats.org/officeDocument/2006/relationships/hyperlink" Target="http://www.w3.org/TR/WCAG20/Overview#keyboard-operation" TargetMode="External"/><Relationship Id="rId5" Type="http://schemas.openxmlformats.org/officeDocument/2006/relationships/hyperlink" Target="http://www.w3.org/TR/WCAG20/Overview#perceivable" TargetMode="External"/><Relationship Id="rId10" Type="http://schemas.openxmlformats.org/officeDocument/2006/relationships/hyperlink" Target="http://www.w3.org/TR/WCAG20/Overview#operable" TargetMode="External"/><Relationship Id="rId4" Type="http://schemas.openxmlformats.org/officeDocument/2006/relationships/hyperlink" Target="http://www.w3.org/TR/WCAG20/Overview#guidelines" TargetMode="External"/><Relationship Id="rId9" Type="http://schemas.openxmlformats.org/officeDocument/2006/relationships/hyperlink" Target="http://www.w3.org/TR/WCAG20/Overview#visual-audio-contrast" TargetMode="External"/><Relationship Id="rId14" Type="http://schemas.openxmlformats.org/officeDocument/2006/relationships/hyperlink" Target="http://www.w3.org/TR/WCAG20/Overview#navigation-mechanisms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.org/TR/WCAG20/Overview#robust" TargetMode="External"/><Relationship Id="rId3" Type="http://schemas.openxmlformats.org/officeDocument/2006/relationships/hyperlink" Target="http://www.w3.org/TR/WCAG20/Overview" TargetMode="External"/><Relationship Id="rId7" Type="http://schemas.openxmlformats.org/officeDocument/2006/relationships/hyperlink" Target="http://www.w3.org/TR/WCAG20/Overview#minimize-erro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.org/TR/WCAG20/Overview#consistent-behavior" TargetMode="External"/><Relationship Id="rId5" Type="http://schemas.openxmlformats.org/officeDocument/2006/relationships/hyperlink" Target="http://www.w3.org/TR/WCAG20/Overview#meaning" TargetMode="External"/><Relationship Id="rId4" Type="http://schemas.openxmlformats.org/officeDocument/2006/relationships/hyperlink" Target="http://www.w3.org/TR/WCAG20/Overview#understandable" TargetMode="External"/><Relationship Id="rId9" Type="http://schemas.openxmlformats.org/officeDocument/2006/relationships/hyperlink" Target="http://www.w3.org/TR/WCAG20/Overview#ensure-compa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WAI/References/QuickTip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validator.w3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.org/TR/WCAG" TargetMode="External"/><Relationship Id="rId5" Type="http://schemas.openxmlformats.org/officeDocument/2006/relationships/hyperlink" Target="http://www.cynthiasays.com/" TargetMode="External"/><Relationship Id="rId4" Type="http://schemas.openxmlformats.org/officeDocument/2006/relationships/hyperlink" Target="http://jigsaw.w3.org/css-validator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ebaim.org/resources/contrastchecker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uicystudio.com/services/readability.php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4.png"/><Relationship Id="rId7" Type="http://schemas.openxmlformats.org/officeDocument/2006/relationships/customXml" Target="../ink/ink17.xml"/><Relationship Id="rId2" Type="http://schemas.openxmlformats.org/officeDocument/2006/relationships/hyperlink" Target="http://meyerweb.com/eric/tools/color-blen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customXml" Target="../ink/ink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customXml" Target="../ink/ink22.xml"/><Relationship Id="rId18" Type="http://schemas.openxmlformats.org/officeDocument/2006/relationships/image" Target="../media/image33.png"/><Relationship Id="rId26" Type="http://schemas.openxmlformats.org/officeDocument/2006/relationships/image" Target="../media/image37.png"/><Relationship Id="rId3" Type="http://schemas.openxmlformats.org/officeDocument/2006/relationships/image" Target="../media/image28.png"/><Relationship Id="rId21" Type="http://schemas.openxmlformats.org/officeDocument/2006/relationships/customXml" Target="../ink/ink26.xml"/><Relationship Id="rId7" Type="http://schemas.openxmlformats.org/officeDocument/2006/relationships/customXml" Target="../ink/ink19.xml"/><Relationship Id="rId12" Type="http://schemas.openxmlformats.org/officeDocument/2006/relationships/image" Target="../media/image300.png"/><Relationship Id="rId17" Type="http://schemas.openxmlformats.org/officeDocument/2006/relationships/customXml" Target="../ink/ink24.xml"/><Relationship Id="rId25" Type="http://schemas.openxmlformats.org/officeDocument/2006/relationships/customXml" Target="../ink/ink28.xml"/><Relationship Id="rId2" Type="http://schemas.openxmlformats.org/officeDocument/2006/relationships/hyperlink" Target="http://www.colorsontheweb.com/colorwizard.asp" TargetMode="Externa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29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customXml" Target="../ink/ink21.xml"/><Relationship Id="rId24" Type="http://schemas.openxmlformats.org/officeDocument/2006/relationships/image" Target="../media/image36.png"/><Relationship Id="rId32" Type="http://schemas.openxmlformats.org/officeDocument/2006/relationships/customXml" Target="../ink/ink33.xml"/><Relationship Id="rId5" Type="http://schemas.openxmlformats.org/officeDocument/2006/relationships/image" Target="../media/image30.png"/><Relationship Id="rId15" Type="http://schemas.openxmlformats.org/officeDocument/2006/relationships/customXml" Target="../ink/ink23.xml"/><Relationship Id="rId23" Type="http://schemas.openxmlformats.org/officeDocument/2006/relationships/customXml" Target="../ink/ink27.xml"/><Relationship Id="rId28" Type="http://schemas.openxmlformats.org/officeDocument/2006/relationships/image" Target="../media/image38.png"/><Relationship Id="rId10" Type="http://schemas.openxmlformats.org/officeDocument/2006/relationships/image" Target="../media/image290.png"/><Relationship Id="rId19" Type="http://schemas.openxmlformats.org/officeDocument/2006/relationships/customXml" Target="../ink/ink25.xml"/><Relationship Id="rId31" Type="http://schemas.openxmlformats.org/officeDocument/2006/relationships/customXml" Target="../ink/ink32.xml"/><Relationship Id="rId4" Type="http://schemas.openxmlformats.org/officeDocument/2006/relationships/image" Target="../media/image29.png"/><Relationship Id="rId9" Type="http://schemas.openxmlformats.org/officeDocument/2006/relationships/customXml" Target="../ink/ink20.xml"/><Relationship Id="rId14" Type="http://schemas.openxmlformats.org/officeDocument/2006/relationships/image" Target="../media/image31.png"/><Relationship Id="rId22" Type="http://schemas.openxmlformats.org/officeDocument/2006/relationships/image" Target="../media/image35.png"/><Relationship Id="rId27" Type="http://schemas.openxmlformats.org/officeDocument/2006/relationships/customXml" Target="../ink/ink29.xml"/><Relationship Id="rId30" Type="http://schemas.openxmlformats.org/officeDocument/2006/relationships/customXml" Target="../ink/ink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r.org/" TargetMode="External"/><Relationship Id="rId7" Type="http://schemas.openxmlformats.org/officeDocument/2006/relationships/hyperlink" Target="http://paletton.com/#uid=1000u0kllllaFw0g0qFqFg0w0a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orjack.com/" TargetMode="External"/><Relationship Id="rId5" Type="http://schemas.openxmlformats.org/officeDocument/2006/relationships/hyperlink" Target="http://www.colorschemedesigner.com/" TargetMode="External"/><Relationship Id="rId4" Type="http://schemas.openxmlformats.org/officeDocument/2006/relationships/hyperlink" Target="http://www.colorsontheweb.com/colorwizard.asp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meyerweb.com/eric/tools/color-blend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nook.ca/technical/colour_contrast/colour.html" TargetMode="External"/><Relationship Id="rId2" Type="http://schemas.openxmlformats.org/officeDocument/2006/relationships/hyperlink" Target="http://webaim.org/resources/contrastcheck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uicystudio.com/services/luminositycontrastratio.php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ps.gov/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39.emf"/><Relationship Id="rId3" Type="http://schemas.openxmlformats.org/officeDocument/2006/relationships/image" Target="../media/image46.png"/><Relationship Id="rId7" Type="http://schemas.openxmlformats.org/officeDocument/2006/relationships/image" Target="../media/image36.emf"/><Relationship Id="rId12" Type="http://schemas.openxmlformats.org/officeDocument/2006/relationships/customXml" Target="../ink/ink3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11" Type="http://schemas.openxmlformats.org/officeDocument/2006/relationships/image" Target="../media/image38.emf"/><Relationship Id="rId5" Type="http://schemas.openxmlformats.org/officeDocument/2006/relationships/image" Target="../media/image35.emf"/><Relationship Id="rId10" Type="http://schemas.openxmlformats.org/officeDocument/2006/relationships/customXml" Target="../ink/ink37.xml"/><Relationship Id="rId4" Type="http://schemas.openxmlformats.org/officeDocument/2006/relationships/customXml" Target="../ink/ink34.xml"/><Relationship Id="rId9" Type="http://schemas.openxmlformats.org/officeDocument/2006/relationships/image" Target="../media/image37.emf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0.png"/><Relationship Id="rId3" Type="http://schemas.openxmlformats.org/officeDocument/2006/relationships/hyperlink" Target="https://addons.mozilla.org/" TargetMode="External"/><Relationship Id="rId7" Type="http://schemas.openxmlformats.org/officeDocument/2006/relationships/customXml" Target="../ink/ink39.xml"/><Relationship Id="rId12" Type="http://schemas.openxmlformats.org/officeDocument/2006/relationships/customXml" Target="../ink/ink4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43.emf"/><Relationship Id="rId5" Type="http://schemas.openxmlformats.org/officeDocument/2006/relationships/image" Target="../media/image47.png"/><Relationship Id="rId15" Type="http://schemas.openxmlformats.org/officeDocument/2006/relationships/image" Target="../media/image450.png"/><Relationship Id="rId10" Type="http://schemas.openxmlformats.org/officeDocument/2006/relationships/customXml" Target="../ink/ink40.xml"/><Relationship Id="rId4" Type="http://schemas.openxmlformats.org/officeDocument/2006/relationships/hyperlink" Target="https://addons.mozilla.org/firefox/60/" TargetMode="External"/><Relationship Id="rId9" Type="http://schemas.openxmlformats.org/officeDocument/2006/relationships/image" Target="../media/image42.emf"/><Relationship Id="rId14" Type="http://schemas.openxmlformats.org/officeDocument/2006/relationships/customXml" Target="../ink/ink4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hmetrics.com/speed-blog/average-page-load-times-websites-2018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peedcurve.com/blog/web-performance-page-bloat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hyperlink" Target="https://testmysite.thinkwithgoogle.com/?gclid=EAIaIQobChMIsayb987D1gIVlFx-Ch3xlwA3EAAYASAAEgIB2PD_BwE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.storage.googleapis.com/docs/mobile-page-speed-new-industry-benchmarks.pdf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hmetrics.com/speed-blog/average-page-load-times-websites-2018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stmysite.thinkwithgoogle.com/?gclid=EAIaIQobChMIsayb987D1gIVlFx-Ch3xlwA3EAAYASAAEgIB2PD_BwE" TargetMode="External"/><Relationship Id="rId5" Type="http://schemas.openxmlformats.org/officeDocument/2006/relationships/hyperlink" Target="https://app.speedcurve.com/benchmarks/" TargetMode="External"/><Relationship Id="rId4" Type="http://schemas.openxmlformats.org/officeDocument/2006/relationships/hyperlink" Target="https://websiteincome.com/12-best-website-checker-tool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s.wa.gov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bay.com/" TargetMode="External"/><Relationship Id="rId4" Type="http://schemas.openxmlformats.org/officeDocument/2006/relationships/hyperlink" Target="http://www.amazon.com/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or-blindness.com/coblis-color-blindness-simulator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classes.jgspectrum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ay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9.png"/><Relationship Id="rId5" Type="http://schemas.openxmlformats.org/officeDocument/2006/relationships/hyperlink" Target="http://www.sandiego.gov/" TargetMode="External"/><Relationship Id="rId10" Type="http://schemas.openxmlformats.org/officeDocument/2006/relationships/customXml" Target="../ink/ink3.xml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customXml" Target="../ink/ink8.xml"/><Relationship Id="rId18" Type="http://schemas.openxmlformats.org/officeDocument/2006/relationships/image" Target="../media/image120.png"/><Relationship Id="rId3" Type="http://schemas.openxmlformats.org/officeDocument/2006/relationships/image" Target="../media/image11.png"/><Relationship Id="rId12" Type="http://schemas.openxmlformats.org/officeDocument/2006/relationships/image" Target="../media/image14.emf"/><Relationship Id="rId17" Type="http://schemas.openxmlformats.org/officeDocument/2006/relationships/customXml" Target="../ink/ink10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customXml" Target="../ink/ink7.xml"/><Relationship Id="rId5" Type="http://schemas.openxmlformats.org/officeDocument/2006/relationships/image" Target="../media/image13.png"/><Relationship Id="rId15" Type="http://schemas.openxmlformats.org/officeDocument/2006/relationships/customXml" Target="../ink/ink9.xml"/><Relationship Id="rId10" Type="http://schemas.openxmlformats.org/officeDocument/2006/relationships/image" Target="../media/image13.emf"/><Relationship Id="rId4" Type="http://schemas.openxmlformats.org/officeDocument/2006/relationships/image" Target="../media/image12.png"/><Relationship Id="rId9" Type="http://schemas.openxmlformats.org/officeDocument/2006/relationships/customXml" Target="../ink/ink6.xml"/><Relationship Id="rId1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D1DFF99-1402-4ADE-B6CE-C1C6097A96AF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773125" name="WordArt 5"/>
          <p:cNvSpPr>
            <a:spLocks noChangeArrowheads="1" noChangeShapeType="1" noTextEdit="1"/>
          </p:cNvSpPr>
          <p:nvPr/>
        </p:nvSpPr>
        <p:spPr bwMode="auto">
          <a:xfrm>
            <a:off x="0" y="838200"/>
            <a:ext cx="89916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82"/>
              </a:avLst>
            </a:prstTxWarp>
          </a:bodyPr>
          <a:lstStyle/>
          <a:p>
            <a:pPr algn="ctr"/>
            <a:r>
              <a:rPr lang="en-US" sz="4800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0000"/>
                    </a:gs>
                    <a:gs pos="100000">
                      <a:srgbClr val="00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Chapter 5</a:t>
            </a:r>
          </a:p>
          <a:p>
            <a:pPr algn="ctr"/>
            <a:r>
              <a:rPr lang="en-US" sz="4800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0000"/>
                    </a:gs>
                    <a:gs pos="100000">
                      <a:srgbClr val="00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Web Design</a:t>
            </a:r>
          </a:p>
          <a:p>
            <a:pPr algn="ctr"/>
            <a:r>
              <a:rPr lang="en-US" sz="4800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0000"/>
                    </a:gs>
                    <a:gs pos="100000">
                      <a:srgbClr val="00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Part I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304800" y="6019800"/>
            <a:ext cx="396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0" dirty="0">
                <a:latin typeface="Arial" panose="020B0604020202020204" pitchFamily="34" charset="0"/>
              </a:rPr>
              <a:t>Credits: © 2011- 2022 Pearson Education</a:t>
            </a:r>
          </a:p>
        </p:txBody>
      </p:sp>
      <p:sp>
        <p:nvSpPr>
          <p:cNvPr id="5126" name="Shape 4"/>
          <p:cNvSpPr txBox="1">
            <a:spLocks noGrp="1"/>
          </p:cNvSpPr>
          <p:nvPr/>
        </p:nvSpPr>
        <p:spPr bwMode="auto">
          <a:xfrm>
            <a:off x="2476500" y="6248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latin typeface="Arial" panose="020B0604020202020204" pitchFamily="34" charset="0"/>
              </a:rPr>
              <a:t>Copyright (c) 2006 Prentice-Hall. All rights reserved.</a:t>
            </a:r>
          </a:p>
        </p:txBody>
      </p:sp>
      <p:sp>
        <p:nvSpPr>
          <p:cNvPr id="5127" name="Rectangle 12"/>
          <p:cNvSpPr>
            <a:spLocks noChangeArrowheads="1"/>
          </p:cNvSpPr>
          <p:nvPr/>
        </p:nvSpPr>
        <p:spPr bwMode="auto">
          <a:xfrm>
            <a:off x="5486400" y="5791200"/>
            <a:ext cx="289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200" b="0" dirty="0">
                <a:cs typeface="Times New Roman" panose="02020603050405020304" pitchFamily="18" charset="0"/>
              </a:rPr>
              <a:t>Expanded by J. Goetz, 2025</a:t>
            </a:r>
            <a:endParaRPr lang="en-US" altLang="en-US" sz="1800" b="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73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DBDE426-406B-47BE-9C6D-140EE9294B77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0"/>
            <a:ext cx="5334000" cy="609600"/>
          </a:xfrm>
        </p:spPr>
        <p:txBody>
          <a:bodyPr/>
          <a:lstStyle/>
          <a:p>
            <a:r>
              <a:rPr lang="en-US" altLang="en-US"/>
              <a:t>A. Hierarchical Too Deep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762000"/>
            <a:ext cx="6135688" cy="5257800"/>
          </a:xfrm>
        </p:spPr>
        <p:txBody>
          <a:bodyPr/>
          <a:lstStyle/>
          <a:p>
            <a:r>
              <a:rPr lang="en-US" altLang="en-US" sz="3200"/>
              <a:t>Be careful that the organization is </a:t>
            </a:r>
            <a:r>
              <a:rPr lang="en-US" altLang="en-US" sz="3200" b="1">
                <a:solidFill>
                  <a:srgbClr val="00CC00"/>
                </a:solidFill>
              </a:rPr>
              <a:t>not too deep</a:t>
            </a:r>
            <a:r>
              <a:rPr lang="en-US" altLang="en-US" sz="3200"/>
              <a:t>.</a:t>
            </a:r>
          </a:p>
          <a:p>
            <a:pPr lvl="1"/>
            <a:r>
              <a:rPr lang="en-US" altLang="en-US" sz="2800"/>
              <a:t>This results in </a:t>
            </a:r>
            <a:r>
              <a:rPr lang="en-US" altLang="en-US" sz="2800" b="1">
                <a:solidFill>
                  <a:srgbClr val="FF3300"/>
                </a:solidFill>
              </a:rPr>
              <a:t>many “clicks” needed </a:t>
            </a:r>
            <a:r>
              <a:rPr lang="en-US" altLang="en-US" sz="2800" b="1"/>
              <a:t>to</a:t>
            </a:r>
            <a:r>
              <a:rPr lang="en-US" altLang="en-US" sz="2800" b="1">
                <a:solidFill>
                  <a:srgbClr val="FF3300"/>
                </a:solidFill>
              </a:rPr>
              <a:t> </a:t>
            </a:r>
            <a:r>
              <a:rPr lang="en-US" altLang="en-US" sz="2800" b="1">
                <a:solidFill>
                  <a:schemeClr val="accent1"/>
                </a:solidFill>
              </a:rPr>
              <a:t>drill down</a:t>
            </a:r>
            <a:r>
              <a:rPr lang="en-US" altLang="en-US" sz="2800">
                <a:solidFill>
                  <a:schemeClr val="accent1"/>
                </a:solidFill>
              </a:rPr>
              <a:t> </a:t>
            </a:r>
            <a:r>
              <a:rPr lang="en-US" altLang="en-US" sz="2800"/>
              <a:t>to the needed page.</a:t>
            </a:r>
          </a:p>
          <a:p>
            <a:pPr lvl="1"/>
            <a:r>
              <a:rPr lang="en-US" altLang="en-US" sz="2800"/>
              <a:t>User Interface “</a:t>
            </a:r>
            <a:r>
              <a:rPr lang="en-US" altLang="en-US" sz="2800" b="1">
                <a:solidFill>
                  <a:srgbClr val="FF3300"/>
                </a:solidFill>
              </a:rPr>
              <a:t>Three Click Rule</a:t>
            </a:r>
            <a:r>
              <a:rPr lang="en-US" altLang="en-US" sz="2800"/>
              <a:t>”</a:t>
            </a:r>
          </a:p>
          <a:p>
            <a:pPr lvl="2"/>
            <a:r>
              <a:rPr lang="en-US" altLang="en-US" sz="2800">
                <a:cs typeface="Times New Roman" panose="02020603050405020304" pitchFamily="18" charset="0"/>
              </a:rPr>
              <a:t>A web page </a:t>
            </a:r>
            <a:r>
              <a:rPr lang="en-US" altLang="en-US" sz="2800" b="1">
                <a:solidFill>
                  <a:srgbClr val="FF3300"/>
                </a:solidFill>
                <a:cs typeface="Times New Roman" panose="02020603050405020304" pitchFamily="18" charset="0"/>
              </a:rPr>
              <a:t>visitor</a:t>
            </a:r>
            <a:r>
              <a:rPr lang="en-US" altLang="en-US" sz="2800">
                <a:cs typeface="Times New Roman" panose="02020603050405020304" pitchFamily="18" charset="0"/>
              </a:rPr>
              <a:t> should be able to </a:t>
            </a:r>
            <a:r>
              <a:rPr lang="en-US" altLang="en-US" sz="2800" b="1">
                <a:cs typeface="Times New Roman" panose="02020603050405020304" pitchFamily="18" charset="0"/>
              </a:rPr>
              <a:t>get from any page on your site to any other page</a:t>
            </a:r>
            <a:r>
              <a:rPr lang="en-US" altLang="en-US" sz="2800">
                <a:cs typeface="Times New Roman" panose="02020603050405020304" pitchFamily="18" charset="0"/>
              </a:rPr>
              <a:t> on your site </a:t>
            </a:r>
            <a:r>
              <a:rPr lang="en-US" altLang="en-US" sz="2800" b="1">
                <a:cs typeface="Times New Roman" panose="02020603050405020304" pitchFamily="18" charset="0"/>
              </a:rPr>
              <a:t>with a </a:t>
            </a:r>
            <a:r>
              <a:rPr lang="en-US" altLang="en-US" sz="2800" b="1">
                <a:solidFill>
                  <a:srgbClr val="FF3300"/>
                </a:solidFill>
                <a:cs typeface="Times New Roman" panose="02020603050405020304" pitchFamily="18" charset="0"/>
              </a:rPr>
              <a:t>maximum</a:t>
            </a:r>
            <a:r>
              <a:rPr lang="en-US" altLang="en-US" sz="2800">
                <a:cs typeface="Times New Roman" panose="02020603050405020304" pitchFamily="18" charset="0"/>
              </a:rPr>
              <a:t> of </a:t>
            </a:r>
            <a:r>
              <a:rPr lang="en-US" altLang="en-US" sz="2800" b="1">
                <a:solidFill>
                  <a:srgbClr val="FF3300"/>
                </a:solidFill>
                <a:cs typeface="Times New Roman" panose="02020603050405020304" pitchFamily="18" charset="0"/>
              </a:rPr>
              <a:t>3 hyperlinks</a:t>
            </a:r>
          </a:p>
          <a:p>
            <a:pPr lvl="3"/>
            <a:r>
              <a:rPr lang="en-US" altLang="en-US" sz="2400">
                <a:cs typeface="Times New Roman" panose="02020603050405020304" pitchFamily="18" charset="0"/>
              </a:rPr>
              <a:t>Otherwise the user begin to </a:t>
            </a:r>
            <a:r>
              <a:rPr lang="en-US" altLang="en-US" sz="2400" b="1">
                <a:cs typeface="Times New Roman" panose="02020603050405020304" pitchFamily="18" charset="0"/>
              </a:rPr>
              <a:t>feel frustrated </a:t>
            </a:r>
            <a:r>
              <a:rPr lang="en-US" altLang="en-US" sz="2400">
                <a:cs typeface="Times New Roman" panose="02020603050405020304" pitchFamily="18" charset="0"/>
              </a:rPr>
              <a:t>and may leave your site</a:t>
            </a:r>
            <a:endParaRPr lang="en-US" altLang="en-US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3086100" y="1185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pic>
        <p:nvPicPr>
          <p:cNvPr id="23558" name="Picture 2" descr="Figur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895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567A132-E8A7-4F5F-A19A-0F39FD56888B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33400"/>
          </a:xfrm>
        </p:spPr>
        <p:txBody>
          <a:bodyPr/>
          <a:lstStyle/>
          <a:p>
            <a:r>
              <a:rPr lang="en-US" altLang="en-US"/>
              <a:t>B. Linear </a:t>
            </a:r>
            <a:r>
              <a:rPr lang="en-US" altLang="en-US">
                <a:solidFill>
                  <a:schemeClr val="accent1"/>
                </a:solidFill>
              </a:rPr>
              <a:t>Organization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3962400"/>
            <a:ext cx="7043738" cy="2057400"/>
          </a:xfrm>
        </p:spPr>
        <p:txBody>
          <a:bodyPr/>
          <a:lstStyle/>
          <a:p>
            <a:r>
              <a:rPr lang="en-US" altLang="en-US" sz="2400" b="1" dirty="0">
                <a:cs typeface="Times New Roman" panose="02020603050405020304" pitchFamily="18" charset="0"/>
              </a:rPr>
              <a:t>Used</a:t>
            </a:r>
            <a:r>
              <a:rPr lang="en-US" altLang="en-US" sz="2400" dirty="0">
                <a:cs typeface="Times New Roman" panose="02020603050405020304" pitchFamily="18" charset="0"/>
              </a:rPr>
              <a:t> when the </a:t>
            </a:r>
            <a:r>
              <a:rPr lang="en-US" altLang="en-US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purpose of </a:t>
            </a:r>
            <a:r>
              <a:rPr lang="en-US" altLang="en-US" sz="2400" dirty="0">
                <a:cs typeface="Times New Roman" panose="02020603050405020304" pitchFamily="18" charset="0"/>
              </a:rPr>
              <a:t>a</a:t>
            </a:r>
            <a:r>
              <a:rPr lang="en-US" altLang="en-US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 site</a:t>
            </a:r>
            <a:r>
              <a:rPr lang="en-US" altLang="en-US" sz="2400" dirty="0">
                <a:cs typeface="Times New Roman" panose="02020603050405020304" pitchFamily="18" charset="0"/>
              </a:rPr>
              <a:t> or </a:t>
            </a:r>
            <a:r>
              <a:rPr lang="en-US" altLang="en-US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series of pages</a:t>
            </a:r>
            <a:r>
              <a:rPr lang="en-US" altLang="en-US" sz="2400" dirty="0">
                <a:cs typeface="Times New Roman" panose="02020603050405020304" pitchFamily="18" charset="0"/>
              </a:rPr>
              <a:t> on a site is to </a:t>
            </a:r>
            <a:r>
              <a:rPr lang="en-US" altLang="en-US" sz="2400" b="1" dirty="0">
                <a:cs typeface="Times New Roman" panose="02020603050405020304" pitchFamily="18" charset="0"/>
              </a:rPr>
              <a:t>provide a </a:t>
            </a:r>
            <a:r>
              <a:rPr lang="en-US" altLang="en-US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tut</a:t>
            </a:r>
            <a:r>
              <a:rPr lang="en-US" altLang="en-US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o</a:t>
            </a:r>
            <a:r>
              <a:rPr lang="en-US" altLang="en-US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rial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tour</a:t>
            </a:r>
            <a:r>
              <a:rPr lang="en-US" altLang="en-US" sz="2400" dirty="0">
                <a:cs typeface="Times New Roman" panose="02020603050405020304" pitchFamily="18" charset="0"/>
              </a:rPr>
              <a:t>, or </a:t>
            </a:r>
            <a:r>
              <a:rPr lang="en-US" altLang="en-US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presentation</a:t>
            </a:r>
            <a:r>
              <a:rPr lang="en-US" altLang="en-US" sz="2400" dirty="0">
                <a:cs typeface="Times New Roman" panose="02020603050405020304" pitchFamily="18" charset="0"/>
              </a:rPr>
              <a:t> that </a:t>
            </a:r>
            <a:r>
              <a:rPr lang="en-US" altLang="en-US" sz="2400" b="1" dirty="0">
                <a:cs typeface="Times New Roman" panose="02020603050405020304" pitchFamily="18" charset="0"/>
              </a:rPr>
              <a:t>needs to be viewed</a:t>
            </a:r>
            <a:r>
              <a:rPr lang="en-US" altLang="en-US" sz="2400" dirty="0">
                <a:cs typeface="Times New Roman" panose="02020603050405020304" pitchFamily="18" charset="0"/>
              </a:rPr>
              <a:t> in a </a:t>
            </a:r>
            <a:r>
              <a:rPr lang="en-US" altLang="en-US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sequential</a:t>
            </a:r>
            <a:r>
              <a:rPr lang="en-US" altLang="en-US" sz="2400" dirty="0">
                <a:cs typeface="Times New Roman" panose="02020603050405020304" pitchFamily="18" charset="0"/>
              </a:rPr>
              <a:t> fashion.</a:t>
            </a:r>
            <a:endParaRPr lang="en-US" altLang="en-US" sz="2000" dirty="0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1914525" y="2867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graphicFrame>
        <p:nvGraphicFramePr>
          <p:cNvPr id="25607" name="Object 2"/>
          <p:cNvGraphicFramePr>
            <a:graphicFrameLocks noChangeAspect="1"/>
          </p:cNvGraphicFramePr>
          <p:nvPr/>
        </p:nvGraphicFramePr>
        <p:xfrm>
          <a:off x="381000" y="1981200"/>
          <a:ext cx="815340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6" r:id="rId4" imgW="5315692" imgH="1123810" progId="PBrush">
                  <p:embed/>
                </p:oleObj>
              </mc:Choice>
              <mc:Fallback>
                <p:oleObj r:id="rId4" imgW="5315692" imgH="112381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81200"/>
                        <a:ext cx="8153400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4865E87-1B9E-40FF-9971-067556B3F87F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/>
          <a:lstStyle/>
          <a:p>
            <a:r>
              <a:rPr lang="en-US" altLang="en-US"/>
              <a:t>C. Random </a:t>
            </a:r>
            <a:r>
              <a:rPr lang="en-US" altLang="en-US">
                <a:solidFill>
                  <a:schemeClr val="accent1"/>
                </a:solidFill>
              </a:rPr>
              <a:t>Organization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49530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Sometimes called “</a:t>
            </a:r>
            <a:r>
              <a:rPr lang="en-US" altLang="en-US" b="1" dirty="0">
                <a:solidFill>
                  <a:srgbClr val="FF3300"/>
                </a:solidFill>
                <a:cs typeface="Times New Roman" panose="02020603050405020304" pitchFamily="18" charset="0"/>
              </a:rPr>
              <a:t>Web</a:t>
            </a:r>
            <a:r>
              <a:rPr lang="en-US" altLang="en-US" dirty="0">
                <a:cs typeface="Times New Roman" panose="02020603050405020304" pitchFamily="18" charset="0"/>
              </a:rPr>
              <a:t>” or </a:t>
            </a:r>
            <a:r>
              <a:rPr lang="en-US" altLang="en-US" b="1" dirty="0">
                <a:solidFill>
                  <a:srgbClr val="FF3300"/>
                </a:solidFill>
                <a:cs typeface="Times New Roman" panose="02020603050405020304" pitchFamily="18" charset="0"/>
              </a:rPr>
              <a:t>Random</a:t>
            </a:r>
            <a:r>
              <a:rPr lang="en-US" altLang="en-US" dirty="0">
                <a:cs typeface="Times New Roman" panose="02020603050405020304" pitchFamily="18" charset="0"/>
              </a:rPr>
              <a:t> Organization</a:t>
            </a:r>
          </a:p>
          <a:p>
            <a:pPr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Utilized there is </a:t>
            </a:r>
            <a:r>
              <a:rPr lang="en-US" altLang="en-US" b="1" dirty="0">
                <a:solidFill>
                  <a:srgbClr val="FF3300"/>
                </a:solidFill>
                <a:cs typeface="Times New Roman" panose="02020603050405020304" pitchFamily="18" charset="0"/>
              </a:rPr>
              <a:t>no clear path</a:t>
            </a:r>
            <a:r>
              <a:rPr lang="en-US" altLang="en-US" dirty="0">
                <a:cs typeface="Times New Roman" panose="02020603050405020304" pitchFamily="18" charset="0"/>
              </a:rPr>
              <a:t> through the site</a:t>
            </a:r>
          </a:p>
          <a:p>
            <a:pPr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May be </a:t>
            </a:r>
            <a:r>
              <a:rPr lang="en-US" altLang="en-US" b="1" dirty="0">
                <a:solidFill>
                  <a:srgbClr val="FF3300"/>
                </a:solidFill>
                <a:cs typeface="Times New Roman" panose="02020603050405020304" pitchFamily="18" charset="0"/>
              </a:rPr>
              <a:t>used with </a:t>
            </a:r>
            <a:r>
              <a:rPr lang="en-US" altLang="en-US" sz="4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artistic</a:t>
            </a:r>
            <a:r>
              <a:rPr lang="en-US" altLang="en-US" dirty="0">
                <a:cs typeface="Times New Roman" panose="02020603050405020304" pitchFamily="18" charset="0"/>
              </a:rPr>
              <a:t> or sites that </a:t>
            </a:r>
            <a:r>
              <a:rPr lang="en-US" altLang="en-US" b="1" dirty="0">
                <a:solidFill>
                  <a:srgbClr val="FF3300"/>
                </a:solidFill>
                <a:cs typeface="Times New Roman" panose="02020603050405020304" pitchFamily="18" charset="0"/>
              </a:rPr>
              <a:t>strive</a:t>
            </a:r>
            <a:r>
              <a:rPr lang="en-US" altLang="en-US" b="1" dirty="0">
                <a:cs typeface="Times New Roman" panose="02020603050405020304" pitchFamily="18" charset="0"/>
              </a:rPr>
              <a:t> to be especially </a:t>
            </a:r>
            <a:r>
              <a:rPr lang="en-US" altLang="en-US" b="1" dirty="0">
                <a:solidFill>
                  <a:srgbClr val="FF3300"/>
                </a:solidFill>
                <a:cs typeface="Times New Roman" panose="02020603050405020304" pitchFamily="18" charset="0"/>
              </a:rPr>
              <a:t>different</a:t>
            </a:r>
            <a:r>
              <a:rPr lang="en-US" altLang="en-US" b="1" dirty="0">
                <a:cs typeface="Times New Roman" panose="02020603050405020304" pitchFamily="18" charset="0"/>
              </a:rPr>
              <a:t> and </a:t>
            </a:r>
            <a:r>
              <a:rPr lang="en-US" altLang="en-US" b="1" dirty="0">
                <a:solidFill>
                  <a:srgbClr val="FF3300"/>
                </a:solidFill>
                <a:cs typeface="Times New Roman" panose="02020603050405020304" pitchFamily="18" charset="0"/>
              </a:rPr>
              <a:t>original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Generally </a:t>
            </a:r>
            <a:r>
              <a:rPr lang="en-US" altLang="en-US" sz="3200" b="1" dirty="0">
                <a:solidFill>
                  <a:srgbClr val="FF3300"/>
                </a:solidFill>
                <a:cs typeface="Times New Roman" panose="02020603050405020304" pitchFamily="18" charset="0"/>
              </a:rPr>
              <a:t>not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3300"/>
                </a:solidFill>
                <a:cs typeface="Times New Roman" panose="02020603050405020304" pitchFamily="18" charset="0"/>
              </a:rPr>
              <a:t>used</a:t>
            </a:r>
            <a:r>
              <a:rPr lang="en-US" altLang="en-US" b="1" dirty="0">
                <a:cs typeface="Times New Roman" panose="02020603050405020304" pitchFamily="18" charset="0"/>
              </a:rPr>
              <a:t> for </a:t>
            </a:r>
            <a:r>
              <a:rPr lang="en-US" altLang="en-US" b="1" dirty="0">
                <a:solidFill>
                  <a:srgbClr val="FF3300"/>
                </a:solidFill>
                <a:cs typeface="Times New Roman" panose="02020603050405020304" pitchFamily="18" charset="0"/>
              </a:rPr>
              <a:t>commercial</a:t>
            </a:r>
            <a:r>
              <a:rPr lang="en-US" altLang="en-US" b="1" dirty="0">
                <a:cs typeface="Times New Roman" panose="02020603050405020304" pitchFamily="18" charset="0"/>
              </a:rPr>
              <a:t> web sites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3381375" y="3005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3671888" y="2533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pic>
        <p:nvPicPr>
          <p:cNvPr id="9" name="Picture 2" descr="Figur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133600"/>
            <a:ext cx="3733800" cy="2743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AD2B839-AE13-4E2E-AA79-C1BA1208E894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77200" cy="609600"/>
          </a:xfrm>
        </p:spPr>
        <p:txBody>
          <a:bodyPr/>
          <a:lstStyle/>
          <a:p>
            <a:r>
              <a:rPr lang="en-US" altLang="en-US" sz="2400" dirty="0"/>
              <a:t>5.3 </a:t>
            </a:r>
            <a:r>
              <a:rPr lang="en-US" altLang="en-US" sz="2400" dirty="0">
                <a:solidFill>
                  <a:schemeClr val="accent1"/>
                </a:solidFill>
              </a:rPr>
              <a:t>Visual</a:t>
            </a:r>
            <a:r>
              <a:rPr lang="en-US" altLang="en-US" sz="2400" dirty="0"/>
              <a:t> Design </a:t>
            </a:r>
            <a:r>
              <a:rPr lang="en-US" altLang="en-US" sz="2400" dirty="0">
                <a:solidFill>
                  <a:schemeClr val="accent1"/>
                </a:solidFill>
              </a:rPr>
              <a:t>Principles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9067800" cy="5486400"/>
          </a:xfrm>
        </p:spPr>
        <p:txBody>
          <a:bodyPr/>
          <a:lstStyle/>
          <a:p>
            <a:pPr marL="533400" indent="-533400"/>
            <a:r>
              <a:rPr lang="en-US" altLang="en-US" b="1" dirty="0"/>
              <a:t>Use 4 visual </a:t>
            </a:r>
            <a:r>
              <a:rPr lang="en-US" altLang="en-US" b="1" dirty="0">
                <a:solidFill>
                  <a:srgbClr val="FF00FF"/>
                </a:solidFill>
              </a:rPr>
              <a:t>design principles </a:t>
            </a:r>
            <a:r>
              <a:rPr lang="en-US" altLang="en-US" b="1" dirty="0"/>
              <a:t>(CARP):</a:t>
            </a:r>
          </a:p>
          <a:p>
            <a:pPr marL="1333500" lvl="2" indent="-533400"/>
            <a:r>
              <a:rPr lang="en-US" altLang="en-US" sz="2400" b="1" dirty="0"/>
              <a:t>C</a:t>
            </a:r>
            <a:r>
              <a:rPr lang="en-US" altLang="en-US" sz="2400" b="1" dirty="0">
                <a:solidFill>
                  <a:srgbClr val="FF0000"/>
                </a:solidFill>
              </a:rPr>
              <a:t>ONTRAST</a:t>
            </a:r>
          </a:p>
          <a:p>
            <a:pPr marL="1333500" lvl="2" indent="-533400"/>
            <a:r>
              <a:rPr lang="en-US" altLang="en-US" sz="2400" b="1" dirty="0"/>
              <a:t>A</a:t>
            </a:r>
            <a:r>
              <a:rPr lang="en-US" altLang="en-US" sz="2400" b="1" dirty="0">
                <a:solidFill>
                  <a:srgbClr val="FF0000"/>
                </a:solidFill>
              </a:rPr>
              <a:t>LIGNMENT</a:t>
            </a:r>
          </a:p>
          <a:p>
            <a:pPr marL="1333500" lvl="2" indent="-533400"/>
            <a:r>
              <a:rPr lang="en-US" altLang="en-US" sz="2400" b="1" dirty="0"/>
              <a:t>R</a:t>
            </a:r>
            <a:r>
              <a:rPr lang="en-US" altLang="en-US" sz="2400" b="1" dirty="0">
                <a:solidFill>
                  <a:srgbClr val="FF0000"/>
                </a:solidFill>
              </a:rPr>
              <a:t>EPETITION</a:t>
            </a:r>
          </a:p>
          <a:p>
            <a:pPr marL="1333500" lvl="2" indent="-533400"/>
            <a:r>
              <a:rPr lang="en-US" altLang="en-US" sz="2400" b="1" dirty="0"/>
              <a:t>P</a:t>
            </a:r>
            <a:r>
              <a:rPr lang="en-US" altLang="en-US" sz="2400" b="1" dirty="0">
                <a:solidFill>
                  <a:srgbClr val="FF0000"/>
                </a:solidFill>
              </a:rPr>
              <a:t>ROXIMITY</a:t>
            </a:r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en-US" altLang="en-US" b="1" dirty="0"/>
              <a:t>      </a:t>
            </a:r>
            <a:r>
              <a:rPr lang="en-US" altLang="en-US" dirty="0"/>
              <a:t>whether you </a:t>
            </a:r>
            <a:r>
              <a:rPr lang="en-US" altLang="en-US" b="1" dirty="0">
                <a:solidFill>
                  <a:schemeClr val="accent1"/>
                </a:solidFill>
              </a:rPr>
              <a:t>design:</a:t>
            </a:r>
            <a:r>
              <a:rPr lang="en-US" altLang="en-US" dirty="0"/>
              <a:t> </a:t>
            </a:r>
          </a:p>
          <a:p>
            <a:pPr marL="1790700" lvl="3" indent="-533400">
              <a:buFont typeface="+mj-lt"/>
              <a:buAutoNum type="arabicPeriod"/>
            </a:pPr>
            <a:r>
              <a:rPr lang="en-US" altLang="en-US" dirty="0"/>
              <a:t>a </a:t>
            </a:r>
            <a:r>
              <a:rPr lang="en-US" altLang="en-US" b="1" dirty="0"/>
              <a:t>Web</a:t>
            </a:r>
            <a:r>
              <a:rPr lang="en-US" altLang="en-US" dirty="0"/>
              <a:t> page, </a:t>
            </a:r>
          </a:p>
          <a:p>
            <a:pPr marL="1790700" lvl="3" indent="-533400">
              <a:buFont typeface="+mj-lt"/>
              <a:buAutoNum type="arabicPeriod"/>
            </a:pPr>
            <a:r>
              <a:rPr lang="en-US" altLang="en-US" dirty="0"/>
              <a:t>a </a:t>
            </a:r>
            <a:r>
              <a:rPr lang="en-US" altLang="en-US" b="1" dirty="0"/>
              <a:t>button</a:t>
            </a:r>
            <a:r>
              <a:rPr lang="en-US" altLang="en-US" dirty="0"/>
              <a:t>, </a:t>
            </a:r>
          </a:p>
          <a:p>
            <a:pPr marL="1790700" lvl="3" indent="-533400">
              <a:buFont typeface="+mj-lt"/>
              <a:buAutoNum type="arabicPeriod"/>
            </a:pPr>
            <a:r>
              <a:rPr lang="en-US" altLang="en-US" dirty="0"/>
              <a:t>a </a:t>
            </a:r>
            <a:r>
              <a:rPr lang="en-US" altLang="en-US" b="1" dirty="0"/>
              <a:t>logo</a:t>
            </a:r>
            <a:r>
              <a:rPr lang="en-US" altLang="en-US" dirty="0"/>
              <a:t>, </a:t>
            </a:r>
          </a:p>
          <a:p>
            <a:pPr marL="1790700" lvl="3" indent="-533400">
              <a:buFont typeface="+mj-lt"/>
              <a:buAutoNum type="arabicPeriod"/>
            </a:pPr>
            <a:r>
              <a:rPr lang="en-US" altLang="en-US" dirty="0"/>
              <a:t>a CD </a:t>
            </a:r>
            <a:r>
              <a:rPr lang="en-US" altLang="en-US" b="1" dirty="0"/>
              <a:t>cover</a:t>
            </a:r>
            <a:r>
              <a:rPr lang="en-US" altLang="en-US" dirty="0"/>
              <a:t> or </a:t>
            </a:r>
          </a:p>
          <a:p>
            <a:pPr marL="1790700" lvl="3" indent="-533400">
              <a:buFont typeface="+mj-lt"/>
              <a:buAutoNum type="arabicPeriod"/>
            </a:pPr>
            <a:r>
              <a:rPr lang="en-US" altLang="en-US" dirty="0"/>
              <a:t>a software </a:t>
            </a:r>
            <a:r>
              <a:rPr lang="en-US" altLang="en-US" b="1" dirty="0"/>
              <a:t>interface</a:t>
            </a:r>
            <a:r>
              <a:rPr lang="en-US" altLang="en-US" dirty="0"/>
              <a:t> etc.</a:t>
            </a:r>
          </a:p>
          <a:p>
            <a:pPr marL="1790700" lvl="3" indent="-533400">
              <a:buFont typeface="+mj-lt"/>
              <a:buAutoNum type="arabicPeriod"/>
            </a:pPr>
            <a:endParaRPr lang="en-US" altLang="en-US" dirty="0"/>
          </a:p>
          <a:p>
            <a:pPr marL="533400" indent="-533400"/>
            <a:r>
              <a:rPr lang="en-US" altLang="en-US" sz="2600" dirty="0"/>
              <a:t>It will create the </a:t>
            </a:r>
            <a:r>
              <a:rPr lang="en-US" altLang="en-US" sz="2600" b="1" dirty="0"/>
              <a:t>“</a:t>
            </a:r>
            <a:r>
              <a:rPr lang="en-US" altLang="en-US" sz="2600" b="1" dirty="0">
                <a:solidFill>
                  <a:srgbClr val="FF00FF"/>
                </a:solidFill>
              </a:rPr>
              <a:t>look</a:t>
            </a:r>
            <a:r>
              <a:rPr lang="en-US" altLang="en-US" sz="2600" b="1" dirty="0">
                <a:solidFill>
                  <a:schemeClr val="bg2"/>
                </a:solidFill>
              </a:rPr>
              <a:t> </a:t>
            </a:r>
            <a:r>
              <a:rPr lang="en-US" altLang="en-US" sz="2600" b="1" dirty="0"/>
              <a:t>and</a:t>
            </a:r>
            <a:r>
              <a:rPr lang="en-US" altLang="en-US" sz="2600" b="1" dirty="0">
                <a:solidFill>
                  <a:schemeClr val="bg2"/>
                </a:solidFill>
              </a:rPr>
              <a:t> </a:t>
            </a:r>
            <a:r>
              <a:rPr lang="en-US" altLang="en-US" sz="2600" b="1" dirty="0">
                <a:solidFill>
                  <a:srgbClr val="FF00FF"/>
                </a:solidFill>
              </a:rPr>
              <a:t>feel</a:t>
            </a:r>
            <a:r>
              <a:rPr lang="en-US" altLang="en-US" sz="2600" dirty="0">
                <a:solidFill>
                  <a:schemeClr val="bg2"/>
                </a:solidFill>
              </a:rPr>
              <a:t>” </a:t>
            </a:r>
            <a:r>
              <a:rPr lang="en-US" altLang="en-US" sz="2600" dirty="0"/>
              <a:t>of your project and will determine whether your </a:t>
            </a:r>
            <a:r>
              <a:rPr lang="en-US" altLang="en-US" sz="2600" dirty="0" err="1"/>
              <a:t>msg</a:t>
            </a:r>
            <a:r>
              <a:rPr lang="en-US" altLang="en-US" sz="2600" dirty="0"/>
              <a:t> is </a:t>
            </a:r>
            <a:r>
              <a:rPr lang="en-US" altLang="en-US" sz="2600" b="1" dirty="0">
                <a:solidFill>
                  <a:srgbClr val="00CC00"/>
                </a:solidFill>
              </a:rPr>
              <a:t>effectively</a:t>
            </a:r>
            <a:r>
              <a:rPr lang="en-US" altLang="en-US" sz="2600" b="1" dirty="0">
                <a:solidFill>
                  <a:schemeClr val="bg2"/>
                </a:solidFill>
              </a:rPr>
              <a:t> communicated. </a:t>
            </a:r>
          </a:p>
          <a:p>
            <a:pPr marL="533400" indent="-533400"/>
            <a:r>
              <a:rPr lang="en-US" altLang="en-US" sz="2600" b="1" dirty="0">
                <a:solidFill>
                  <a:schemeClr val="accent1"/>
                </a:solidFill>
              </a:rPr>
              <a:t>Make</a:t>
            </a:r>
            <a:r>
              <a:rPr lang="en-US" altLang="en-US" sz="2600" b="1" dirty="0">
                <a:solidFill>
                  <a:schemeClr val="bg2"/>
                </a:solidFill>
              </a:rPr>
              <a:t> </a:t>
            </a:r>
            <a:r>
              <a:rPr lang="en-US" altLang="en-US" sz="2600" b="1" dirty="0"/>
              <a:t>the</a:t>
            </a:r>
            <a:r>
              <a:rPr lang="en-US" altLang="en-US" sz="2600" b="1" dirty="0">
                <a:solidFill>
                  <a:schemeClr val="bg2"/>
                </a:solidFill>
              </a:rPr>
              <a:t> design </a:t>
            </a:r>
            <a:r>
              <a:rPr lang="en-US" altLang="en-US" sz="2600" b="1" dirty="0">
                <a:solidFill>
                  <a:srgbClr val="00CC00"/>
                </a:solidFill>
              </a:rPr>
              <a:t>interesting</a:t>
            </a:r>
            <a:r>
              <a:rPr lang="en-US" altLang="en-US" sz="2600" b="1" dirty="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92AE665-33E5-4DA3-9B70-4371316ACE5A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0"/>
            <a:ext cx="4572000" cy="609600"/>
          </a:xfrm>
        </p:spPr>
        <p:txBody>
          <a:bodyPr/>
          <a:lstStyle/>
          <a:p>
            <a:r>
              <a:rPr lang="en-US" altLang="en-US" sz="2400"/>
              <a:t>5.3 </a:t>
            </a:r>
            <a:r>
              <a:rPr lang="en-US" altLang="en-US" sz="2400">
                <a:solidFill>
                  <a:schemeClr val="accent1"/>
                </a:solidFill>
              </a:rPr>
              <a:t>Visual</a:t>
            </a:r>
            <a:r>
              <a:rPr lang="en-US" altLang="en-US" sz="2400"/>
              <a:t> Design </a:t>
            </a:r>
            <a:r>
              <a:rPr lang="en-US" altLang="en-US" sz="2400">
                <a:solidFill>
                  <a:schemeClr val="accent1"/>
                </a:solidFill>
              </a:rPr>
              <a:t>Principles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617516"/>
            <a:ext cx="4876800" cy="6088083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sz="2400" b="1" dirty="0">
                <a:solidFill>
                  <a:schemeClr val="bg2"/>
                </a:solidFill>
              </a:rPr>
              <a:t>Repetition</a:t>
            </a:r>
            <a:r>
              <a:rPr lang="en-US" altLang="en-US" b="1" dirty="0">
                <a:solidFill>
                  <a:schemeClr val="bg2"/>
                </a:solidFill>
              </a:rPr>
              <a:t> </a:t>
            </a:r>
          </a:p>
          <a:p>
            <a:pPr marL="533400" indent="-533400"/>
            <a:r>
              <a:rPr lang="en-US" altLang="en-US" sz="2400" dirty="0">
                <a:solidFill>
                  <a:schemeClr val="tx2"/>
                </a:solidFill>
              </a:rPr>
              <a:t>ties the work together</a:t>
            </a:r>
          </a:p>
          <a:p>
            <a:pPr marL="876300" lvl="1" indent="-419100"/>
            <a:r>
              <a:rPr lang="en-US" altLang="en-US" sz="2400" b="1" dirty="0">
                <a:solidFill>
                  <a:srgbClr val="00CCFF"/>
                </a:solidFill>
              </a:rPr>
              <a:t>Repeat</a:t>
            </a:r>
            <a:r>
              <a:rPr lang="en-US" altLang="en-US" sz="2400" dirty="0"/>
              <a:t> </a:t>
            </a:r>
          </a:p>
          <a:p>
            <a:pPr marL="1295400" lvl="2" indent="-381000"/>
            <a:r>
              <a:rPr lang="en-US" altLang="en-US" b="1" dirty="0"/>
              <a:t>visual elements</a:t>
            </a:r>
          </a:p>
          <a:p>
            <a:pPr marL="1295400" lvl="2" indent="-381000"/>
            <a:r>
              <a:rPr lang="en-US" altLang="en-US" b="1" dirty="0"/>
              <a:t>color</a:t>
            </a:r>
          </a:p>
          <a:p>
            <a:pPr marL="1295400" lvl="2" indent="-381000"/>
            <a:r>
              <a:rPr lang="en-US" altLang="en-US" b="1" dirty="0"/>
              <a:t>shape </a:t>
            </a:r>
          </a:p>
          <a:p>
            <a:pPr marL="1295400" lvl="2" indent="-381000"/>
            <a:r>
              <a:rPr lang="en-US" altLang="en-US" b="1" dirty="0"/>
              <a:t>image</a:t>
            </a:r>
          </a:p>
          <a:p>
            <a:pPr marL="876300" lvl="1" indent="-419100"/>
            <a:r>
              <a:rPr lang="en-US" altLang="en-US" sz="2400" b="1" dirty="0">
                <a:solidFill>
                  <a:schemeClr val="bg2"/>
                </a:solidFill>
              </a:rPr>
              <a:t>Repetition</a:t>
            </a:r>
            <a:r>
              <a:rPr lang="en-US" altLang="en-US" sz="2400" dirty="0"/>
              <a:t> throughout the product helps to </a:t>
            </a:r>
            <a:r>
              <a:rPr lang="en-US" altLang="en-US" sz="2400" b="1" dirty="0"/>
              <a:t>unify a</a:t>
            </a:r>
            <a:r>
              <a:rPr lang="en-US" altLang="en-US" sz="2400" b="1" dirty="0">
                <a:solidFill>
                  <a:srgbClr val="FFC000"/>
                </a:solidFill>
              </a:rPr>
              <a:t> </a:t>
            </a:r>
            <a:r>
              <a:rPr lang="en-US" altLang="en-US" sz="2400" b="1" dirty="0"/>
              <a:t>design</a:t>
            </a:r>
          </a:p>
          <a:p>
            <a:pPr marL="1295400" lvl="2" indent="-381000"/>
            <a:r>
              <a:rPr lang="en-US" altLang="en-US" sz="1800" b="1" dirty="0">
                <a:solidFill>
                  <a:srgbClr val="00CCFF"/>
                </a:solidFill>
              </a:rPr>
              <a:t>repeating</a:t>
            </a:r>
            <a:r>
              <a:rPr lang="en-US" altLang="en-US" sz="1800" dirty="0"/>
              <a:t> the </a:t>
            </a:r>
            <a:r>
              <a:rPr lang="en-US" altLang="en-US" sz="1800" b="1" dirty="0">
                <a:solidFill>
                  <a:schemeClr val="bg2"/>
                </a:solidFill>
              </a:rPr>
              <a:t>color </a:t>
            </a:r>
            <a:r>
              <a:rPr lang="en-US" altLang="en-US" sz="1800" dirty="0">
                <a:solidFill>
                  <a:schemeClr val="tx2"/>
                </a:solidFill>
              </a:rPr>
              <a:t>of a background</a:t>
            </a:r>
          </a:p>
          <a:p>
            <a:pPr marL="1295400" lvl="2" indent="-381000"/>
            <a:r>
              <a:rPr lang="en-US" altLang="en-US" sz="1800" b="1" dirty="0">
                <a:solidFill>
                  <a:srgbClr val="00CCFF"/>
                </a:solidFill>
              </a:rPr>
              <a:t>repeating</a:t>
            </a:r>
            <a:r>
              <a:rPr lang="en-US" altLang="en-US" sz="1800" dirty="0"/>
              <a:t> the </a:t>
            </a:r>
            <a:r>
              <a:rPr lang="en-US" altLang="en-US" sz="1800" b="1" dirty="0">
                <a:solidFill>
                  <a:schemeClr val="bg2"/>
                </a:solidFill>
              </a:rPr>
              <a:t>shape</a:t>
            </a:r>
          </a:p>
          <a:p>
            <a:pPr marL="1752600" lvl="3" indent="-381000"/>
            <a:r>
              <a:rPr lang="en-US" altLang="en-US" sz="1800" dirty="0"/>
              <a:t>e.g. the square icons with </a:t>
            </a:r>
            <a:r>
              <a:rPr lang="en-US" altLang="en-US" sz="1800" b="1" dirty="0"/>
              <a:t>rounded </a:t>
            </a:r>
            <a:r>
              <a:rPr lang="en-US" altLang="en-US" sz="1800" dirty="0"/>
              <a:t>corners</a:t>
            </a:r>
            <a:r>
              <a:rPr lang="en-US" altLang="en-US" sz="1800" b="1" dirty="0"/>
              <a:t> </a:t>
            </a:r>
            <a:r>
              <a:rPr lang="en-US" altLang="en-US" sz="1800" dirty="0"/>
              <a:t>and a # of rounded rectangles </a:t>
            </a:r>
          </a:p>
          <a:p>
            <a:pPr marL="876300" lvl="1" indent="-419100"/>
            <a:r>
              <a:rPr lang="en-US" altLang="en-US" sz="2000" b="1" dirty="0">
                <a:solidFill>
                  <a:srgbClr val="00CCFF"/>
                </a:solidFill>
              </a:rPr>
              <a:t>Align</a:t>
            </a:r>
            <a:r>
              <a:rPr lang="en-US" altLang="en-US" sz="2000" dirty="0"/>
              <a:t> elements to create </a:t>
            </a:r>
            <a:r>
              <a:rPr lang="en-US" altLang="en-US" sz="2000" b="1" dirty="0"/>
              <a:t>visual unity</a:t>
            </a: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343400" cy="6096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B5C6B6A-7A8A-4B3A-AA0D-DCE70F510FDF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0"/>
            <a:ext cx="4800600" cy="4572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accent1"/>
                </a:solidFill>
              </a:rPr>
              <a:t>Visual</a:t>
            </a:r>
            <a:r>
              <a:rPr lang="en-US" altLang="en-US" sz="2400" dirty="0"/>
              <a:t> Design </a:t>
            </a:r>
            <a:r>
              <a:rPr lang="en-US" altLang="en-US" sz="2400" dirty="0">
                <a:solidFill>
                  <a:schemeClr val="accent1"/>
                </a:solidFill>
              </a:rPr>
              <a:t>Principles</a:t>
            </a:r>
            <a:r>
              <a:rPr lang="en-US" altLang="en-US" sz="2400" dirty="0"/>
              <a:t> </a:t>
            </a:r>
            <a:r>
              <a:rPr lang="en-US" altLang="en-US" sz="1800" dirty="0"/>
              <a:t>p.209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457200"/>
            <a:ext cx="5105400" cy="62484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2.	</a:t>
            </a:r>
            <a:r>
              <a:rPr lang="en-US" altLang="en-US" sz="1800" b="1" dirty="0">
                <a:solidFill>
                  <a:schemeClr val="bg2"/>
                </a:solidFill>
              </a:rPr>
              <a:t>Contrast</a:t>
            </a:r>
          </a:p>
          <a:p>
            <a:pPr marL="876300" lvl="1" indent="-419100">
              <a:lnSpc>
                <a:spcPct val="80000"/>
              </a:lnSpc>
            </a:pPr>
            <a:r>
              <a:rPr lang="en-US" altLang="en-US" sz="1700" b="1" dirty="0"/>
              <a:t>between</a:t>
            </a:r>
            <a:r>
              <a:rPr lang="en-US" altLang="en-US" sz="1700" dirty="0"/>
              <a:t>  the </a:t>
            </a:r>
            <a:r>
              <a:rPr lang="en-US" altLang="en-US" sz="1700" b="1" dirty="0" err="1">
                <a:solidFill>
                  <a:srgbClr val="FF00FF"/>
                </a:solidFill>
              </a:rPr>
              <a:t>bkground</a:t>
            </a:r>
            <a:r>
              <a:rPr lang="en-US" altLang="en-US" sz="1700" b="1" dirty="0"/>
              <a:t> color </a:t>
            </a:r>
            <a:r>
              <a:rPr lang="en-US" altLang="en-US" sz="1700" dirty="0"/>
              <a:t>&amp; the </a:t>
            </a:r>
            <a:r>
              <a:rPr lang="en-US" altLang="en-US" sz="1700" b="1" dirty="0">
                <a:solidFill>
                  <a:srgbClr val="FF00FF"/>
                </a:solidFill>
              </a:rPr>
              <a:t>text</a:t>
            </a:r>
            <a:r>
              <a:rPr lang="en-US" altLang="en-US" sz="1700" dirty="0"/>
              <a:t> </a:t>
            </a:r>
          </a:p>
          <a:p>
            <a:pPr marL="876300" lvl="1" indent="-419100">
              <a:lnSpc>
                <a:spcPct val="80000"/>
              </a:lnSpc>
            </a:pPr>
            <a:r>
              <a:rPr lang="en-US" altLang="en-US" sz="1700" dirty="0"/>
              <a:t>make elements very </a:t>
            </a:r>
            <a:r>
              <a:rPr lang="en-US" altLang="en-US" sz="1700" b="1" dirty="0"/>
              <a:t>different</a:t>
            </a:r>
            <a:r>
              <a:rPr lang="en-US" altLang="en-US" sz="1700" dirty="0"/>
              <a:t> to draw attention</a:t>
            </a:r>
          </a:p>
          <a:p>
            <a:pPr marL="876300" lvl="1" indent="-419100">
              <a:lnSpc>
                <a:spcPct val="80000"/>
              </a:lnSpc>
            </a:pPr>
            <a:r>
              <a:rPr lang="en-US" altLang="en-US" sz="1700" dirty="0"/>
              <a:t>add </a:t>
            </a:r>
            <a:r>
              <a:rPr lang="en-US" altLang="en-US" sz="1700" b="1" dirty="0"/>
              <a:t>visual excitement</a:t>
            </a:r>
            <a:r>
              <a:rPr lang="en-US" altLang="en-US" sz="1700" dirty="0"/>
              <a:t> </a:t>
            </a:r>
          </a:p>
          <a:p>
            <a:pPr marL="876300" lvl="1" indent="-419100">
              <a:lnSpc>
                <a:spcPct val="80000"/>
              </a:lnSpc>
            </a:pPr>
            <a:r>
              <a:rPr lang="en-US" altLang="en-US" sz="1700" dirty="0"/>
              <a:t>i.e. site uses </a:t>
            </a:r>
            <a:r>
              <a:rPr lang="en-US" altLang="en-US" sz="1600" b="1" dirty="0">
                <a:solidFill>
                  <a:srgbClr val="00CC00"/>
                </a:solidFill>
              </a:rPr>
              <a:t>dark</a:t>
            </a:r>
            <a:r>
              <a:rPr lang="en-US" altLang="en-US" sz="1600" b="1" dirty="0"/>
              <a:t> text </a:t>
            </a:r>
            <a:r>
              <a:rPr lang="en-US" altLang="en-US" sz="1600" dirty="0"/>
              <a:t>on a </a:t>
            </a:r>
            <a:r>
              <a:rPr lang="en-US" altLang="en-US" sz="1600" b="1" dirty="0"/>
              <a:t>medium</a:t>
            </a:r>
            <a:r>
              <a:rPr lang="en-US" altLang="en-US" sz="1600" dirty="0"/>
              <a:t> or </a:t>
            </a:r>
            <a:r>
              <a:rPr lang="en-US" altLang="en-US" sz="1600" b="1" dirty="0">
                <a:solidFill>
                  <a:srgbClr val="00CC00"/>
                </a:solidFill>
              </a:rPr>
              <a:t>light</a:t>
            </a:r>
            <a:r>
              <a:rPr lang="en-US" altLang="en-US" sz="1600" dirty="0"/>
              <a:t> </a:t>
            </a:r>
            <a:r>
              <a:rPr lang="en-US" altLang="en-US" sz="1600" b="1" dirty="0" err="1"/>
              <a:t>bkgrd</a:t>
            </a:r>
            <a:r>
              <a:rPr lang="en-US" altLang="en-US" sz="1600" dirty="0"/>
              <a:t> to provide </a:t>
            </a:r>
            <a:r>
              <a:rPr lang="en-US" altLang="en-US" sz="1600" b="1" dirty="0"/>
              <a:t>good </a:t>
            </a:r>
            <a:r>
              <a:rPr lang="en-US" altLang="en-US" sz="1600" b="1" dirty="0">
                <a:solidFill>
                  <a:schemeClr val="bg2"/>
                </a:solidFill>
              </a:rPr>
              <a:t>visual contrast</a:t>
            </a:r>
            <a:r>
              <a:rPr lang="en-US" altLang="en-US" sz="1600" dirty="0"/>
              <a:t> and </a:t>
            </a:r>
            <a:r>
              <a:rPr lang="en-US" altLang="en-US" sz="1600" b="1" dirty="0"/>
              <a:t>easy reading - </a:t>
            </a:r>
            <a:r>
              <a:rPr lang="en-US" altLang="en-US" sz="1600" b="1" dirty="0">
                <a:hlinkClick r:id="rId3"/>
              </a:rPr>
              <a:t>http://webaim.org/resources/contrastchecker/</a:t>
            </a:r>
            <a:r>
              <a:rPr lang="en-US" altLang="en-US" sz="1600" b="1" dirty="0"/>
              <a:t> </a:t>
            </a:r>
            <a:endParaRPr lang="en-US" altLang="en-US" sz="1500" b="1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3.	</a:t>
            </a:r>
            <a:r>
              <a:rPr lang="en-US" altLang="en-US" sz="1800" b="1" dirty="0">
                <a:solidFill>
                  <a:schemeClr val="bg2"/>
                </a:solidFill>
              </a:rPr>
              <a:t>Proximity</a:t>
            </a:r>
          </a:p>
          <a:p>
            <a:pPr marL="876300" lvl="1" indent="-419100">
              <a:lnSpc>
                <a:spcPct val="80000"/>
              </a:lnSpc>
            </a:pPr>
            <a:r>
              <a:rPr lang="en-US" altLang="en-US" sz="1700" b="1" dirty="0">
                <a:solidFill>
                  <a:srgbClr val="FF00FF"/>
                </a:solidFill>
              </a:rPr>
              <a:t>group related</a:t>
            </a:r>
            <a:r>
              <a:rPr lang="en-US" altLang="en-US" sz="1700" dirty="0">
                <a:solidFill>
                  <a:srgbClr val="FF00FF"/>
                </a:solidFill>
              </a:rPr>
              <a:t> </a:t>
            </a:r>
            <a:r>
              <a:rPr lang="en-US" altLang="en-US" sz="1700" dirty="0"/>
              <a:t>items </a:t>
            </a:r>
            <a:r>
              <a:rPr lang="en-US" altLang="en-US" sz="1700" b="1" dirty="0">
                <a:solidFill>
                  <a:srgbClr val="00CC00"/>
                </a:solidFill>
              </a:rPr>
              <a:t>physically</a:t>
            </a:r>
            <a:r>
              <a:rPr lang="en-US" altLang="en-US" sz="1700" dirty="0"/>
              <a:t> </a:t>
            </a:r>
            <a:r>
              <a:rPr lang="en-US" altLang="en-US" sz="1700" b="1" dirty="0">
                <a:solidFill>
                  <a:schemeClr val="accent1"/>
                </a:solidFill>
              </a:rPr>
              <a:t>close</a:t>
            </a:r>
            <a:r>
              <a:rPr lang="en-US" altLang="en-US" sz="1700" dirty="0"/>
              <a:t> together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altLang="en-US" sz="1500" dirty="0"/>
              <a:t>the vertical </a:t>
            </a:r>
            <a:r>
              <a:rPr lang="en-US" altLang="en-US" sz="1500" b="1" dirty="0"/>
              <a:t>navigation links </a:t>
            </a:r>
            <a:r>
              <a:rPr lang="en-US" altLang="en-US" sz="1500" dirty="0"/>
              <a:t>are all </a:t>
            </a:r>
            <a:r>
              <a:rPr lang="en-US" altLang="en-US" sz="1500" b="1" dirty="0"/>
              <a:t>placed</a:t>
            </a:r>
            <a:r>
              <a:rPr lang="en-US" altLang="en-US" sz="1500" dirty="0"/>
              <a:t> in </a:t>
            </a:r>
            <a:r>
              <a:rPr lang="en-US" altLang="en-US" sz="1500" b="1" dirty="0"/>
              <a:t>close</a:t>
            </a:r>
            <a:r>
              <a:rPr lang="en-US" altLang="en-US" sz="1500" dirty="0"/>
              <a:t> proximity to each other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altLang="en-US" sz="1500" dirty="0"/>
              <a:t>it gives </a:t>
            </a:r>
            <a:r>
              <a:rPr lang="en-US" altLang="en-US" sz="1600" b="1" dirty="0"/>
              <a:t>visual clues</a:t>
            </a:r>
            <a:r>
              <a:rPr lang="en-US" altLang="en-US" sz="1500" dirty="0"/>
              <a:t> to the </a:t>
            </a:r>
            <a:r>
              <a:rPr lang="en-US" altLang="en-US" sz="1600" b="1" dirty="0">
                <a:solidFill>
                  <a:schemeClr val="accent1"/>
                </a:solidFill>
              </a:rPr>
              <a:t>logical</a:t>
            </a:r>
            <a:r>
              <a:rPr lang="en-US" altLang="en-US" sz="1500" dirty="0">
                <a:solidFill>
                  <a:schemeClr val="accent1"/>
                </a:solidFill>
              </a:rPr>
              <a:t> </a:t>
            </a:r>
            <a:r>
              <a:rPr lang="en-US" altLang="en-US" sz="1600" b="1" dirty="0">
                <a:solidFill>
                  <a:schemeClr val="accent1"/>
                </a:solidFill>
              </a:rPr>
              <a:t>organization </a:t>
            </a:r>
            <a:r>
              <a:rPr lang="en-US" altLang="en-US" sz="1600" b="1" dirty="0"/>
              <a:t>of info</a:t>
            </a:r>
            <a:r>
              <a:rPr lang="en-US" altLang="en-US" sz="1500" dirty="0"/>
              <a:t> and </a:t>
            </a:r>
            <a:r>
              <a:rPr lang="en-US" altLang="en-US" sz="1600" b="1" dirty="0"/>
              <a:t>functionality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4.	</a:t>
            </a:r>
            <a:r>
              <a:rPr lang="en-US" altLang="en-US" sz="1800" b="1" dirty="0">
                <a:solidFill>
                  <a:schemeClr val="bg2"/>
                </a:solidFill>
              </a:rPr>
              <a:t>Alignment</a:t>
            </a:r>
          </a:p>
          <a:p>
            <a:pPr marL="876300" lvl="1" indent="-419100">
              <a:lnSpc>
                <a:spcPct val="80000"/>
              </a:lnSpc>
            </a:pPr>
            <a:r>
              <a:rPr lang="en-US" altLang="en-US" sz="1700" b="1" dirty="0"/>
              <a:t>each </a:t>
            </a:r>
            <a:r>
              <a:rPr lang="en-US" altLang="en-US" sz="1700" b="1" dirty="0">
                <a:solidFill>
                  <a:srgbClr val="FF00FF"/>
                </a:solidFill>
              </a:rPr>
              <a:t>element</a:t>
            </a:r>
            <a:r>
              <a:rPr lang="en-US" altLang="en-US" sz="1700" b="1" dirty="0"/>
              <a:t> placed has some </a:t>
            </a:r>
            <a:r>
              <a:rPr lang="en-US" altLang="en-US" sz="1700" dirty="0">
                <a:solidFill>
                  <a:srgbClr val="FF00FF"/>
                </a:solidFill>
              </a:rPr>
              <a:t>vert</a:t>
            </a:r>
            <a:r>
              <a:rPr lang="en-US" altLang="en-US" sz="1700" dirty="0"/>
              <a:t>. &amp; </a:t>
            </a:r>
            <a:r>
              <a:rPr lang="en-US" altLang="en-US" sz="1700" dirty="0">
                <a:solidFill>
                  <a:srgbClr val="FF00FF"/>
                </a:solidFill>
              </a:rPr>
              <a:t>hor.</a:t>
            </a:r>
            <a:r>
              <a:rPr lang="en-US" altLang="en-US" sz="1700" dirty="0"/>
              <a:t> </a:t>
            </a:r>
            <a:r>
              <a:rPr lang="en-US" altLang="en-US" sz="1700" b="1" dirty="0">
                <a:solidFill>
                  <a:srgbClr val="FF00FF"/>
                </a:solidFill>
              </a:rPr>
              <a:t>alignments</a:t>
            </a:r>
            <a:r>
              <a:rPr lang="en-US" altLang="en-US" sz="1700" b="1" dirty="0"/>
              <a:t> with another element</a:t>
            </a:r>
            <a:r>
              <a:rPr lang="en-US" altLang="en-US" sz="1700" dirty="0"/>
              <a:t> on the page</a:t>
            </a:r>
          </a:p>
          <a:p>
            <a:pPr marL="876300" lvl="1" indent="-419100">
              <a:lnSpc>
                <a:spcPct val="80000"/>
              </a:lnSpc>
            </a:pPr>
            <a:r>
              <a:rPr lang="en-US" altLang="en-US" sz="1700" dirty="0"/>
              <a:t>it helps to create a </a:t>
            </a:r>
            <a:r>
              <a:rPr lang="en-US" altLang="en-US" sz="1700" b="1" dirty="0">
                <a:solidFill>
                  <a:srgbClr val="00CC00"/>
                </a:solidFill>
              </a:rPr>
              <a:t>cohesive</a:t>
            </a:r>
            <a:r>
              <a:rPr lang="en-US" altLang="en-US" sz="1700" dirty="0"/>
              <a:t> Web page</a:t>
            </a:r>
          </a:p>
          <a:p>
            <a:pPr marL="876300" lvl="1" indent="-419100">
              <a:lnSpc>
                <a:spcPct val="80000"/>
              </a:lnSpc>
            </a:pPr>
            <a:r>
              <a:rPr lang="en-US" altLang="en-US" sz="1700" b="1" dirty="0">
                <a:solidFill>
                  <a:srgbClr val="00B0F0"/>
                </a:solidFill>
              </a:rPr>
              <a:t>align</a:t>
            </a:r>
            <a:r>
              <a:rPr lang="en-US" altLang="en-US" sz="1700" dirty="0"/>
              <a:t> elements to </a:t>
            </a:r>
            <a:r>
              <a:rPr lang="en-US" altLang="en-US" sz="1700" b="1" dirty="0">
                <a:solidFill>
                  <a:schemeClr val="bg2"/>
                </a:solidFill>
              </a:rPr>
              <a:t>create visual unity</a:t>
            </a:r>
            <a:r>
              <a:rPr lang="en-US" altLang="en-US" sz="1700" dirty="0"/>
              <a:t> (</a:t>
            </a:r>
            <a:r>
              <a:rPr lang="en-US" altLang="en-US" sz="1700" b="1" dirty="0">
                <a:solidFill>
                  <a:srgbClr val="33CC33"/>
                </a:solidFill>
              </a:rPr>
              <a:t>cohesive</a:t>
            </a:r>
            <a:r>
              <a:rPr lang="en-US" altLang="en-US" sz="1700" dirty="0"/>
              <a:t> Web page)</a:t>
            </a:r>
          </a:p>
          <a:p>
            <a:pPr marL="876300" lvl="1" indent="-419100">
              <a:lnSpc>
                <a:spcPct val="80000"/>
              </a:lnSpc>
            </a:pPr>
            <a:r>
              <a:rPr lang="en-US" altLang="en-US" sz="1700" dirty="0"/>
              <a:t>e.g. 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altLang="en-US" sz="1600" b="1" dirty="0"/>
              <a:t>site rectangles </a:t>
            </a:r>
            <a:r>
              <a:rPr lang="en-US" altLang="en-US" sz="1600" dirty="0"/>
              <a:t>in navigation are aligned </a:t>
            </a:r>
            <a:r>
              <a:rPr lang="en-US" altLang="en-US" sz="1600" b="1" dirty="0"/>
              <a:t>v.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altLang="en-US" sz="1600" dirty="0"/>
              <a:t>2 </a:t>
            </a:r>
            <a:r>
              <a:rPr lang="en-US" altLang="en-US" sz="1600" b="1" dirty="0"/>
              <a:t>columns</a:t>
            </a:r>
            <a:r>
              <a:rPr lang="en-US" altLang="en-US" sz="1600" dirty="0"/>
              <a:t> of the page aligned </a:t>
            </a:r>
            <a:r>
              <a:rPr lang="en-US" altLang="en-US" sz="1600" b="1" dirty="0"/>
              <a:t>h.</a:t>
            </a:r>
          </a:p>
          <a:p>
            <a:pPr marL="1295400" lvl="2" indent="-381000">
              <a:lnSpc>
                <a:spcPct val="80000"/>
              </a:lnSpc>
            </a:pPr>
            <a:r>
              <a:rPr lang="en-US" altLang="en-US" sz="1600" dirty="0"/>
              <a:t> </a:t>
            </a:r>
            <a:r>
              <a:rPr lang="en-US" altLang="en-US" sz="1600" b="1" dirty="0"/>
              <a:t>links</a:t>
            </a:r>
            <a:r>
              <a:rPr lang="en-US" altLang="en-US" sz="1600" dirty="0"/>
              <a:t> in the top  right site of the page aligned </a:t>
            </a:r>
            <a:r>
              <a:rPr lang="en-US" altLang="en-US" sz="1600" b="1" dirty="0"/>
              <a:t>v</a:t>
            </a:r>
            <a:r>
              <a:rPr lang="en-US" altLang="en-US" sz="1600" dirty="0"/>
              <a:t>.</a:t>
            </a:r>
          </a:p>
          <a:p>
            <a:pPr marL="876300" lvl="1" indent="-419100">
              <a:lnSpc>
                <a:spcPct val="80000"/>
              </a:lnSpc>
            </a:pPr>
            <a:endParaRPr lang="en-US" altLang="en-US" sz="1700" dirty="0"/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3962400" cy="6096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228600" y="6400800"/>
            <a:ext cx="18192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+mn-lt"/>
              </a:rPr>
              <a:t>CARP is used on this site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D408160-125D-4703-A814-4EC99CFF7F82}"/>
                  </a:ext>
                </a:extLst>
              </p14:cNvPr>
              <p14:cNvContentPartPr/>
              <p14:nvPr/>
            </p14:nvContentPartPr>
            <p14:xfrm>
              <a:off x="2504332" y="1669547"/>
              <a:ext cx="50400" cy="1307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D408160-125D-4703-A814-4EC99CFF7F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5692" y="1660547"/>
                <a:ext cx="68040" cy="13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579DE9C-9DA6-4E87-AD40-0F25F4D987D1}"/>
                  </a:ext>
                </a:extLst>
              </p14:cNvPr>
              <p14:cNvContentPartPr/>
              <p14:nvPr/>
            </p14:nvContentPartPr>
            <p14:xfrm>
              <a:off x="393142" y="1801000"/>
              <a:ext cx="4863600" cy="4922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579DE9C-9DA6-4E87-AD40-0F25F4D987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4142" y="1792360"/>
                <a:ext cx="4881240" cy="49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3A4AFF2-8EAB-480C-B05C-5FF5FB400877}"/>
                  </a:ext>
                </a:extLst>
              </p14:cNvPr>
              <p14:cNvContentPartPr/>
              <p14:nvPr/>
            </p14:nvContentPartPr>
            <p14:xfrm>
              <a:off x="372262" y="1114120"/>
              <a:ext cx="3682800" cy="4754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3A4AFF2-8EAB-480C-B05C-5FF5FB40087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3622" y="1105479"/>
                <a:ext cx="3700440" cy="4771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5142DA-72AD-46FD-9E7E-66907096E8FF}"/>
                  </a:ext>
                </a:extLst>
              </p14:cNvPr>
              <p14:cNvContentPartPr/>
              <p14:nvPr/>
            </p14:nvContentPartPr>
            <p14:xfrm>
              <a:off x="3149267" y="147294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5142DA-72AD-46FD-9E7E-66907096E8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40267" y="14639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32103AA-C18B-4D24-AE9D-4BACFEAC3392}"/>
                  </a:ext>
                </a:extLst>
              </p14:cNvPr>
              <p14:cNvContentPartPr/>
              <p14:nvPr/>
            </p14:nvContentPartPr>
            <p14:xfrm>
              <a:off x="2509907" y="1503180"/>
              <a:ext cx="88200" cy="66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32103AA-C18B-4D24-AE9D-4BACFEAC339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01267" y="1494540"/>
                <a:ext cx="1058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82018A0-E01D-4CAE-AA8C-921497854D49}"/>
                  </a:ext>
                </a:extLst>
              </p14:cNvPr>
              <p14:cNvContentPartPr/>
              <p14:nvPr/>
            </p14:nvContentPartPr>
            <p14:xfrm>
              <a:off x="2594867" y="158274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82018A0-E01D-4CAE-AA8C-921497854D4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85867" y="15741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4E473D9-FCD1-4C98-B8E4-A4C7F5E30CEB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533400"/>
          </a:xfrm>
        </p:spPr>
        <p:txBody>
          <a:bodyPr/>
          <a:lstStyle/>
          <a:p>
            <a:r>
              <a:rPr lang="en-US" altLang="en-US" sz="2400"/>
              <a:t>5.4 Designing for </a:t>
            </a:r>
            <a:r>
              <a:rPr lang="en-US" altLang="en-US" sz="2400">
                <a:solidFill>
                  <a:schemeClr val="accent1"/>
                </a:solidFill>
              </a:rPr>
              <a:t>Accessibility</a:t>
            </a:r>
            <a:r>
              <a:rPr lang="en-US" altLang="en-US" sz="2400"/>
              <a:t>: </a:t>
            </a:r>
            <a:r>
              <a:rPr lang="en-US" altLang="en-US" sz="1800"/>
              <a:t>Quick Checklist Courtesy of W3C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762000"/>
            <a:ext cx="92202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600" b="1" dirty="0"/>
              <a:t>Vinton Cerf</a:t>
            </a:r>
            <a:r>
              <a:rPr lang="en-US" altLang="en-US" sz="1600" dirty="0"/>
              <a:t>, the </a:t>
            </a:r>
            <a:r>
              <a:rPr lang="en-US" altLang="en-US" sz="1600" b="1" dirty="0"/>
              <a:t>co-inventor of TCP/IP</a:t>
            </a:r>
            <a:r>
              <a:rPr lang="en-US" altLang="en-US" sz="1600" dirty="0"/>
              <a:t> and the </a:t>
            </a:r>
            <a:r>
              <a:rPr lang="en-US" altLang="en-US" sz="1600" b="1" dirty="0"/>
              <a:t>former chairman of the Internet Society</a:t>
            </a:r>
            <a:r>
              <a:rPr lang="en-US" altLang="en-US" sz="1600" dirty="0"/>
              <a:t>, proclaimed, "The </a:t>
            </a:r>
            <a:r>
              <a:rPr lang="en-US" altLang="en-US" sz="2000" b="1" dirty="0">
                <a:solidFill>
                  <a:schemeClr val="bg2"/>
                </a:solidFill>
              </a:rPr>
              <a:t>Internet is for everyone</a:t>
            </a:r>
            <a:r>
              <a:rPr lang="en-US" altLang="en-US" sz="2000" dirty="0"/>
              <a:t>”. </a:t>
            </a:r>
            <a:r>
              <a:rPr lang="en-US" altLang="en-US" sz="1600" b="1" dirty="0"/>
              <a:t>I proclaim </a:t>
            </a:r>
            <a:r>
              <a:rPr lang="en-US" altLang="en-US" sz="1600" dirty="0"/>
              <a:t>the</a:t>
            </a:r>
            <a:r>
              <a:rPr lang="en-US" altLang="en-US" sz="1600" b="1" dirty="0"/>
              <a:t> same for AI: </a:t>
            </a:r>
            <a:r>
              <a:rPr lang="en-US" altLang="en-US" sz="2000" b="1" dirty="0">
                <a:solidFill>
                  <a:srgbClr val="FF0000"/>
                </a:solidFill>
              </a:rPr>
              <a:t>AI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chemeClr val="bg2"/>
                </a:solidFill>
              </a:rPr>
              <a:t>is for everyone</a:t>
            </a:r>
            <a:r>
              <a:rPr lang="en-US" altLang="en-US" sz="1600" b="1" dirty="0">
                <a:solidFill>
                  <a:schemeClr val="bg2"/>
                </a:solidFill>
              </a:rPr>
              <a:t>.</a:t>
            </a:r>
            <a:endParaRPr lang="en-US" altLang="en-US" sz="1600" b="1" dirty="0"/>
          </a:p>
          <a:p>
            <a:pPr>
              <a:lnSpc>
                <a:spcPct val="80000"/>
              </a:lnSpc>
            </a:pP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600" b="1" dirty="0"/>
              <a:t>Tim Berners-Lee</a:t>
            </a:r>
            <a:r>
              <a:rPr lang="en-US" altLang="en-US" sz="1600" dirty="0"/>
              <a:t>, the </a:t>
            </a:r>
            <a:r>
              <a:rPr lang="en-US" altLang="en-US" sz="1600" b="1" dirty="0"/>
              <a:t>inventor</a:t>
            </a:r>
            <a:r>
              <a:rPr lang="en-US" altLang="en-US" sz="1600" dirty="0"/>
              <a:t> of the </a:t>
            </a:r>
            <a:r>
              <a:rPr lang="en-US" altLang="en-US" sz="1600" b="1" dirty="0"/>
              <a:t>World Wide Web</a:t>
            </a:r>
            <a:r>
              <a:rPr lang="en-US" altLang="en-US" sz="1600" dirty="0"/>
              <a:t>, states,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600" dirty="0"/>
              <a:t>       "The </a:t>
            </a:r>
            <a:r>
              <a:rPr lang="en-US" altLang="en-US" sz="1600" b="1" dirty="0">
                <a:solidFill>
                  <a:schemeClr val="bg2"/>
                </a:solidFill>
              </a:rPr>
              <a:t>power </a:t>
            </a:r>
            <a:r>
              <a:rPr lang="en-US" altLang="en-US" sz="1600" b="1" dirty="0"/>
              <a:t>of the </a:t>
            </a:r>
            <a:r>
              <a:rPr lang="en-US" altLang="en-US" sz="1600" b="1" dirty="0">
                <a:solidFill>
                  <a:schemeClr val="bg2"/>
                </a:solidFill>
              </a:rPr>
              <a:t>Web </a:t>
            </a:r>
            <a:r>
              <a:rPr lang="en-US" altLang="en-US" sz="1600" b="1" dirty="0"/>
              <a:t>is</a:t>
            </a:r>
            <a:r>
              <a:rPr lang="en-US" altLang="en-US" sz="1600" b="1" dirty="0">
                <a:solidFill>
                  <a:schemeClr val="bg2"/>
                </a:solidFill>
              </a:rPr>
              <a:t> </a:t>
            </a:r>
            <a:r>
              <a:rPr lang="en-US" altLang="en-US" sz="1600" b="1" dirty="0"/>
              <a:t>in its </a:t>
            </a:r>
            <a:r>
              <a:rPr lang="en-US" altLang="en-US" sz="1600" b="1" dirty="0">
                <a:solidFill>
                  <a:schemeClr val="bg2"/>
                </a:solidFill>
              </a:rPr>
              <a:t>universality. </a:t>
            </a:r>
            <a:r>
              <a:rPr lang="en-US" altLang="en-US" sz="1600" b="1" dirty="0">
                <a:highlight>
                  <a:srgbClr val="FFFF00"/>
                </a:highlight>
              </a:rPr>
              <a:t>Access by everyone </a:t>
            </a:r>
            <a:r>
              <a:rPr lang="en-US" altLang="en-US" sz="1600" b="1" dirty="0"/>
              <a:t>regardless</a:t>
            </a:r>
            <a:r>
              <a:rPr lang="en-US" altLang="en-US" sz="1600" dirty="0"/>
              <a:t> of </a:t>
            </a:r>
            <a:r>
              <a:rPr lang="en-US" altLang="en-US" sz="1600" b="1" dirty="0">
                <a:solidFill>
                  <a:schemeClr val="bg2"/>
                </a:solidFill>
              </a:rPr>
              <a:t>disability</a:t>
            </a:r>
            <a:r>
              <a:rPr lang="en-US" altLang="en-US" sz="1600" b="1" dirty="0"/>
              <a:t> is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600" b="1" dirty="0"/>
              <a:t>       an essential aspect</a:t>
            </a:r>
            <a:r>
              <a:rPr lang="en-US" altLang="en-US" sz="1600" dirty="0"/>
              <a:t>" (see </a:t>
            </a:r>
            <a:r>
              <a:rPr lang="en-US" altLang="en-US" sz="1800" dirty="0"/>
              <a:t> </a:t>
            </a:r>
            <a:r>
              <a:rPr lang="en-US" altLang="en-US" sz="1600" dirty="0">
                <a:hlinkClick r:id="rId3"/>
              </a:rPr>
              <a:t>http://www.w3.org/WAI/</a:t>
            </a:r>
            <a:r>
              <a:rPr lang="en-US" altLang="en-US" sz="1600" dirty="0">
                <a:hlinkClick r:id="rId4"/>
              </a:rPr>
              <a:t>).</a:t>
            </a:r>
            <a:endParaRPr lang="en-US" altLang="en-US" sz="1600" dirty="0"/>
          </a:p>
          <a:p>
            <a:pPr>
              <a:lnSpc>
                <a:spcPct val="80000"/>
              </a:lnSpc>
            </a:pP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chemeClr val="bg2"/>
                </a:solidFill>
              </a:rPr>
              <a:t>Who benefits</a:t>
            </a:r>
            <a:r>
              <a:rPr lang="en-US" altLang="en-US" sz="2400" dirty="0"/>
              <a:t> from </a:t>
            </a:r>
            <a:r>
              <a:rPr lang="en-US" altLang="en-US" sz="2400" b="1" dirty="0"/>
              <a:t>increased accessibility</a:t>
            </a:r>
            <a:r>
              <a:rPr lang="en-US" altLang="en-US" sz="2400" dirty="0"/>
              <a:t>?</a:t>
            </a:r>
            <a:r>
              <a:rPr lang="en-US" altLang="en-US" sz="16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1600" dirty="0"/>
              <a:t>Consider the following </a:t>
            </a:r>
            <a:r>
              <a:rPr lang="en-US" altLang="en-US" sz="2000" b="1" dirty="0">
                <a:solidFill>
                  <a:schemeClr val="bg2"/>
                </a:solidFill>
              </a:rPr>
              <a:t>scenarios: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1600" b="1" dirty="0"/>
              <a:t>M</a:t>
            </a:r>
            <a:r>
              <a:rPr lang="en-US" altLang="en-US" sz="1600" dirty="0"/>
              <a:t>aria, a </a:t>
            </a:r>
            <a:r>
              <a:rPr lang="en-US" altLang="en-US" sz="1600" b="1" dirty="0"/>
              <a:t>young woman</a:t>
            </a:r>
            <a:r>
              <a:rPr lang="en-US" altLang="en-US" sz="1600" dirty="0"/>
              <a:t> in her twenties with </a:t>
            </a:r>
            <a:r>
              <a:rPr lang="en-US" altLang="en-US" sz="1600" b="1" dirty="0">
                <a:solidFill>
                  <a:srgbClr val="FF00FF"/>
                </a:solidFill>
              </a:rPr>
              <a:t>physical challenges </a:t>
            </a:r>
            <a:r>
              <a:rPr lang="en-US" altLang="en-US" sz="1600" dirty="0"/>
              <a:t>who </a:t>
            </a:r>
            <a:r>
              <a:rPr lang="en-US" altLang="en-US" sz="1600" b="1" dirty="0"/>
              <a:t>cannot manipulate a mouse</a:t>
            </a:r>
            <a:r>
              <a:rPr lang="en-US" altLang="en-US" sz="1600" dirty="0"/>
              <a:t> and who </a:t>
            </a:r>
            <a:r>
              <a:rPr lang="en-US" altLang="en-US" sz="1600" b="1" dirty="0"/>
              <a:t>uses a keyboard with much effort</a:t>
            </a:r>
            <a:r>
              <a:rPr lang="en-US" altLang="en-US" sz="1600" dirty="0"/>
              <a:t>…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1600" dirty="0" err="1"/>
              <a:t>Leotis</a:t>
            </a:r>
            <a:r>
              <a:rPr lang="en-US" altLang="en-US" sz="1600" dirty="0"/>
              <a:t>, a college </a:t>
            </a:r>
            <a:r>
              <a:rPr lang="en-US" altLang="en-US" sz="1600" b="1" dirty="0"/>
              <a:t>student who is </a:t>
            </a:r>
            <a:r>
              <a:rPr lang="en-US" altLang="en-US" sz="1600" b="1" dirty="0">
                <a:solidFill>
                  <a:srgbClr val="FF00FF"/>
                </a:solidFill>
              </a:rPr>
              <a:t>deaf</a:t>
            </a:r>
            <a:r>
              <a:rPr lang="en-US" altLang="en-US" sz="1600" dirty="0"/>
              <a:t> and wants to be a </a:t>
            </a:r>
            <a:r>
              <a:rPr lang="en-US" altLang="en-US" sz="1600" b="1" dirty="0"/>
              <a:t>Web developer</a:t>
            </a:r>
            <a:r>
              <a:rPr lang="en-US" altLang="en-US" sz="1600" dirty="0"/>
              <a:t>…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1600" dirty="0"/>
              <a:t>Jim, a </a:t>
            </a:r>
            <a:r>
              <a:rPr lang="en-US" altLang="en-US" sz="1600" b="1" dirty="0"/>
              <a:t>middle-aged man</a:t>
            </a:r>
            <a:r>
              <a:rPr lang="en-US" altLang="en-US" sz="1600" dirty="0"/>
              <a:t> who </a:t>
            </a:r>
            <a:r>
              <a:rPr lang="en-US" altLang="en-US" sz="1600" b="1" dirty="0"/>
              <a:t>has a </a:t>
            </a:r>
            <a:r>
              <a:rPr lang="en-US" altLang="en-US" sz="1600" b="1" dirty="0">
                <a:solidFill>
                  <a:srgbClr val="FF00FF"/>
                </a:solidFill>
              </a:rPr>
              <a:t>dial-up Internet connection</a:t>
            </a:r>
            <a:r>
              <a:rPr lang="en-US" altLang="en-US" sz="1600" dirty="0">
                <a:solidFill>
                  <a:srgbClr val="FF00FF"/>
                </a:solidFill>
              </a:rPr>
              <a:t> </a:t>
            </a:r>
            <a:r>
              <a:rPr lang="en-US" altLang="en-US" sz="1600" dirty="0"/>
              <a:t>and is </a:t>
            </a:r>
            <a:r>
              <a:rPr lang="en-US" altLang="en-US" sz="1600" b="1" dirty="0"/>
              <a:t>using the Web for</a:t>
            </a:r>
            <a:r>
              <a:rPr lang="en-US" altLang="en-US" sz="1600" dirty="0"/>
              <a:t> </a:t>
            </a:r>
            <a:r>
              <a:rPr lang="en-US" altLang="en-US" sz="1600" b="1" dirty="0"/>
              <a:t>personal enjoyment.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1600" b="1" dirty="0"/>
              <a:t>N</a:t>
            </a:r>
            <a:r>
              <a:rPr lang="en-US" altLang="en-US" sz="1600" dirty="0"/>
              <a:t>adine, a </a:t>
            </a:r>
            <a:r>
              <a:rPr lang="en-US" altLang="en-US" sz="1600" b="1" dirty="0"/>
              <a:t>mature woman with </a:t>
            </a:r>
            <a:r>
              <a:rPr lang="en-US" altLang="en-US" sz="1600" b="1" dirty="0">
                <a:solidFill>
                  <a:srgbClr val="FF00FF"/>
                </a:solidFill>
              </a:rPr>
              <a:t>age-related macular degeneration</a:t>
            </a:r>
            <a:r>
              <a:rPr lang="en-US" altLang="en-US" sz="1600" dirty="0">
                <a:solidFill>
                  <a:srgbClr val="FF00FF"/>
                </a:solidFill>
              </a:rPr>
              <a:t> </a:t>
            </a:r>
            <a:r>
              <a:rPr lang="en-US" altLang="en-US" sz="1600" dirty="0"/>
              <a:t>who has </a:t>
            </a:r>
            <a:r>
              <a:rPr lang="en-US" altLang="en-US" sz="1600" b="1" dirty="0">
                <a:solidFill>
                  <a:srgbClr val="FF00FF"/>
                </a:solidFill>
              </a:rPr>
              <a:t>difficulty reading small print.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1600" dirty="0"/>
              <a:t>Karen, a college student using a </a:t>
            </a:r>
            <a:r>
              <a:rPr lang="en-US" altLang="en-US" sz="1600" b="1" dirty="0"/>
              <a:t>different type of user-agent</a:t>
            </a:r>
            <a:r>
              <a:rPr lang="en-US" altLang="en-US" sz="1600" dirty="0"/>
              <a:t>, such as a </a:t>
            </a:r>
            <a:r>
              <a:rPr lang="en-US" altLang="en-US" sz="1600" b="1" dirty="0">
                <a:solidFill>
                  <a:srgbClr val="FF00FF"/>
                </a:solidFill>
              </a:rPr>
              <a:t>cell phone, to access</a:t>
            </a:r>
            <a:r>
              <a:rPr lang="en-US" altLang="en-US" sz="1600" dirty="0">
                <a:solidFill>
                  <a:srgbClr val="FF00FF"/>
                </a:solidFill>
              </a:rPr>
              <a:t> </a:t>
            </a:r>
            <a:r>
              <a:rPr lang="en-US" altLang="en-US" sz="1600" dirty="0"/>
              <a:t>the </a:t>
            </a:r>
            <a:r>
              <a:rPr lang="en-US" altLang="en-US" sz="1600" b="1" dirty="0">
                <a:solidFill>
                  <a:srgbClr val="FF00FF"/>
                </a:solidFill>
              </a:rPr>
              <a:t>Web</a:t>
            </a:r>
            <a:r>
              <a:rPr lang="en-US" altLang="en-US" sz="1600" dirty="0">
                <a:solidFill>
                  <a:srgbClr val="FF00FF"/>
                </a:solidFill>
              </a:rPr>
              <a:t>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1600" b="1" dirty="0" err="1"/>
              <a:t>P</a:t>
            </a:r>
            <a:r>
              <a:rPr lang="en-US" altLang="en-US" sz="1600" dirty="0" err="1"/>
              <a:t>rakesh</a:t>
            </a:r>
            <a:r>
              <a:rPr lang="en-US" altLang="en-US" sz="1600" dirty="0"/>
              <a:t>, a man in his thirties who is </a:t>
            </a:r>
            <a:r>
              <a:rPr lang="en-US" altLang="en-US" sz="1600" b="1" dirty="0">
                <a:solidFill>
                  <a:srgbClr val="FF00FF"/>
                </a:solidFill>
              </a:rPr>
              <a:t>legally blind</a:t>
            </a:r>
            <a:r>
              <a:rPr lang="en-US" altLang="en-US" sz="1600" dirty="0">
                <a:solidFill>
                  <a:srgbClr val="FF00FF"/>
                </a:solidFill>
              </a:rPr>
              <a:t> </a:t>
            </a:r>
            <a:r>
              <a:rPr lang="en-US" altLang="en-US" sz="1600" dirty="0"/>
              <a:t>and </a:t>
            </a:r>
            <a:r>
              <a:rPr lang="en-US" altLang="en-US" sz="1600" b="1" dirty="0"/>
              <a:t>needs </a:t>
            </a:r>
            <a:r>
              <a:rPr lang="en-US" altLang="en-US" sz="1600" b="1" dirty="0">
                <a:solidFill>
                  <a:schemeClr val="accent2"/>
                </a:solidFill>
              </a:rPr>
              <a:t>access</a:t>
            </a:r>
            <a:r>
              <a:rPr lang="en-US" altLang="en-US" sz="1600" b="1" dirty="0"/>
              <a:t> to the Web </a:t>
            </a:r>
            <a:r>
              <a:rPr lang="en-US" altLang="en-US" sz="1600" b="1" dirty="0">
                <a:solidFill>
                  <a:schemeClr val="accent2"/>
                </a:solidFill>
              </a:rPr>
              <a:t>to do his job</a:t>
            </a:r>
            <a:r>
              <a:rPr lang="en-US" altLang="en-US" sz="1600" dirty="0"/>
              <a:t>…</a:t>
            </a:r>
          </a:p>
          <a:p>
            <a:pPr>
              <a:lnSpc>
                <a:spcPct val="80000"/>
              </a:lnSpc>
            </a:pP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800" b="1" dirty="0"/>
              <a:t>All the individuals</a:t>
            </a:r>
            <a:r>
              <a:rPr lang="en-US" altLang="en-US" sz="1800" dirty="0"/>
              <a:t> above </a:t>
            </a:r>
            <a:r>
              <a:rPr lang="en-US" altLang="en-US" sz="1800" b="1" dirty="0">
                <a:solidFill>
                  <a:schemeClr val="bg2"/>
                </a:solidFill>
              </a:rPr>
              <a:t>benefit</a:t>
            </a:r>
            <a:r>
              <a:rPr lang="en-US" altLang="en-US" sz="1800" b="1" dirty="0"/>
              <a:t> from Web pages designed with accessibility in mind</a:t>
            </a:r>
            <a:r>
              <a:rPr lang="en-US" altLang="en-US" sz="1800" dirty="0"/>
              <a:t>.</a:t>
            </a:r>
            <a:r>
              <a:rPr lang="en-US" altLang="en-US" sz="1600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A </a:t>
            </a:r>
            <a:r>
              <a:rPr lang="en-US" altLang="en-US" sz="2400" b="1" dirty="0"/>
              <a:t>Web </a:t>
            </a:r>
            <a:r>
              <a:rPr lang="en-US" altLang="en-US" sz="2400" b="1" dirty="0">
                <a:solidFill>
                  <a:schemeClr val="bg2"/>
                </a:solidFill>
              </a:rPr>
              <a:t>page</a:t>
            </a:r>
            <a:r>
              <a:rPr lang="en-US" altLang="en-US" sz="2400" b="1" dirty="0"/>
              <a:t> that is 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dirty="0">
                <a:solidFill>
                  <a:srgbClr val="00B0F0"/>
                </a:solidFill>
              </a:rPr>
              <a:t>designed</a:t>
            </a:r>
            <a:r>
              <a:rPr lang="en-US" altLang="en-US" sz="2000" b="1" dirty="0">
                <a:solidFill>
                  <a:schemeClr val="bg2"/>
                </a:solidFill>
              </a:rPr>
              <a:t> </a:t>
            </a:r>
            <a:r>
              <a:rPr lang="en-US" altLang="en-US" sz="2000" b="1" dirty="0"/>
              <a:t>to be </a:t>
            </a:r>
            <a:r>
              <a:rPr lang="en-US" altLang="en-US" sz="2000" b="1" dirty="0">
                <a:solidFill>
                  <a:srgbClr val="00CC00"/>
                </a:solidFill>
              </a:rPr>
              <a:t>accessible</a:t>
            </a:r>
            <a:r>
              <a:rPr lang="en-US" altLang="en-US" sz="20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2000" b="1" dirty="0">
                <a:solidFill>
                  <a:srgbClr val="00CC00"/>
                </a:solidFill>
              </a:rPr>
              <a:t>typically more usable </a:t>
            </a:r>
            <a:r>
              <a:rPr lang="en-US" altLang="en-US" sz="2000" b="1" dirty="0">
                <a:solidFill>
                  <a:schemeClr val="bg2"/>
                </a:solidFill>
              </a:rPr>
              <a:t>for all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B0A92E8-38CE-44BA-81CB-3B66077D478C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805863" cy="609600"/>
          </a:xfrm>
        </p:spPr>
        <p:txBody>
          <a:bodyPr/>
          <a:lstStyle/>
          <a:p>
            <a:r>
              <a:rPr lang="en-US" altLang="en-US" sz="2400"/>
              <a:t>5.4 Designing for </a:t>
            </a:r>
            <a:r>
              <a:rPr lang="en-US" altLang="en-US" sz="2400">
                <a:solidFill>
                  <a:schemeClr val="accent1"/>
                </a:solidFill>
              </a:rPr>
              <a:t>Accessibility</a:t>
            </a:r>
            <a:r>
              <a:rPr lang="en-US" altLang="en-US" sz="2400"/>
              <a:t>: </a:t>
            </a:r>
            <a:r>
              <a:rPr lang="en-US" altLang="en-US" sz="1800"/>
              <a:t>Quick Checklist Courtesy of W3C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991600" cy="5943600"/>
          </a:xfrm>
        </p:spPr>
        <p:txBody>
          <a:bodyPr/>
          <a:lstStyle/>
          <a:p>
            <a:pPr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en-US" altLang="en-US" b="1" dirty="0"/>
              <a:t>Legal Requirement: Section 508  - </a:t>
            </a:r>
            <a:r>
              <a:rPr lang="en-US" altLang="en-US" b="1" dirty="0">
                <a:solidFill>
                  <a:schemeClr val="bg2"/>
                </a:solidFill>
              </a:rPr>
              <a:t>Accessibility</a:t>
            </a:r>
            <a:r>
              <a:rPr lang="en-US" altLang="en-US" b="1" dirty="0"/>
              <a:t> is protected by laws</a:t>
            </a:r>
            <a:r>
              <a:rPr lang="en-US" altLang="en-US" dirty="0"/>
              <a:t> in the United States. 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en-US" altLang="en-US" sz="2000" b="1" dirty="0">
                <a:solidFill>
                  <a:schemeClr val="bg2"/>
                </a:solidFill>
                <a:highlight>
                  <a:srgbClr val="FFFF00"/>
                </a:highlight>
              </a:rPr>
              <a:t>Section 508</a:t>
            </a:r>
            <a:r>
              <a:rPr lang="en-US" altLang="en-US" sz="2000" dirty="0">
                <a:highlight>
                  <a:srgbClr val="FFFF00"/>
                </a:highlight>
              </a:rPr>
              <a:t> </a:t>
            </a:r>
            <a:r>
              <a:rPr lang="en-US" altLang="en-US" sz="2000" dirty="0"/>
              <a:t>of the </a:t>
            </a:r>
            <a:r>
              <a:rPr lang="en-US" altLang="en-US" sz="2000" b="1" dirty="0">
                <a:solidFill>
                  <a:schemeClr val="bg2"/>
                </a:solidFill>
              </a:rPr>
              <a:t>Rehabilitation Act</a:t>
            </a:r>
            <a:r>
              <a:rPr lang="en-US" altLang="en-US" sz="2000" dirty="0"/>
              <a:t> </a:t>
            </a:r>
            <a:r>
              <a:rPr lang="en-US" altLang="en-US" sz="2000" b="1" dirty="0"/>
              <a:t>requires</a:t>
            </a:r>
            <a:r>
              <a:rPr lang="en-US" altLang="en-US" sz="2000" dirty="0"/>
              <a:t> electronic and information technology, including Web pages, </a:t>
            </a:r>
            <a:r>
              <a:rPr lang="en-US" altLang="en-US" sz="2400" b="1" dirty="0">
                <a:solidFill>
                  <a:schemeClr val="accent1"/>
                </a:solidFill>
                <a:highlight>
                  <a:srgbClr val="FFFF00"/>
                </a:highlight>
              </a:rPr>
              <a:t>used</a:t>
            </a:r>
            <a:r>
              <a:rPr lang="en-US" altLang="en-US" sz="2400" dirty="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en-US" altLang="en-US" sz="2400" dirty="0">
                <a:highlight>
                  <a:srgbClr val="FFFF00"/>
                </a:highlight>
              </a:rPr>
              <a:t>by</a:t>
            </a:r>
            <a:r>
              <a:rPr lang="en-US" altLang="en-US" sz="2400" dirty="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en-US" altLang="en-US" sz="2400" b="1" dirty="0">
                <a:solidFill>
                  <a:schemeClr val="bg2"/>
                </a:solidFill>
                <a:highlight>
                  <a:srgbClr val="FFFF00"/>
                </a:highlight>
              </a:rPr>
              <a:t>federal</a:t>
            </a:r>
            <a:r>
              <a:rPr lang="en-US" altLang="en-US" sz="2400" dirty="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en-US" altLang="en-US" sz="2400" b="1" dirty="0">
                <a:solidFill>
                  <a:schemeClr val="bg2"/>
                </a:solidFill>
                <a:highlight>
                  <a:srgbClr val="FFFF00"/>
                </a:highlight>
              </a:rPr>
              <a:t>agencies</a:t>
            </a:r>
            <a:r>
              <a:rPr lang="en-US" altLang="en-US" sz="2400" dirty="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en-US" altLang="en-US" sz="2000" b="1" dirty="0">
                <a:solidFill>
                  <a:srgbClr val="00B0F0"/>
                </a:solidFill>
                <a:highlight>
                  <a:srgbClr val="FFFF00"/>
                </a:highlight>
              </a:rPr>
              <a:t>to be </a:t>
            </a:r>
            <a:r>
              <a:rPr lang="en-US" altLang="en-US" sz="2000" b="1" dirty="0">
                <a:solidFill>
                  <a:srgbClr val="00CC00"/>
                </a:solidFill>
                <a:highlight>
                  <a:srgbClr val="FFFF00"/>
                </a:highlight>
              </a:rPr>
              <a:t>accessible </a:t>
            </a:r>
            <a:r>
              <a:rPr lang="en-US" altLang="en-US" sz="2000" dirty="0">
                <a:solidFill>
                  <a:schemeClr val="tx2"/>
                </a:solidFill>
                <a:highlight>
                  <a:srgbClr val="FFFF00"/>
                </a:highlight>
              </a:rPr>
              <a:t>to</a:t>
            </a:r>
            <a:r>
              <a:rPr lang="en-US" altLang="en-US" sz="2000" dirty="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en-US" altLang="en-US" sz="2000" b="1" dirty="0">
                <a:solidFill>
                  <a:schemeClr val="bg2"/>
                </a:solidFill>
                <a:highlight>
                  <a:srgbClr val="FFFF00"/>
                </a:highlight>
              </a:rPr>
              <a:t>people</a:t>
            </a:r>
            <a:r>
              <a:rPr lang="en-US" altLang="en-US" sz="2000" dirty="0">
                <a:solidFill>
                  <a:schemeClr val="bg2"/>
                </a:solidFill>
                <a:highlight>
                  <a:srgbClr val="FFFF00"/>
                </a:highlight>
              </a:rPr>
              <a:t> </a:t>
            </a:r>
            <a:r>
              <a:rPr lang="en-US" altLang="en-US" sz="2000" b="1" dirty="0">
                <a:solidFill>
                  <a:srgbClr val="00CC00"/>
                </a:solidFill>
                <a:highlight>
                  <a:srgbClr val="FFFF00"/>
                </a:highlight>
              </a:rPr>
              <a:t>with disabilities</a:t>
            </a:r>
            <a:r>
              <a:rPr lang="en-US" altLang="en-US" sz="2000" dirty="0">
                <a:highlight>
                  <a:srgbClr val="FFFF00"/>
                </a:highlight>
              </a:rPr>
              <a:t>.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Char char=""/>
            </a:pPr>
            <a:endParaRPr lang="en-US" altLang="en-US" sz="2000" dirty="0">
              <a:solidFill>
                <a:schemeClr val="bg2"/>
              </a:solidFill>
            </a:endParaRPr>
          </a:p>
          <a:p>
            <a:pPr lvl="1"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en-US" altLang="en-US" sz="2000" dirty="0"/>
              <a:t>The accessibility recommendations discussed in </a:t>
            </a:r>
            <a:r>
              <a:rPr lang="en-US" altLang="en-US" sz="2000" b="1" dirty="0">
                <a:solidFill>
                  <a:schemeClr val="bg2"/>
                </a:solidFill>
              </a:rPr>
              <a:t>this textbook</a:t>
            </a:r>
            <a:r>
              <a:rPr lang="en-US" altLang="en-US" sz="2000" dirty="0"/>
              <a:t> are </a:t>
            </a:r>
            <a:r>
              <a:rPr lang="en-US" altLang="en-US" sz="2000" b="1" dirty="0"/>
              <a:t>intended</a:t>
            </a:r>
            <a:r>
              <a:rPr lang="en-US" altLang="en-US" sz="2000" dirty="0"/>
              <a:t> to satisfy the </a:t>
            </a:r>
            <a:r>
              <a:rPr lang="en-US" altLang="en-US" sz="2000" b="1" dirty="0">
                <a:solidFill>
                  <a:schemeClr val="bg2"/>
                </a:solidFill>
              </a:rPr>
              <a:t>Section 508 standards</a:t>
            </a:r>
            <a:r>
              <a:rPr lang="en-US" altLang="en-US" sz="2000" dirty="0"/>
              <a:t> and </a:t>
            </a:r>
            <a:r>
              <a:rPr lang="en-US" altLang="en-US" sz="2000" b="1" dirty="0"/>
              <a:t>follow</a:t>
            </a:r>
            <a:r>
              <a:rPr lang="en-US" altLang="en-US" sz="2000" dirty="0"/>
              <a:t> the </a:t>
            </a:r>
            <a:r>
              <a:rPr lang="en-US" altLang="en-US" sz="2000" b="1" dirty="0">
                <a:solidFill>
                  <a:schemeClr val="bg2"/>
                </a:solidFill>
              </a:rPr>
              <a:t>WCAG 1.0</a:t>
            </a:r>
            <a:r>
              <a:rPr lang="en-US" altLang="en-US" sz="2000" dirty="0">
                <a:solidFill>
                  <a:schemeClr val="bg2"/>
                </a:solidFill>
              </a:rPr>
              <a:t> </a:t>
            </a:r>
            <a:r>
              <a:rPr lang="en-US" altLang="en-US" sz="2000" b="1" dirty="0">
                <a:solidFill>
                  <a:schemeClr val="bg2"/>
                </a:solidFill>
              </a:rPr>
              <a:t>W</a:t>
            </a:r>
            <a:r>
              <a:rPr lang="en-US" altLang="en-US" sz="2000" b="1" dirty="0"/>
              <a:t>eb </a:t>
            </a:r>
            <a:r>
              <a:rPr lang="en-US" altLang="en-US" sz="2000" b="1" dirty="0">
                <a:solidFill>
                  <a:schemeClr val="bg2"/>
                </a:solidFill>
              </a:rPr>
              <a:t>C</a:t>
            </a:r>
            <a:r>
              <a:rPr lang="en-US" altLang="en-US" sz="2000" b="1" dirty="0"/>
              <a:t>ontent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chemeClr val="bg2"/>
                </a:solidFill>
              </a:rPr>
              <a:t>A</a:t>
            </a:r>
            <a:r>
              <a:rPr lang="en-US" altLang="en-US" sz="2000" b="1" dirty="0"/>
              <a:t>ccessibility </a:t>
            </a:r>
            <a:r>
              <a:rPr lang="en-US" altLang="en-US" sz="2000" b="1" dirty="0">
                <a:solidFill>
                  <a:schemeClr val="bg2"/>
                </a:solidFill>
              </a:rPr>
              <a:t>G</a:t>
            </a:r>
            <a:r>
              <a:rPr lang="en-US" altLang="en-US" sz="2000" b="1" dirty="0"/>
              <a:t>uidelines recommendations</a:t>
            </a:r>
            <a:r>
              <a:rPr lang="en-US" altLang="en-US" sz="2000" dirty="0"/>
              <a:t> discussed below. See </a:t>
            </a:r>
            <a:r>
              <a:rPr lang="en-US" altLang="en-US" sz="2000" dirty="0">
                <a:hlinkClick r:id="rId3"/>
              </a:rPr>
              <a:t>http://www.access-board.gov/sec508/guide/1194.22.htm</a:t>
            </a:r>
            <a:r>
              <a:rPr lang="en-US" altLang="en-US" sz="2000" dirty="0"/>
              <a:t> for an </a:t>
            </a:r>
            <a:r>
              <a:rPr lang="en-US" altLang="en-US" sz="2000" b="1" dirty="0"/>
              <a:t>informative, descriptive list of the Section 508 Standards for Web pages</a:t>
            </a:r>
            <a:r>
              <a:rPr lang="en-US" altLang="en-US" sz="2000" dirty="0"/>
              <a:t>.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Char char=""/>
            </a:pPr>
            <a:endParaRPr lang="en-US" altLang="en-US" dirty="0"/>
          </a:p>
          <a:p>
            <a:pPr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en-US" altLang="en-US" sz="2400" dirty="0"/>
              <a:t>The </a:t>
            </a:r>
            <a:r>
              <a:rPr lang="en-US" altLang="en-US" sz="2400" b="1" dirty="0">
                <a:highlight>
                  <a:srgbClr val="FFFF00"/>
                </a:highlight>
              </a:rPr>
              <a:t>federal </a:t>
            </a:r>
            <a:r>
              <a:rPr lang="en-US" altLang="en-US" sz="2400" b="1" dirty="0">
                <a:solidFill>
                  <a:schemeClr val="bg2"/>
                </a:solidFill>
                <a:highlight>
                  <a:srgbClr val="FFFF00"/>
                </a:highlight>
              </a:rPr>
              <a:t>government</a:t>
            </a:r>
            <a:r>
              <a:rPr lang="en-US" altLang="en-US" sz="2400" b="1" dirty="0">
                <a:highlight>
                  <a:srgbClr val="FFFF00"/>
                </a:highlight>
              </a:rPr>
              <a:t> is </a:t>
            </a:r>
            <a:r>
              <a:rPr lang="en-US" altLang="en-US" sz="2400" b="1" dirty="0">
                <a:solidFill>
                  <a:schemeClr val="bg2"/>
                </a:solidFill>
                <a:highlight>
                  <a:srgbClr val="FFFF00"/>
                </a:highlight>
              </a:rPr>
              <a:t>promoting</a:t>
            </a:r>
            <a:r>
              <a:rPr lang="en-US" altLang="en-US" sz="2400" b="1" dirty="0">
                <a:highlight>
                  <a:srgbClr val="FFFF00"/>
                </a:highlight>
              </a:rPr>
              <a:t> accessibility</a:t>
            </a:r>
            <a:r>
              <a:rPr lang="en-US" altLang="en-US" sz="2400" dirty="0">
                <a:highlight>
                  <a:srgbClr val="FFFF00"/>
                </a:highlight>
              </a:rPr>
              <a:t> </a:t>
            </a:r>
            <a:r>
              <a:rPr lang="en-US" altLang="en-US" sz="2400" b="1" dirty="0">
                <a:solidFill>
                  <a:schemeClr val="bg2"/>
                </a:solidFill>
                <a:highlight>
                  <a:srgbClr val="FFFF00"/>
                </a:highlight>
              </a:rPr>
              <a:t>by law</a:t>
            </a:r>
            <a:r>
              <a:rPr lang="en-US" altLang="en-US" sz="2400" dirty="0">
                <a:highlight>
                  <a:srgbClr val="FFFF00"/>
                </a:highlight>
              </a:rPr>
              <a:t> </a:t>
            </a:r>
            <a:r>
              <a:rPr lang="en-US" altLang="en-US" sz="2400" dirty="0"/>
              <a:t>and the </a:t>
            </a:r>
            <a:r>
              <a:rPr lang="en-US" altLang="en-US" sz="2400" b="1" dirty="0"/>
              <a:t>private sector</a:t>
            </a:r>
            <a:r>
              <a:rPr lang="en-US" altLang="en-US" sz="2400" dirty="0"/>
              <a:t> is following </a:t>
            </a:r>
            <a:r>
              <a:rPr lang="en-US" altLang="en-US" sz="2400" b="1" dirty="0"/>
              <a:t>its lead.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Char char=""/>
            </a:pPr>
            <a:endParaRPr lang="en-US" altLang="en-US" sz="2400" dirty="0"/>
          </a:p>
          <a:p>
            <a:pPr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en-US" altLang="en-US" sz="2000" dirty="0"/>
              <a:t>The </a:t>
            </a:r>
            <a:r>
              <a:rPr lang="en-US" altLang="en-US" sz="2000" b="1" dirty="0">
                <a:solidFill>
                  <a:schemeClr val="bg2"/>
                </a:solidFill>
                <a:highlight>
                  <a:srgbClr val="FFFF00"/>
                </a:highlight>
              </a:rPr>
              <a:t>W3C</a:t>
            </a:r>
            <a:r>
              <a:rPr lang="en-US" altLang="en-US" sz="2000" dirty="0">
                <a:highlight>
                  <a:srgbClr val="FFFF00"/>
                </a:highlight>
              </a:rPr>
              <a:t> </a:t>
            </a:r>
            <a:r>
              <a:rPr lang="en-US" altLang="en-US" sz="2000" dirty="0"/>
              <a:t>is also </a:t>
            </a:r>
            <a:r>
              <a:rPr lang="en-US" altLang="en-US" sz="2000" b="1" dirty="0"/>
              <a:t>active</a:t>
            </a:r>
            <a:r>
              <a:rPr lang="en-US" altLang="en-US" sz="2000" dirty="0"/>
              <a:t> in this cause and has </a:t>
            </a:r>
            <a:r>
              <a:rPr lang="en-US" altLang="en-US" sz="2000" b="1" dirty="0">
                <a:solidFill>
                  <a:srgbClr val="00B0F0"/>
                </a:solidFill>
              </a:rPr>
              <a:t>created</a:t>
            </a:r>
            <a:r>
              <a:rPr lang="en-US" altLang="en-US" sz="2000" dirty="0"/>
              <a:t> the </a:t>
            </a:r>
            <a:r>
              <a:rPr lang="en-US" altLang="en-US" sz="2400" b="1" dirty="0">
                <a:solidFill>
                  <a:schemeClr val="bg2"/>
                </a:solidFill>
                <a:highlight>
                  <a:srgbClr val="FFFF00"/>
                </a:highlight>
              </a:rPr>
              <a:t>W</a:t>
            </a:r>
            <a:r>
              <a:rPr lang="en-US" altLang="en-US" sz="2400" b="1" dirty="0">
                <a:highlight>
                  <a:srgbClr val="FFFF00"/>
                </a:highlight>
              </a:rPr>
              <a:t>eb </a:t>
            </a:r>
            <a:r>
              <a:rPr lang="en-US" altLang="en-US" sz="2400" b="1" dirty="0">
                <a:solidFill>
                  <a:schemeClr val="bg2"/>
                </a:solidFill>
                <a:highlight>
                  <a:srgbClr val="FFFF00"/>
                </a:highlight>
              </a:rPr>
              <a:t>A</a:t>
            </a:r>
            <a:r>
              <a:rPr lang="en-US" altLang="en-US" sz="2400" b="1" dirty="0">
                <a:highlight>
                  <a:srgbClr val="FFFF00"/>
                </a:highlight>
              </a:rPr>
              <a:t>ccessibility </a:t>
            </a:r>
            <a:r>
              <a:rPr lang="en-US" altLang="en-US" sz="2400" b="1" dirty="0">
                <a:solidFill>
                  <a:schemeClr val="bg2"/>
                </a:solidFill>
                <a:highlight>
                  <a:srgbClr val="FFFF00"/>
                </a:highlight>
              </a:rPr>
              <a:t>I</a:t>
            </a:r>
            <a:r>
              <a:rPr lang="en-US" altLang="en-US" sz="2400" b="1" dirty="0">
                <a:highlight>
                  <a:srgbClr val="FFFF00"/>
                </a:highlight>
              </a:rPr>
              <a:t>nitiative</a:t>
            </a:r>
            <a:r>
              <a:rPr lang="en-US" altLang="en-US" sz="2400" dirty="0">
                <a:highlight>
                  <a:srgbClr val="FFFF00"/>
                </a:highlight>
              </a:rPr>
              <a:t> (</a:t>
            </a:r>
            <a:r>
              <a:rPr lang="en-US" altLang="en-US" b="1" dirty="0">
                <a:solidFill>
                  <a:schemeClr val="bg2"/>
                </a:solidFill>
                <a:highlight>
                  <a:srgbClr val="FFFF00"/>
                </a:highlight>
              </a:rPr>
              <a:t>WAI</a:t>
            </a:r>
            <a:r>
              <a:rPr lang="en-US" altLang="en-US" sz="2400" dirty="0">
                <a:highlight>
                  <a:srgbClr val="FFFF00"/>
                </a:highlight>
              </a:rPr>
              <a:t>)</a:t>
            </a:r>
            <a:r>
              <a:rPr lang="en-US" altLang="en-US" sz="2000" dirty="0">
                <a:highlight>
                  <a:srgbClr val="FFFF00"/>
                </a:highlight>
              </a:rPr>
              <a:t> </a:t>
            </a:r>
            <a:r>
              <a:rPr lang="en-US" altLang="en-US" sz="2000" dirty="0"/>
              <a:t>(see </a:t>
            </a:r>
            <a:r>
              <a:rPr lang="en-US" altLang="en-US" sz="1800" dirty="0">
                <a:hlinkClick r:id="rId4"/>
              </a:rPr>
              <a:t>http://www.w3.org/WAI/</a:t>
            </a:r>
            <a:r>
              <a:rPr lang="en-US" altLang="en-US" sz="1800" dirty="0"/>
              <a:t> )</a:t>
            </a:r>
            <a:r>
              <a:rPr lang="en-US" altLang="en-US" sz="1400" dirty="0"/>
              <a:t> </a:t>
            </a:r>
            <a:r>
              <a:rPr lang="en-US" altLang="en-US" sz="2000" dirty="0"/>
              <a:t>to</a:t>
            </a:r>
            <a:r>
              <a:rPr lang="en-US" altLang="en-US" sz="2000" dirty="0">
                <a:solidFill>
                  <a:srgbClr val="00B0F0"/>
                </a:solidFill>
              </a:rPr>
              <a:t> </a:t>
            </a:r>
            <a:r>
              <a:rPr lang="en-US" altLang="en-US" sz="2000" b="1" dirty="0">
                <a:solidFill>
                  <a:srgbClr val="00B0F0"/>
                </a:solidFill>
              </a:rPr>
              <a:t>create </a:t>
            </a:r>
            <a:r>
              <a:rPr lang="en-US" altLang="en-US" sz="2000" b="1" dirty="0">
                <a:solidFill>
                  <a:srgbClr val="FF0000"/>
                </a:solidFill>
              </a:rPr>
              <a:t>guidelines</a:t>
            </a:r>
            <a:r>
              <a:rPr lang="en-US" altLang="en-US" sz="2000" dirty="0"/>
              <a:t> and </a:t>
            </a:r>
            <a:r>
              <a:rPr lang="en-US" altLang="en-US" sz="2000" b="1" dirty="0">
                <a:solidFill>
                  <a:srgbClr val="FF0000"/>
                </a:solidFill>
              </a:rPr>
              <a:t>standards</a:t>
            </a:r>
            <a:r>
              <a:rPr lang="en-US" altLang="en-US" sz="2000" b="1" dirty="0">
                <a:solidFill>
                  <a:schemeClr val="bg2"/>
                </a:solidFill>
              </a:rPr>
              <a:t> </a:t>
            </a:r>
            <a:r>
              <a:rPr lang="en-US" altLang="en-US" sz="2000" b="1" dirty="0">
                <a:solidFill>
                  <a:srgbClr val="00CC00"/>
                </a:solidFill>
              </a:rPr>
              <a:t>applicable</a:t>
            </a:r>
            <a:r>
              <a:rPr lang="en-US" altLang="en-US" sz="2000" b="1" dirty="0">
                <a:solidFill>
                  <a:schemeClr val="bg2"/>
                </a:solidFill>
              </a:rPr>
              <a:t> </a:t>
            </a:r>
            <a:r>
              <a:rPr lang="en-US" altLang="en-US" sz="2000" b="1" dirty="0"/>
              <a:t>to 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en-US" altLang="en-US" sz="1400" b="1" dirty="0"/>
              <a:t>Web content </a:t>
            </a:r>
            <a:r>
              <a:rPr lang="en-US" altLang="en-US" sz="1400" b="1" dirty="0">
                <a:solidFill>
                  <a:schemeClr val="bg2"/>
                </a:solidFill>
              </a:rPr>
              <a:t>developers</a:t>
            </a:r>
            <a:r>
              <a:rPr lang="en-US" altLang="en-US" sz="1400" dirty="0"/>
              <a:t>, 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en-US" altLang="en-US" sz="1400" b="1" dirty="0">
                <a:solidFill>
                  <a:srgbClr val="FF00FF"/>
                </a:solidFill>
              </a:rPr>
              <a:t>authoring tool </a:t>
            </a:r>
            <a:r>
              <a:rPr lang="en-US" altLang="en-US" sz="1400" b="1" dirty="0">
                <a:solidFill>
                  <a:schemeClr val="bg2"/>
                </a:solidFill>
              </a:rPr>
              <a:t>developers</a:t>
            </a:r>
            <a:r>
              <a:rPr lang="en-US" altLang="en-US" sz="1400" dirty="0"/>
              <a:t>, and </a:t>
            </a:r>
          </a:p>
          <a:p>
            <a:pPr lvl="1"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en-US" altLang="en-US" sz="1400" b="1" dirty="0">
                <a:solidFill>
                  <a:srgbClr val="FF00FF"/>
                </a:solidFill>
              </a:rPr>
              <a:t>browser developers</a:t>
            </a:r>
            <a:r>
              <a:rPr lang="en-US" altLang="en-US" sz="1400" b="1" dirty="0">
                <a:solidFill>
                  <a:schemeClr val="bg2"/>
                </a:solidFill>
              </a:rPr>
              <a:t>.</a:t>
            </a:r>
            <a:r>
              <a:rPr lang="en-US" altLang="en-US" sz="1400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F918E79-883E-488E-9A9B-E5EE39ED0FEA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05863" cy="457200"/>
          </a:xfrm>
        </p:spPr>
        <p:txBody>
          <a:bodyPr/>
          <a:lstStyle/>
          <a:p>
            <a:r>
              <a:rPr lang="en-US" altLang="en-US" sz="2400"/>
              <a:t>5.4 Designing for </a:t>
            </a:r>
            <a:r>
              <a:rPr lang="en-US" altLang="en-US" sz="2400">
                <a:solidFill>
                  <a:schemeClr val="accent1"/>
                </a:solidFill>
              </a:rPr>
              <a:t>Accessibility</a:t>
            </a:r>
            <a:endParaRPr lang="en-US" altLang="en-US" sz="180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685800"/>
            <a:ext cx="9220200" cy="63246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Symbol" panose="05050102010706020507" pitchFamily="18" charset="2"/>
              <a:buChar char=""/>
              <a:defRPr/>
            </a:pPr>
            <a:r>
              <a:rPr lang="en-US" altLang="en-US" sz="2400" b="1" dirty="0"/>
              <a:t>Standards: WCAG 2.1</a:t>
            </a:r>
          </a:p>
          <a:p>
            <a:pPr lvl="1" algn="just">
              <a:lnSpc>
                <a:spcPct val="80000"/>
              </a:lnSpc>
              <a:buFont typeface="Symbol" panose="05050102010706020507" pitchFamily="18" charset="2"/>
              <a:buChar char=""/>
              <a:defRPr/>
            </a:pPr>
            <a:r>
              <a:rPr lang="en-US" altLang="en-US" sz="2400" dirty="0"/>
              <a:t>The </a:t>
            </a:r>
            <a:r>
              <a:rPr lang="en-US" altLang="en-US" sz="2400" dirty="0">
                <a:highlight>
                  <a:srgbClr val="FFFF00"/>
                </a:highlight>
              </a:rPr>
              <a:t>purpose</a:t>
            </a:r>
            <a:r>
              <a:rPr lang="en-US" altLang="en-US" sz="2400" dirty="0"/>
              <a:t> of this </a:t>
            </a:r>
            <a:r>
              <a:rPr lang="en-US" altLang="en-US" sz="2400" b="1" dirty="0"/>
              <a:t>new version </a:t>
            </a:r>
            <a:r>
              <a:rPr lang="en-US" altLang="en-US" sz="2400" b="1" dirty="0">
                <a:solidFill>
                  <a:schemeClr val="bg2"/>
                </a:solidFill>
              </a:rPr>
              <a:t>W</a:t>
            </a:r>
            <a:r>
              <a:rPr lang="en-US" altLang="en-US" sz="2400" b="1" dirty="0"/>
              <a:t>eb </a:t>
            </a:r>
            <a:r>
              <a:rPr lang="en-US" altLang="en-US" sz="2400" b="1" dirty="0">
                <a:solidFill>
                  <a:schemeClr val="bg2"/>
                </a:solidFill>
              </a:rPr>
              <a:t>C</a:t>
            </a:r>
            <a:r>
              <a:rPr lang="en-US" altLang="en-US" sz="2400" b="1" dirty="0"/>
              <a:t>ontent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chemeClr val="bg2"/>
                </a:solidFill>
              </a:rPr>
              <a:t>A</a:t>
            </a:r>
            <a:r>
              <a:rPr lang="en-US" altLang="en-US" sz="2400" b="1" dirty="0"/>
              <a:t>ccessibility </a:t>
            </a:r>
            <a:r>
              <a:rPr lang="en-US" altLang="en-US" sz="2400" b="1" dirty="0">
                <a:solidFill>
                  <a:schemeClr val="bg2"/>
                </a:solidFill>
              </a:rPr>
              <a:t>G</a:t>
            </a:r>
            <a:r>
              <a:rPr lang="en-US" altLang="en-US" sz="2400" b="1" dirty="0"/>
              <a:t>uidelines WCAG 2.1</a:t>
            </a:r>
            <a:r>
              <a:rPr lang="en-US" altLang="en-US" sz="2400" dirty="0"/>
              <a:t> of Web content </a:t>
            </a:r>
            <a:r>
              <a:rPr lang="en-US" altLang="en-US" sz="2400" b="1" dirty="0">
                <a:highlight>
                  <a:srgbClr val="FFFF00"/>
                </a:highlight>
              </a:rPr>
              <a:t>accessi</a:t>
            </a:r>
            <a:r>
              <a:rPr lang="en-US" altLang="en-US" sz="2400" dirty="0">
                <a:highlight>
                  <a:srgbClr val="FFFF00"/>
                </a:highlight>
              </a:rPr>
              <a:t>bi</a:t>
            </a:r>
            <a:r>
              <a:rPr lang="en-US" altLang="en-US" sz="2400" b="1" dirty="0">
                <a:highlight>
                  <a:srgbClr val="FFFF00"/>
                </a:highlight>
              </a:rPr>
              <a:t>lity guidelines </a:t>
            </a:r>
            <a:r>
              <a:rPr lang="en-US" altLang="en-US" sz="2400" dirty="0"/>
              <a:t>is to </a:t>
            </a:r>
            <a:r>
              <a:rPr lang="en-US" altLang="en-US" sz="2400" b="1" dirty="0"/>
              <a:t>address </a:t>
            </a:r>
          </a:p>
          <a:p>
            <a:pPr lvl="2" algn="just">
              <a:lnSpc>
                <a:spcPct val="80000"/>
              </a:lnSpc>
              <a:buFont typeface="Symbol" panose="05050102010706020507" pitchFamily="18" charset="2"/>
              <a:buChar char=""/>
              <a:defRPr/>
            </a:pPr>
            <a:r>
              <a:rPr lang="en-US" altLang="en-US" b="1" dirty="0"/>
              <a:t>a variety of </a:t>
            </a:r>
            <a:r>
              <a:rPr lang="en-US" altLang="en-US" b="1" dirty="0">
                <a:solidFill>
                  <a:srgbClr val="00CC00"/>
                </a:solidFill>
              </a:rPr>
              <a:t>different</a:t>
            </a:r>
            <a:r>
              <a:rPr lang="en-US" altLang="en-US" b="1" dirty="0"/>
              <a:t> Web technologies, </a:t>
            </a:r>
          </a:p>
          <a:p>
            <a:pPr lvl="2" algn="just">
              <a:lnSpc>
                <a:spcPct val="80000"/>
              </a:lnSpc>
              <a:buFont typeface="Symbol" panose="05050102010706020507" pitchFamily="18" charset="2"/>
              <a:buChar char=""/>
              <a:defRPr/>
            </a:pPr>
            <a:r>
              <a:rPr lang="en-US" altLang="en-US" b="1" dirty="0"/>
              <a:t>be </a:t>
            </a:r>
            <a:r>
              <a:rPr lang="en-US" altLang="en-US" b="1" dirty="0">
                <a:solidFill>
                  <a:srgbClr val="00CC00"/>
                </a:solidFill>
              </a:rPr>
              <a:t>easier</a:t>
            </a:r>
            <a:r>
              <a:rPr lang="en-US" altLang="en-US" b="1" dirty="0">
                <a:solidFill>
                  <a:schemeClr val="bg2"/>
                </a:solidFill>
              </a:rPr>
              <a:t> </a:t>
            </a:r>
            <a:r>
              <a:rPr lang="en-US" altLang="en-US" b="1" dirty="0">
                <a:solidFill>
                  <a:schemeClr val="accent1"/>
                </a:solidFill>
              </a:rPr>
              <a:t>to understand</a:t>
            </a:r>
            <a:r>
              <a:rPr lang="en-US" altLang="en-US" b="1" dirty="0"/>
              <a:t>, and </a:t>
            </a:r>
          </a:p>
          <a:p>
            <a:pPr lvl="2" algn="just">
              <a:lnSpc>
                <a:spcPct val="80000"/>
              </a:lnSpc>
              <a:buFont typeface="Symbol" panose="05050102010706020507" pitchFamily="18" charset="2"/>
              <a:buChar char=""/>
              <a:defRPr/>
            </a:pPr>
            <a:r>
              <a:rPr lang="en-US" altLang="en-US" b="1" dirty="0"/>
              <a:t>be more precisely tested</a:t>
            </a:r>
            <a:r>
              <a:rPr lang="en-US" altLang="en-US" dirty="0"/>
              <a:t>.</a:t>
            </a:r>
          </a:p>
          <a:p>
            <a:pPr lvl="1" algn="just">
              <a:lnSpc>
                <a:spcPct val="80000"/>
              </a:lnSpc>
              <a:buFont typeface="Symbol" panose="05050102010706020507" pitchFamily="18" charset="2"/>
              <a:buNone/>
              <a:defRPr/>
            </a:pPr>
            <a:endParaRPr lang="en-US" altLang="en-US" sz="2400" dirty="0"/>
          </a:p>
          <a:p>
            <a:pPr lvl="1">
              <a:lnSpc>
                <a:spcPct val="80000"/>
              </a:lnSpc>
              <a:buFont typeface="Symbol" panose="05050102010706020507" pitchFamily="18" charset="2"/>
              <a:buChar char=""/>
              <a:defRPr/>
            </a:pPr>
            <a:r>
              <a:rPr lang="en-US" altLang="en-US" sz="2400" b="1" dirty="0"/>
              <a:t>Check</a:t>
            </a:r>
            <a:r>
              <a:rPr lang="en-US" altLang="en-US" sz="2400" dirty="0"/>
              <a:t> the </a:t>
            </a:r>
            <a:r>
              <a:rPr lang="en-US" altLang="en-US" sz="2400" b="1" dirty="0"/>
              <a:t>WAI's WCAG Overview page</a:t>
            </a:r>
            <a:r>
              <a:rPr lang="en-US" altLang="en-US" sz="2400" dirty="0"/>
              <a:t> (</a:t>
            </a:r>
            <a:r>
              <a:rPr lang="en-US" altLang="en-US" sz="2400" dirty="0">
                <a:hlinkClick r:id="rId3"/>
              </a:rPr>
              <a:t>http://www.w3.org/WAI/intro/wcag.php</a:t>
            </a:r>
            <a:r>
              <a:rPr lang="en-US" altLang="en-US" sz="2400" dirty="0"/>
              <a:t>  and the textbook's Web site (</a:t>
            </a:r>
            <a:r>
              <a:rPr lang="en-US" altLang="en-US" sz="2400" dirty="0">
                <a:hlinkClick r:id="rId4"/>
              </a:rPr>
              <a:t>http://webdevfoundations.net</a:t>
            </a:r>
            <a:r>
              <a:rPr lang="en-US" altLang="en-US" sz="2400" dirty="0"/>
              <a:t>) for </a:t>
            </a:r>
            <a:r>
              <a:rPr lang="en-US" altLang="en-US" sz="2400" b="1" dirty="0"/>
              <a:t>updates on WCAG 2.1</a:t>
            </a:r>
            <a:r>
              <a:rPr lang="en-US" altLang="en-US" sz="2400" dirty="0"/>
              <a:t>.</a:t>
            </a:r>
          </a:p>
          <a:p>
            <a:pPr>
              <a:lnSpc>
                <a:spcPct val="80000"/>
              </a:lnSpc>
              <a:buFont typeface="Symbol" panose="05050102010706020507" pitchFamily="18" charset="2"/>
              <a:buChar char=""/>
              <a:defRPr/>
            </a:pPr>
            <a:endParaRPr lang="en-US" altLang="en-US" sz="2400" dirty="0"/>
          </a:p>
          <a:p>
            <a:pPr algn="just">
              <a:lnSpc>
                <a:spcPct val="80000"/>
              </a:lnSpc>
              <a:buFont typeface="Symbol" panose="05050102010706020507" pitchFamily="18" charset="2"/>
              <a:buChar char=""/>
              <a:defRPr/>
            </a:pPr>
            <a:r>
              <a:rPr lang="en-US" altLang="en-US" sz="2400" dirty="0"/>
              <a:t>De</a:t>
            </a:r>
            <a:r>
              <a:rPr lang="en-US" altLang="en-US" sz="2400" b="1" dirty="0"/>
              <a:t>vel</a:t>
            </a:r>
            <a:r>
              <a:rPr lang="en-US" altLang="en-US" sz="2400" dirty="0"/>
              <a:t>oping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chemeClr val="accent1"/>
                </a:solidFill>
              </a:rPr>
              <a:t>accessible</a:t>
            </a:r>
            <a:r>
              <a:rPr lang="en-US" altLang="en-US" sz="2400" b="1" dirty="0"/>
              <a:t> Web sites</a:t>
            </a:r>
            <a:r>
              <a:rPr lang="en-US" altLang="en-US" sz="2400" dirty="0"/>
              <a:t> is an </a:t>
            </a:r>
            <a:r>
              <a:rPr lang="en-US" altLang="en-US" sz="2400" b="1" dirty="0">
                <a:solidFill>
                  <a:schemeClr val="bg2"/>
                </a:solidFill>
              </a:rPr>
              <a:t>important</a:t>
            </a:r>
            <a:r>
              <a:rPr lang="en-US" altLang="en-US" sz="2400" dirty="0"/>
              <a:t> aspect of Web site design. </a:t>
            </a:r>
          </a:p>
          <a:p>
            <a:pPr algn="just">
              <a:lnSpc>
                <a:spcPct val="80000"/>
              </a:lnSpc>
              <a:buFont typeface="Symbol" panose="05050102010706020507" pitchFamily="18" charset="2"/>
              <a:buChar char=""/>
              <a:defRPr/>
            </a:pPr>
            <a:endParaRPr lang="en-US" altLang="en-US" sz="2400" dirty="0"/>
          </a:p>
          <a:p>
            <a:pPr algn="just">
              <a:lnSpc>
                <a:spcPct val="80000"/>
              </a:lnSpc>
              <a:buFont typeface="Symbol" panose="05050102010706020507" pitchFamily="18" charset="2"/>
              <a:buChar char=""/>
              <a:defRPr/>
            </a:pPr>
            <a:r>
              <a:rPr lang="en-US" altLang="en-US" sz="2400" dirty="0"/>
              <a:t>Web authoring tools such as </a:t>
            </a:r>
            <a:r>
              <a:rPr lang="en-US" altLang="en-US" sz="2400" b="1" dirty="0"/>
              <a:t>Adobe</a:t>
            </a:r>
            <a:r>
              <a:rPr lang="en-US" altLang="en-US" sz="2400" dirty="0"/>
              <a:t> </a:t>
            </a:r>
            <a:r>
              <a:rPr lang="en-US" altLang="en-US" sz="2400" b="1" dirty="0"/>
              <a:t>Macromedia </a:t>
            </a:r>
            <a:r>
              <a:rPr lang="en-US" altLang="en-US" sz="2400" b="1" dirty="0">
                <a:solidFill>
                  <a:schemeClr val="bg2"/>
                </a:solidFill>
              </a:rPr>
              <a:t>Dreamweaver </a:t>
            </a:r>
            <a:r>
              <a:rPr lang="en-US" altLang="en-US" sz="2400" b="1" dirty="0">
                <a:solidFill>
                  <a:schemeClr val="accent1"/>
                </a:solidFill>
              </a:rPr>
              <a:t>provide</a:t>
            </a:r>
            <a:r>
              <a:rPr lang="en-US" altLang="en-US" sz="2400" b="1" dirty="0">
                <a:solidFill>
                  <a:schemeClr val="bg2"/>
                </a:solidFill>
              </a:rPr>
              <a:t> extensions</a:t>
            </a:r>
            <a:r>
              <a:rPr lang="en-US" altLang="en-US" sz="2400" dirty="0"/>
              <a:t> that will help you </a:t>
            </a:r>
            <a:r>
              <a:rPr lang="en-US" altLang="en-US" sz="2400" b="1" dirty="0">
                <a:solidFill>
                  <a:schemeClr val="bg2"/>
                </a:solidFill>
              </a:rPr>
              <a:t>create accessible sites</a:t>
            </a:r>
            <a:r>
              <a:rPr lang="en-US" altLang="en-US" sz="2400" dirty="0"/>
              <a:t>. </a:t>
            </a:r>
          </a:p>
          <a:p>
            <a:pPr lvl="1" algn="just">
              <a:lnSpc>
                <a:spcPct val="80000"/>
              </a:lnSpc>
              <a:buFont typeface="Symbol" panose="05050102010706020507" pitchFamily="18" charset="2"/>
              <a:buChar char=""/>
              <a:defRPr/>
            </a:pPr>
            <a:r>
              <a:rPr lang="en-US" altLang="en-US" sz="2000" dirty="0"/>
              <a:t>The </a:t>
            </a:r>
            <a:r>
              <a:rPr lang="en-US" altLang="en-US" sz="2000" b="1" dirty="0"/>
              <a:t>Cynthia</a:t>
            </a:r>
            <a:r>
              <a:rPr lang="en-US" altLang="en-US" sz="2000" dirty="0"/>
              <a:t> Says Portal </a:t>
            </a:r>
            <a:r>
              <a:rPr lang="en-US" altLang="en-US" sz="1800" dirty="0"/>
              <a:t>(</a:t>
            </a:r>
            <a:r>
              <a:rPr lang="en-US" altLang="en-US" sz="1800" dirty="0">
                <a:hlinkClick r:id="rId5"/>
              </a:rPr>
              <a:t>http://www.cynthiasays.com/</a:t>
            </a:r>
            <a:r>
              <a:rPr lang="en-US" altLang="en-US" sz="1800" dirty="0"/>
              <a:t>)</a:t>
            </a:r>
            <a:r>
              <a:rPr lang="en-US" altLang="en-US" sz="1000" dirty="0"/>
              <a:t> </a:t>
            </a:r>
            <a:r>
              <a:rPr lang="en-US" altLang="en-US" sz="2000" dirty="0"/>
              <a:t>provides a </a:t>
            </a:r>
            <a:r>
              <a:rPr lang="en-US" altLang="en-US" sz="2000" b="1" dirty="0">
                <a:solidFill>
                  <a:schemeClr val="bg2"/>
                </a:solidFill>
              </a:rPr>
              <a:t>free accessibility </a:t>
            </a:r>
            <a:r>
              <a:rPr lang="en-US" altLang="en-US" sz="2000" b="1" dirty="0">
                <a:solidFill>
                  <a:schemeClr val="bg2"/>
                </a:solidFill>
                <a:highlight>
                  <a:srgbClr val="FFFF00"/>
                </a:highlight>
              </a:rPr>
              <a:t>validation</a:t>
            </a:r>
            <a:r>
              <a:rPr lang="en-US" altLang="en-US" sz="1800" b="1" dirty="0">
                <a:solidFill>
                  <a:schemeClr val="bg2"/>
                </a:solidFill>
                <a:highlight>
                  <a:srgbClr val="FFFF00"/>
                </a:highlight>
              </a:rPr>
              <a:t> service</a:t>
            </a:r>
            <a:r>
              <a:rPr lang="en-US" altLang="en-US" sz="1800" dirty="0">
                <a:highlight>
                  <a:srgbClr val="FFFF00"/>
                </a:highlight>
              </a:rPr>
              <a:t> </a:t>
            </a:r>
            <a:r>
              <a:rPr lang="en-US" altLang="en-US" sz="1800" dirty="0"/>
              <a:t>to test your site.</a:t>
            </a:r>
            <a:endParaRPr lang="en-US" altLang="en-US" sz="1050" dirty="0"/>
          </a:p>
          <a:p>
            <a:pPr lvl="1" algn="just">
              <a:lnSpc>
                <a:spcPct val="80000"/>
              </a:lnSpc>
              <a:buFont typeface="Symbol" panose="05050102010706020507" pitchFamily="18" charset="2"/>
              <a:buChar char=""/>
              <a:defRPr/>
            </a:pPr>
            <a:endParaRPr lang="en-US" altLang="en-US" sz="1300" dirty="0"/>
          </a:p>
          <a:p>
            <a:pPr lvl="1" algn="just">
              <a:lnSpc>
                <a:spcPct val="80000"/>
              </a:lnSpc>
              <a:buFont typeface="Symbol" panose="05050102010706020507" pitchFamily="18" charset="2"/>
              <a:buChar char=""/>
              <a:defRPr/>
            </a:pPr>
            <a:endParaRPr lang="en-US" alt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46DA742-FC34-40B3-883F-4A2BA6A8FD2C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533400"/>
          </a:xfrm>
        </p:spPr>
        <p:txBody>
          <a:bodyPr/>
          <a:lstStyle/>
          <a:p>
            <a:r>
              <a:rPr lang="en-US" altLang="en-US" sz="2400"/>
              <a:t>5.4 Designing for </a:t>
            </a:r>
            <a:r>
              <a:rPr lang="en-US" altLang="en-US" sz="2400">
                <a:solidFill>
                  <a:schemeClr val="accent1"/>
                </a:solidFill>
              </a:rPr>
              <a:t>Accessibility</a:t>
            </a:r>
            <a:r>
              <a:rPr lang="en-US" altLang="en-US" sz="2400"/>
              <a:t> </a:t>
            </a:r>
            <a:r>
              <a:rPr lang="en-US" altLang="en-US" sz="1800"/>
              <a:t>Quick Checklist Courtesy of W3C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067800" cy="6324600"/>
          </a:xfrm>
        </p:spPr>
        <p:txBody>
          <a:bodyPr/>
          <a:lstStyle/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cs typeface="Times New Roman" pitchFamily="18" charset="0"/>
              </a:rPr>
              <a:t>Web Content Accessibility Guidelines 2.1 (WCAG 2.1)</a:t>
            </a:r>
          </a:p>
          <a:p>
            <a:pPr marL="640080" lvl="1" indent="-237744" fontAlgn="auto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>
                <a:hlinkClick r:id="rId3"/>
              </a:rPr>
              <a:t>http://www.w3.org/TR/WCAG21/Overview</a:t>
            </a:r>
            <a:endParaRPr lang="en-US" sz="1800" dirty="0"/>
          </a:p>
          <a:p>
            <a:pPr marL="640080" lvl="1" indent="-237744" fontAlgn="auto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>
                <a:hlinkClick r:id="rId4"/>
              </a:rPr>
              <a:t>https://www.w3.org/WAI/WCAG21/quickref/?versions=2.1</a:t>
            </a: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Based on </a:t>
            </a:r>
            <a:r>
              <a:rPr lang="en-US" sz="2400" b="1" dirty="0"/>
              <a:t>4 Principles </a:t>
            </a:r>
            <a:r>
              <a:rPr lang="en-US" sz="2400" dirty="0"/>
              <a:t>(the acronym </a:t>
            </a:r>
            <a:r>
              <a:rPr lang="en-US" sz="2400" b="1" dirty="0">
                <a:solidFill>
                  <a:srgbClr val="FF0000"/>
                </a:solidFill>
              </a:rPr>
              <a:t>POUR</a:t>
            </a:r>
            <a:r>
              <a:rPr lang="en-US" sz="2400" dirty="0"/>
              <a:t>)</a:t>
            </a:r>
            <a:endParaRPr lang="en-US" sz="2400" b="1" dirty="0"/>
          </a:p>
          <a:p>
            <a:pPr marL="916686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FF0000"/>
                </a:solidFill>
              </a:rPr>
              <a:t>P</a:t>
            </a:r>
            <a:r>
              <a:rPr lang="en-US" sz="1600" dirty="0">
                <a:solidFill>
                  <a:srgbClr val="FF0000"/>
                </a:solidFill>
              </a:rPr>
              <a:t>erce</a:t>
            </a:r>
            <a:r>
              <a:rPr lang="en-US" sz="1600" b="1" dirty="0">
                <a:solidFill>
                  <a:srgbClr val="FF0000"/>
                </a:solidFill>
              </a:rPr>
              <a:t>i</a:t>
            </a:r>
            <a:r>
              <a:rPr lang="en-US" sz="1600" dirty="0">
                <a:solidFill>
                  <a:srgbClr val="FF0000"/>
                </a:solidFill>
              </a:rPr>
              <a:t>vable</a:t>
            </a:r>
            <a:br>
              <a:rPr lang="en-US" sz="1600" dirty="0"/>
            </a:br>
            <a:r>
              <a:rPr lang="en-US" sz="1600" dirty="0"/>
              <a:t> - </a:t>
            </a:r>
            <a:r>
              <a:rPr lang="en-US" sz="1600" b="1" dirty="0">
                <a:solidFill>
                  <a:srgbClr val="FF00FF"/>
                </a:solidFill>
              </a:rPr>
              <a:t>Content</a:t>
            </a:r>
            <a:r>
              <a:rPr lang="en-US" sz="1600" dirty="0"/>
              <a:t> must be </a:t>
            </a:r>
            <a:r>
              <a:rPr lang="en-US" sz="1600" b="1" dirty="0">
                <a:solidFill>
                  <a:schemeClr val="bg2"/>
                </a:solidFill>
              </a:rPr>
              <a:t>P</a:t>
            </a:r>
            <a:r>
              <a:rPr lang="en-US" sz="1600" dirty="0">
                <a:solidFill>
                  <a:schemeClr val="bg2"/>
                </a:solidFill>
              </a:rPr>
              <a:t>erceivable</a:t>
            </a:r>
            <a:r>
              <a:rPr lang="en-US" sz="1600" dirty="0"/>
              <a:t> i.e. </a:t>
            </a:r>
            <a:r>
              <a:rPr lang="en-US" sz="1600" b="1" dirty="0"/>
              <a:t>easy to see and hear. </a:t>
            </a:r>
          </a:p>
          <a:p>
            <a:pPr marL="916686" lvl="1" indent="-51435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b="1" dirty="0"/>
              <a:t>	-</a:t>
            </a:r>
            <a:r>
              <a:rPr lang="en-US" sz="1600" dirty="0"/>
              <a:t>Any </a:t>
            </a:r>
            <a:r>
              <a:rPr lang="en-US" sz="1600" b="1" dirty="0"/>
              <a:t>graphic</a:t>
            </a:r>
            <a:r>
              <a:rPr lang="en-US" sz="1600" dirty="0"/>
              <a:t> should be available in a text format (description,  captions etc)</a:t>
            </a:r>
            <a:br>
              <a:rPr lang="en-US" sz="1600" b="1" dirty="0"/>
            </a:br>
            <a:endParaRPr lang="en-US" sz="1600" b="1" dirty="0"/>
          </a:p>
          <a:p>
            <a:pPr marL="916686" lvl="1" indent="-51435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2.	O</a:t>
            </a:r>
            <a:r>
              <a:rPr lang="en-US" sz="1600" dirty="0">
                <a:solidFill>
                  <a:srgbClr val="FF0000"/>
                </a:solidFill>
              </a:rPr>
              <a:t>perable</a:t>
            </a:r>
            <a:br>
              <a:rPr lang="en-US" sz="1600" dirty="0"/>
            </a:br>
            <a:r>
              <a:rPr lang="en-US" sz="1600" dirty="0"/>
              <a:t>- </a:t>
            </a:r>
            <a:r>
              <a:rPr lang="en-US" sz="1600" b="1" dirty="0"/>
              <a:t>Interface</a:t>
            </a:r>
            <a:r>
              <a:rPr lang="en-US" sz="1600" dirty="0"/>
              <a:t> components in the </a:t>
            </a:r>
            <a:r>
              <a:rPr lang="en-US" sz="1600" b="1" dirty="0">
                <a:solidFill>
                  <a:srgbClr val="FF00FF"/>
                </a:solidFill>
              </a:rPr>
              <a:t>content</a:t>
            </a:r>
            <a:r>
              <a:rPr lang="en-US" sz="1600" dirty="0"/>
              <a:t> must be </a:t>
            </a:r>
            <a:r>
              <a:rPr lang="en-US" sz="1600" b="1" dirty="0">
                <a:solidFill>
                  <a:schemeClr val="bg2"/>
                </a:solidFill>
              </a:rPr>
              <a:t>O</a:t>
            </a:r>
            <a:r>
              <a:rPr lang="en-US" sz="1600" dirty="0">
                <a:solidFill>
                  <a:schemeClr val="bg2"/>
                </a:solidFill>
              </a:rPr>
              <a:t>perable</a:t>
            </a:r>
            <a:r>
              <a:rPr lang="en-US" sz="1600" dirty="0"/>
              <a:t> i.e. content has </a:t>
            </a:r>
            <a:r>
              <a:rPr lang="en-US" sz="1600" b="1" dirty="0"/>
              <a:t>navigation form </a:t>
            </a:r>
            <a:r>
              <a:rPr lang="en-US" sz="1600" dirty="0"/>
              <a:t>and</a:t>
            </a:r>
            <a:r>
              <a:rPr lang="en-US" sz="1600" b="1" dirty="0"/>
              <a:t>  operated </a:t>
            </a:r>
            <a:r>
              <a:rPr lang="en-US" sz="1600" dirty="0"/>
              <a:t>with either </a:t>
            </a:r>
            <a:r>
              <a:rPr lang="en-US" sz="1600" b="1" dirty="0"/>
              <a:t>a mouse or keyboard.</a:t>
            </a:r>
          </a:p>
          <a:p>
            <a:pPr marL="916686" lvl="1" indent="-51435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b="1" dirty="0"/>
              <a:t>	- Avoid flashing , </a:t>
            </a:r>
            <a:r>
              <a:rPr lang="en-US" sz="1600" dirty="0"/>
              <a:t>which may cause a seizure</a:t>
            </a:r>
            <a:r>
              <a:rPr lang="en-US" sz="1600" b="1" dirty="0"/>
              <a:t>.</a:t>
            </a:r>
            <a:br>
              <a:rPr lang="en-US" sz="1600" dirty="0"/>
            </a:br>
            <a:endParaRPr lang="en-US" sz="1600" dirty="0"/>
          </a:p>
          <a:p>
            <a:pPr marL="916686" lvl="1" indent="-51435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3.	U</a:t>
            </a:r>
            <a:r>
              <a:rPr lang="en-US" sz="1600" dirty="0">
                <a:solidFill>
                  <a:srgbClr val="FF0000"/>
                </a:solidFill>
              </a:rPr>
              <a:t>nderst</a:t>
            </a:r>
            <a:r>
              <a:rPr lang="en-US" sz="1600" b="1" dirty="0">
                <a:solidFill>
                  <a:srgbClr val="FF0000"/>
                </a:solidFill>
              </a:rPr>
              <a:t>a</a:t>
            </a:r>
            <a:r>
              <a:rPr lang="en-US" sz="1600" dirty="0">
                <a:solidFill>
                  <a:srgbClr val="FF0000"/>
                </a:solidFill>
              </a:rPr>
              <a:t>ndable</a:t>
            </a:r>
            <a:br>
              <a:rPr lang="en-US" sz="1600" dirty="0"/>
            </a:br>
            <a:r>
              <a:rPr lang="en-US" sz="1600" dirty="0"/>
              <a:t> - </a:t>
            </a:r>
            <a:r>
              <a:rPr lang="en-US" sz="1600" b="1" dirty="0">
                <a:solidFill>
                  <a:srgbClr val="FF00FF"/>
                </a:solidFill>
              </a:rPr>
              <a:t>Content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FF00FF"/>
                </a:solidFill>
              </a:rPr>
              <a:t>controls</a:t>
            </a:r>
            <a:r>
              <a:rPr lang="en-US" sz="1600" dirty="0"/>
              <a:t> must be </a:t>
            </a:r>
            <a:r>
              <a:rPr lang="en-US" sz="1600" b="1" dirty="0">
                <a:solidFill>
                  <a:schemeClr val="bg2"/>
                </a:solidFill>
              </a:rPr>
              <a:t>U</a:t>
            </a:r>
            <a:r>
              <a:rPr lang="en-US" sz="1600" dirty="0">
                <a:solidFill>
                  <a:schemeClr val="bg2"/>
                </a:solidFill>
              </a:rPr>
              <a:t>nderstandable</a:t>
            </a:r>
            <a:r>
              <a:rPr lang="en-US" sz="1600" dirty="0"/>
              <a:t> i.e. easy  to </a:t>
            </a:r>
            <a:r>
              <a:rPr lang="en-US" sz="1600" b="1" dirty="0"/>
              <a:t>read</a:t>
            </a:r>
            <a:r>
              <a:rPr lang="en-US" sz="1600" dirty="0"/>
              <a:t>  and </a:t>
            </a:r>
            <a:r>
              <a:rPr lang="en-US" sz="1600" b="1" dirty="0"/>
              <a:t>organized</a:t>
            </a:r>
            <a:r>
              <a:rPr lang="en-US" sz="1600" dirty="0"/>
              <a:t>  in a consistent manner.</a:t>
            </a:r>
            <a:br>
              <a:rPr lang="en-US" sz="1600" dirty="0"/>
            </a:br>
            <a:endParaRPr lang="en-US" sz="1600" dirty="0"/>
          </a:p>
          <a:p>
            <a:pPr marL="916686" lvl="1" indent="-51435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4.	R</a:t>
            </a:r>
            <a:r>
              <a:rPr lang="en-US" sz="1600" dirty="0">
                <a:solidFill>
                  <a:srgbClr val="FF0000"/>
                </a:solidFill>
              </a:rPr>
              <a:t>ob</a:t>
            </a:r>
            <a:r>
              <a:rPr lang="en-US" sz="1600" b="1" dirty="0">
                <a:solidFill>
                  <a:srgbClr val="FF0000"/>
                </a:solidFill>
              </a:rPr>
              <a:t>u</a:t>
            </a:r>
            <a:r>
              <a:rPr lang="en-US" sz="1600" dirty="0">
                <a:solidFill>
                  <a:srgbClr val="FF0000"/>
                </a:solidFill>
              </a:rPr>
              <a:t>st</a:t>
            </a:r>
            <a:r>
              <a:rPr lang="en-US" sz="1600" dirty="0"/>
              <a:t>.</a:t>
            </a:r>
            <a:br>
              <a:rPr lang="en-US" sz="1600" dirty="0"/>
            </a:br>
            <a:r>
              <a:rPr lang="en-US" sz="1600" dirty="0"/>
              <a:t> - </a:t>
            </a:r>
            <a:r>
              <a:rPr lang="en-US" sz="1600" b="1" dirty="0">
                <a:solidFill>
                  <a:srgbClr val="FF00FF"/>
                </a:solidFill>
              </a:rPr>
              <a:t>Content</a:t>
            </a:r>
            <a:r>
              <a:rPr lang="en-US" sz="1600" dirty="0"/>
              <a:t> should be </a:t>
            </a:r>
            <a:r>
              <a:rPr lang="en-US" sz="1600" b="1" dirty="0">
                <a:solidFill>
                  <a:schemeClr val="bg2"/>
                </a:solidFill>
              </a:rPr>
              <a:t>R</a:t>
            </a:r>
            <a:r>
              <a:rPr lang="en-US" sz="1600" dirty="0">
                <a:solidFill>
                  <a:schemeClr val="bg2"/>
                </a:solidFill>
              </a:rPr>
              <a:t>ob</a:t>
            </a:r>
            <a:r>
              <a:rPr lang="en-US" sz="1600" b="1" dirty="0">
                <a:solidFill>
                  <a:schemeClr val="bg2"/>
                </a:solidFill>
              </a:rPr>
              <a:t>u</a:t>
            </a:r>
            <a:r>
              <a:rPr lang="en-US" sz="1600" dirty="0">
                <a:solidFill>
                  <a:schemeClr val="bg2"/>
                </a:solidFill>
              </a:rPr>
              <a:t>st</a:t>
            </a:r>
            <a:r>
              <a:rPr lang="en-US" sz="1600" dirty="0"/>
              <a:t> enough to work with </a:t>
            </a:r>
            <a:r>
              <a:rPr lang="en-US" sz="1600" b="1" dirty="0"/>
              <a:t>current</a:t>
            </a:r>
            <a:r>
              <a:rPr lang="en-US" sz="1600" dirty="0"/>
              <a:t> and </a:t>
            </a:r>
            <a:r>
              <a:rPr lang="en-US" sz="1600" b="1" dirty="0"/>
              <a:t>future</a:t>
            </a:r>
            <a:r>
              <a:rPr lang="en-US" sz="1600" dirty="0"/>
              <a:t> </a:t>
            </a:r>
            <a:r>
              <a:rPr lang="en-US" sz="1600" b="1" dirty="0"/>
              <a:t>user</a:t>
            </a:r>
            <a:r>
              <a:rPr lang="en-US" sz="1600" dirty="0"/>
              <a:t> </a:t>
            </a:r>
            <a:r>
              <a:rPr lang="en-US" sz="1600" b="1" dirty="0"/>
              <a:t>agents</a:t>
            </a:r>
            <a:r>
              <a:rPr lang="en-US" sz="1600" dirty="0"/>
              <a:t>, including </a:t>
            </a:r>
            <a:r>
              <a:rPr lang="en-US" sz="1600" b="1" dirty="0"/>
              <a:t>ass</a:t>
            </a:r>
            <a:r>
              <a:rPr lang="en-US" sz="1600" dirty="0"/>
              <a:t>i</a:t>
            </a:r>
            <a:r>
              <a:rPr lang="en-US" sz="1600" b="1" dirty="0"/>
              <a:t>stive techn</a:t>
            </a:r>
            <a:r>
              <a:rPr lang="en-US" sz="1600" dirty="0"/>
              <a:t>o</a:t>
            </a:r>
            <a:r>
              <a:rPr lang="en-US" sz="1600" b="1" dirty="0"/>
              <a:t>logies </a:t>
            </a:r>
            <a:r>
              <a:rPr lang="en-US" sz="1600" dirty="0"/>
              <a:t>such as </a:t>
            </a:r>
            <a:r>
              <a:rPr lang="en-US" sz="1600" b="1" dirty="0"/>
              <a:t>screen reader apps</a:t>
            </a:r>
            <a:r>
              <a:rPr lang="en-US" sz="1600" dirty="0"/>
              <a:t>. </a:t>
            </a:r>
          </a:p>
          <a:p>
            <a:pPr marL="916686" lvl="1" indent="-51435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dirty="0"/>
              <a:t>	- Robust content is written to follow W3C recommendation</a:t>
            </a:r>
          </a:p>
          <a:p>
            <a:pPr>
              <a:lnSpc>
                <a:spcPct val="80000"/>
              </a:lnSpc>
              <a:buFont typeface="Symbol" pitchFamily="18" charset="2"/>
              <a:buChar char=""/>
              <a:defRPr/>
            </a:pP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092FB17-FE72-42B7-923E-18DF2201D660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"/>
            <a:ext cx="8229600" cy="457200"/>
          </a:xfrm>
        </p:spPr>
        <p:txBody>
          <a:bodyPr/>
          <a:lstStyle/>
          <a:p>
            <a:r>
              <a:rPr lang="en-US" altLang="en-US" dirty="0"/>
              <a:t>Learning Outcomes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296400" cy="640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 dirty="0">
                <a:cs typeface="Times New Roman" panose="02020603050405020304" pitchFamily="18" charset="0"/>
              </a:rPr>
              <a:t>In this chapter, you will learn how to: </a:t>
            </a:r>
            <a:r>
              <a:rPr lang="en-US" altLang="en-US" sz="2200" dirty="0">
                <a:hlinkClick r:id="rId3"/>
              </a:rPr>
              <a:t>http://webdevfoundations.net/</a:t>
            </a:r>
            <a:endParaRPr lang="en-US" altLang="en-US" sz="2200" dirty="0"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5. 1 Overall Design </a:t>
            </a:r>
          </a:p>
          <a:p>
            <a:pPr marL="457200" lvl="1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5.2 </a:t>
            </a:r>
            <a:r>
              <a:rPr lang="en-US" altLang="en-US" b="1" dirty="0"/>
              <a:t>Types of </a:t>
            </a:r>
            <a:r>
              <a:rPr lang="en-US" altLang="en-US" b="1" dirty="0">
                <a:highlight>
                  <a:srgbClr val="00FF00"/>
                </a:highlight>
              </a:rPr>
              <a:t>web site organization</a:t>
            </a:r>
            <a:r>
              <a:rPr lang="en-US" altLang="en-US" b="1" dirty="0">
                <a:solidFill>
                  <a:srgbClr val="FF00FF"/>
                </a:solidFill>
              </a:rPr>
              <a:t> – site map</a:t>
            </a:r>
          </a:p>
          <a:p>
            <a:pPr marL="457200" lvl="1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5.3 Describe </a:t>
            </a:r>
            <a:r>
              <a:rPr lang="en-US" altLang="en-US" b="1" dirty="0">
                <a:highlight>
                  <a:srgbClr val="00FF00"/>
                </a:highlight>
              </a:rPr>
              <a:t>web page </a:t>
            </a:r>
            <a:r>
              <a:rPr lang="en-US" altLang="en-US" b="1" dirty="0">
                <a:solidFill>
                  <a:srgbClr val="FF00FF"/>
                </a:solidFill>
              </a:rPr>
              <a:t>design</a:t>
            </a:r>
            <a:r>
              <a:rPr lang="en-US" altLang="en-US" dirty="0">
                <a:solidFill>
                  <a:srgbClr val="FF3300"/>
                </a:solidFill>
              </a:rPr>
              <a:t> </a:t>
            </a:r>
            <a:r>
              <a:rPr lang="en-US" altLang="en-US" b="1" dirty="0">
                <a:highlight>
                  <a:srgbClr val="00FF00"/>
                </a:highlight>
              </a:rPr>
              <a:t>principles</a:t>
            </a:r>
            <a:r>
              <a:rPr lang="en-US" altLang="en-US" b="1" dirty="0">
                <a:solidFill>
                  <a:srgbClr val="FF3300"/>
                </a:solidFill>
                <a:highlight>
                  <a:srgbClr val="00FF00"/>
                </a:highlight>
              </a:rPr>
              <a:t> </a:t>
            </a:r>
            <a:r>
              <a:rPr lang="en-US" altLang="en-US" b="1" dirty="0">
                <a:solidFill>
                  <a:srgbClr val="FF3300"/>
                </a:solidFill>
              </a:rPr>
              <a:t>- </a:t>
            </a:r>
            <a:r>
              <a:rPr lang="en-US" altLang="en-US" b="1" dirty="0"/>
              <a:t>CARP</a:t>
            </a:r>
          </a:p>
          <a:p>
            <a:pPr marL="457200" lvl="1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5.4 Utilize </a:t>
            </a:r>
            <a:r>
              <a:rPr lang="en-US" altLang="en-US" b="1" dirty="0">
                <a:solidFill>
                  <a:schemeClr val="accent1"/>
                </a:solidFill>
              </a:rPr>
              <a:t>guidelines</a:t>
            </a:r>
            <a:r>
              <a:rPr lang="en-US" altLang="en-US" dirty="0"/>
              <a:t> for </a:t>
            </a:r>
            <a:r>
              <a:rPr lang="en-US" altLang="en-US" b="1" dirty="0"/>
              <a:t>creating</a:t>
            </a:r>
            <a:r>
              <a:rPr lang="en-US" altLang="en-US" b="1" dirty="0">
                <a:solidFill>
                  <a:srgbClr val="FF3300"/>
                </a:solidFill>
              </a:rPr>
              <a:t> accessible</a:t>
            </a:r>
            <a:r>
              <a:rPr lang="en-US" altLang="en-US" dirty="0"/>
              <a:t> web pages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/>
              <a:t>5.5 </a:t>
            </a:r>
            <a:r>
              <a:rPr lang="en-US" altLang="en-US" b="1" dirty="0">
                <a:highlight>
                  <a:srgbClr val="00FF00"/>
                </a:highlight>
              </a:rPr>
              <a:t>Text </a:t>
            </a:r>
            <a:r>
              <a:rPr lang="en-US" altLang="en-US" b="1" dirty="0">
                <a:solidFill>
                  <a:srgbClr val="FF00FF"/>
                </a:solidFill>
              </a:rPr>
              <a:t>design</a:t>
            </a:r>
            <a:r>
              <a:rPr lang="en-US" dirty="0"/>
              <a:t>: </a:t>
            </a:r>
            <a:r>
              <a:rPr lang="en-US" b="1" dirty="0">
                <a:highlight>
                  <a:srgbClr val="FFFF00"/>
                </a:highlight>
              </a:rPr>
              <a:t>Best Practices </a:t>
            </a:r>
            <a:r>
              <a:rPr lang="en-US" dirty="0"/>
              <a:t>- Writing for the Web</a:t>
            </a:r>
            <a:endParaRPr lang="en-US" altLang="en-US" b="1" dirty="0">
              <a:solidFill>
                <a:srgbClr val="FF00FF"/>
              </a:solidFill>
            </a:endParaRPr>
          </a:p>
          <a:p>
            <a:pPr marL="457200" lvl="1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5.6 Making </a:t>
            </a:r>
            <a:r>
              <a:rPr lang="en-US" altLang="en-US" b="1" dirty="0"/>
              <a:t>color</a:t>
            </a:r>
            <a:r>
              <a:rPr lang="en-US" altLang="en-US" dirty="0"/>
              <a:t> choices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/>
              <a:t>5.7 </a:t>
            </a:r>
            <a:r>
              <a:rPr lang="en-US" altLang="en-US" b="1" dirty="0">
                <a:highlight>
                  <a:srgbClr val="00FF00"/>
                </a:highlight>
              </a:rPr>
              <a:t>Graphic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FF"/>
                </a:solidFill>
              </a:rPr>
              <a:t>design</a:t>
            </a:r>
            <a:r>
              <a:rPr lang="en-US" dirty="0"/>
              <a:t>: </a:t>
            </a:r>
            <a:r>
              <a:rPr lang="en-US" b="1" dirty="0">
                <a:highlight>
                  <a:srgbClr val="FFFF00"/>
                </a:highlight>
              </a:rPr>
              <a:t>Best Practices </a:t>
            </a:r>
            <a:endParaRPr lang="en-US" altLang="en-US" b="1" dirty="0">
              <a:solidFill>
                <a:srgbClr val="FF00FF"/>
              </a:solidFill>
              <a:highlight>
                <a:srgbClr val="FFFF00"/>
              </a:highlight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/>
              <a:t>5.8 </a:t>
            </a:r>
            <a:r>
              <a:rPr lang="en-US" altLang="en-US" b="1" dirty="0">
                <a:highlight>
                  <a:srgbClr val="00FF00"/>
                </a:highlight>
              </a:rPr>
              <a:t>Web page </a:t>
            </a:r>
            <a:r>
              <a:rPr lang="en-US" altLang="en-US" b="1" dirty="0">
                <a:solidFill>
                  <a:srgbClr val="FF00FF"/>
                </a:solidFill>
              </a:rPr>
              <a:t>design</a:t>
            </a:r>
            <a:r>
              <a:rPr lang="en-US" dirty="0"/>
              <a:t>: </a:t>
            </a:r>
            <a:r>
              <a:rPr lang="en-US" b="1" dirty="0">
                <a:highlight>
                  <a:srgbClr val="FFFF00"/>
                </a:highlight>
              </a:rPr>
              <a:t>Best Practices </a:t>
            </a:r>
            <a:endParaRPr lang="en-US" altLang="en-US" b="1" dirty="0">
              <a:solidFill>
                <a:srgbClr val="FF00FF"/>
              </a:solidFill>
              <a:highlight>
                <a:srgbClr val="FFFF00"/>
              </a:highlight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/>
              <a:t>5.9</a:t>
            </a:r>
            <a:r>
              <a:rPr lang="en-US" altLang="en-US" b="1" dirty="0">
                <a:solidFill>
                  <a:srgbClr val="FF3300"/>
                </a:solidFill>
              </a:rPr>
              <a:t> </a:t>
            </a:r>
            <a:r>
              <a:rPr lang="en-US" altLang="en-US" b="1" dirty="0">
                <a:highlight>
                  <a:srgbClr val="00FF00"/>
                </a:highlight>
              </a:rPr>
              <a:t>Navigation</a:t>
            </a:r>
            <a:r>
              <a:rPr lang="en-US" altLang="en-US" b="1" dirty="0">
                <a:solidFill>
                  <a:srgbClr val="FF3300"/>
                </a:solidFill>
              </a:rPr>
              <a:t> </a:t>
            </a:r>
            <a:r>
              <a:rPr lang="en-US" altLang="en-US" b="1" dirty="0">
                <a:solidFill>
                  <a:srgbClr val="FF00FF"/>
                </a:solidFill>
              </a:rPr>
              <a:t>design</a:t>
            </a:r>
            <a:r>
              <a:rPr lang="en-US" dirty="0"/>
              <a:t>: </a:t>
            </a:r>
            <a:r>
              <a:rPr lang="en-US" b="1" dirty="0">
                <a:highlight>
                  <a:srgbClr val="FFFF00"/>
                </a:highlight>
              </a:rPr>
              <a:t>Best Practices </a:t>
            </a:r>
            <a:endParaRPr lang="en-US" altLang="en-US" b="1" dirty="0">
              <a:solidFill>
                <a:srgbClr val="FF00FF"/>
              </a:solidFill>
              <a:highlight>
                <a:srgbClr val="FFFF00"/>
              </a:highlight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/>
              <a:t>5.10 </a:t>
            </a:r>
            <a:r>
              <a:rPr lang="en-US" altLang="en-US" b="1" dirty="0">
                <a:highlight>
                  <a:srgbClr val="00FF00"/>
                </a:highlight>
              </a:rPr>
              <a:t>Page</a:t>
            </a:r>
            <a:r>
              <a:rPr lang="en-US" altLang="en-US" dirty="0">
                <a:highlight>
                  <a:srgbClr val="00FF00"/>
                </a:highlight>
              </a:rPr>
              <a:t> </a:t>
            </a:r>
            <a:r>
              <a:rPr lang="en-US" altLang="en-US" b="1" dirty="0">
                <a:highlight>
                  <a:srgbClr val="00FF00"/>
                </a:highlight>
              </a:rPr>
              <a:t>layout</a:t>
            </a:r>
            <a:r>
              <a:rPr lang="en-US" altLang="en-US" dirty="0">
                <a:highlight>
                  <a:srgbClr val="00FF00"/>
                </a:highlight>
              </a:rPr>
              <a:t> </a:t>
            </a:r>
            <a:r>
              <a:rPr lang="en-US" altLang="en-US" b="1" dirty="0">
                <a:solidFill>
                  <a:srgbClr val="FF00FF"/>
                </a:solidFill>
              </a:rPr>
              <a:t>design</a:t>
            </a:r>
            <a:r>
              <a:rPr lang="en-US" dirty="0"/>
              <a:t>: </a:t>
            </a:r>
            <a:r>
              <a:rPr lang="en-US" b="1" dirty="0">
                <a:highlight>
                  <a:srgbClr val="FFFF00"/>
                </a:highlight>
              </a:rPr>
              <a:t>Best Practices </a:t>
            </a:r>
            <a:endParaRPr lang="en-US" altLang="en-US" b="1" dirty="0">
              <a:solidFill>
                <a:srgbClr val="FF00FF"/>
              </a:solidFill>
              <a:highlight>
                <a:srgbClr val="FFFF00"/>
              </a:highlight>
            </a:endParaRPr>
          </a:p>
          <a:p>
            <a:pPr marL="457200" lvl="1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FF00FF"/>
                </a:solidFill>
              </a:rPr>
              <a:t>	</a:t>
            </a:r>
            <a:r>
              <a:rPr lang="en-US" altLang="en-US" dirty="0"/>
              <a:t>5.10.1</a:t>
            </a:r>
            <a:r>
              <a:rPr lang="en-US" altLang="en-US" b="1" dirty="0"/>
              <a:t> Wireframes</a:t>
            </a:r>
          </a:p>
          <a:p>
            <a:pPr marL="457200" lvl="1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	</a:t>
            </a:r>
            <a:r>
              <a:rPr lang="en-US" altLang="en-US" dirty="0"/>
              <a:t>5.10.2</a:t>
            </a:r>
            <a:r>
              <a:rPr lang="en-US" altLang="en-US" b="1" dirty="0"/>
              <a:t> Page layout </a:t>
            </a:r>
            <a:r>
              <a:rPr lang="en-US" altLang="en-US" b="1" dirty="0">
                <a:solidFill>
                  <a:srgbClr val="FF00FF"/>
                </a:solidFill>
              </a:rPr>
              <a:t>design</a:t>
            </a:r>
            <a:r>
              <a:rPr lang="en-US" altLang="en-US" b="1" dirty="0">
                <a:solidFill>
                  <a:srgbClr val="FF3300"/>
                </a:solidFill>
              </a:rPr>
              <a:t> techniques: </a:t>
            </a:r>
            <a:r>
              <a:rPr lang="en-US" altLang="en-US" b="1" dirty="0"/>
              <a:t>Fixed, </a:t>
            </a:r>
            <a:r>
              <a:rPr lang="en-US" altLang="en-US" b="1" dirty="0" err="1"/>
              <a:t>Jello</a:t>
            </a:r>
            <a:r>
              <a:rPr lang="en-US" altLang="en-US" b="1" dirty="0"/>
              <a:t>, Fluid</a:t>
            </a:r>
          </a:p>
          <a:p>
            <a:pPr marL="457200" lvl="1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5.11 What separates the good from the bad? </a:t>
            </a:r>
          </a:p>
          <a:p>
            <a:pPr marL="457200" lvl="1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     Apply </a:t>
            </a:r>
            <a:r>
              <a:rPr lang="en-US" altLang="en-US" b="1" dirty="0">
                <a:solidFill>
                  <a:srgbClr val="FF3300"/>
                </a:solidFill>
                <a:highlight>
                  <a:srgbClr val="FFFF00"/>
                </a:highlight>
              </a:rPr>
              <a:t>Best Practices</a:t>
            </a:r>
            <a:r>
              <a:rPr lang="en-US" altLang="en-US" b="1" dirty="0">
                <a:highlight>
                  <a:srgbClr val="FFFF00"/>
                </a:highlight>
              </a:rPr>
              <a:t> </a:t>
            </a:r>
            <a:r>
              <a:rPr lang="en-US" altLang="en-US" b="1" dirty="0"/>
              <a:t>of web </a:t>
            </a:r>
            <a:r>
              <a:rPr lang="en-US" altLang="en-US" b="1" dirty="0">
                <a:solidFill>
                  <a:srgbClr val="FF00FF"/>
                </a:solidFill>
              </a:rPr>
              <a:t>design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/>
              <a:t>5.12</a:t>
            </a:r>
            <a:r>
              <a:rPr lang="en-US" altLang="en-US" b="1" dirty="0"/>
              <a:t> </a:t>
            </a:r>
            <a:r>
              <a:rPr lang="en-US" altLang="en-US" b="1" dirty="0">
                <a:highlight>
                  <a:srgbClr val="00FF00"/>
                </a:highlight>
              </a:rPr>
              <a:t>Responsive </a:t>
            </a:r>
            <a:r>
              <a:rPr lang="en-AU" b="1" dirty="0">
                <a:highlight>
                  <a:srgbClr val="00FF00"/>
                </a:highlight>
              </a:rPr>
              <a:t>Web</a:t>
            </a:r>
            <a:r>
              <a:rPr lang="en-AU" dirty="0">
                <a:highlight>
                  <a:srgbClr val="00FF00"/>
                </a:highlight>
              </a:rPr>
              <a:t> </a:t>
            </a:r>
            <a:r>
              <a:rPr lang="en-AU" b="1" dirty="0">
                <a:solidFill>
                  <a:srgbClr val="FF00FF"/>
                </a:solidFill>
              </a:rPr>
              <a:t>design</a:t>
            </a:r>
            <a:endParaRPr lang="en-US" alt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Web Content </a:t>
            </a:r>
            <a:r>
              <a:rPr lang="en-US" altLang="en-US">
                <a:solidFill>
                  <a:schemeClr val="accent1"/>
                </a:solidFill>
              </a:rPr>
              <a:t>Accessibility</a:t>
            </a:r>
            <a:r>
              <a:rPr lang="en-US" altLang="en-US"/>
              <a:t> Guidelines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096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800" b="1" dirty="0"/>
              <a:t>From </a:t>
            </a:r>
            <a:r>
              <a:rPr lang="en-US" altLang="en-US" sz="1800" b="1" dirty="0">
                <a:hlinkClick r:id="rId3"/>
              </a:rPr>
              <a:t>http://www.w3.org/TR/WCAG20/Overview</a:t>
            </a:r>
            <a:r>
              <a:rPr lang="en-US" altLang="en-US" sz="1800" b="1" dirty="0"/>
              <a:t> - Web </a:t>
            </a:r>
            <a:r>
              <a:rPr lang="en-US" altLang="en-US" sz="1800" b="1" dirty="0">
                <a:solidFill>
                  <a:srgbClr val="FF00FF"/>
                </a:solidFill>
              </a:rPr>
              <a:t>Content</a:t>
            </a:r>
            <a:r>
              <a:rPr lang="en-US" altLang="en-US" sz="1800" b="1" dirty="0"/>
              <a:t> Accessibility Guidelines (WCAG) 2.1  p.659 Appendix D</a:t>
            </a:r>
          </a:p>
          <a:p>
            <a:r>
              <a:rPr lang="en-US" altLang="en-US" sz="2000" dirty="0">
                <a:hlinkClick r:id="rId4"/>
              </a:rPr>
              <a:t>WCAG 2.0 Guidelines</a:t>
            </a:r>
            <a:r>
              <a:rPr lang="en-US" altLang="en-US" sz="2000" dirty="0">
                <a:hlinkClick r:id="rId5"/>
              </a:rPr>
              <a:t>1 Perceivable</a:t>
            </a:r>
            <a:endParaRPr lang="en-US" altLang="en-US" sz="2000" dirty="0"/>
          </a:p>
          <a:p>
            <a:pPr lvl="1"/>
            <a:r>
              <a:rPr lang="en-US" altLang="en-US" sz="1800" dirty="0"/>
              <a:t>1.1 </a:t>
            </a:r>
            <a:r>
              <a:rPr lang="en-US" altLang="en-US" sz="1800" dirty="0">
                <a:hlinkClick r:id="rId6"/>
              </a:rPr>
              <a:t>Provide text alternatives for any non-text content so that it can be changed into other forms people need, such as large print, braille, speech, symbols or simpler language.</a:t>
            </a:r>
            <a:endParaRPr lang="en-US" altLang="en-US" sz="1800" dirty="0"/>
          </a:p>
          <a:p>
            <a:pPr lvl="1"/>
            <a:r>
              <a:rPr lang="en-US" altLang="en-US" sz="1800" dirty="0"/>
              <a:t>1.2 </a:t>
            </a:r>
            <a:r>
              <a:rPr lang="en-US" altLang="en-US" sz="1800" dirty="0">
                <a:hlinkClick r:id="rId7"/>
              </a:rPr>
              <a:t>Provide alternatives for time-based media.</a:t>
            </a:r>
            <a:endParaRPr lang="en-US" altLang="en-US" sz="1800" dirty="0"/>
          </a:p>
          <a:p>
            <a:pPr lvl="1"/>
            <a:r>
              <a:rPr lang="en-US" altLang="en-US" sz="1800" dirty="0"/>
              <a:t>1.3 </a:t>
            </a:r>
            <a:r>
              <a:rPr lang="en-US" altLang="en-US" sz="1800" dirty="0">
                <a:hlinkClick r:id="rId8"/>
              </a:rPr>
              <a:t>Create content that can be presented in different ways (for example simpler layout) without losing information or structure.</a:t>
            </a:r>
            <a:endParaRPr lang="en-US" altLang="en-US" sz="1800" dirty="0"/>
          </a:p>
          <a:p>
            <a:pPr lvl="1"/>
            <a:r>
              <a:rPr lang="en-US" altLang="en-US" sz="1800" dirty="0"/>
              <a:t>1.4 </a:t>
            </a:r>
            <a:r>
              <a:rPr lang="en-US" altLang="en-US" sz="1800" dirty="0">
                <a:hlinkClick r:id="rId9"/>
              </a:rPr>
              <a:t>Make it easier for users to see and hear content including separating foreground from background. </a:t>
            </a:r>
            <a:endParaRPr lang="en-US" altLang="en-US" sz="1800" dirty="0"/>
          </a:p>
          <a:p>
            <a:pPr lvl="1"/>
            <a:endParaRPr lang="en-US" altLang="en-US" sz="1800" dirty="0"/>
          </a:p>
          <a:p>
            <a:r>
              <a:rPr lang="en-US" altLang="en-US" sz="2000" dirty="0">
                <a:hlinkClick r:id="rId10"/>
              </a:rPr>
              <a:t>2 </a:t>
            </a:r>
            <a:r>
              <a:rPr lang="en-US" altLang="en-US" sz="2000" b="1" dirty="0">
                <a:hlinkClick r:id="rId10"/>
              </a:rPr>
              <a:t>O</a:t>
            </a:r>
            <a:r>
              <a:rPr lang="en-US" altLang="en-US" sz="2000" dirty="0">
                <a:hlinkClick r:id="rId10"/>
              </a:rPr>
              <a:t>perable</a:t>
            </a:r>
            <a:endParaRPr lang="en-US" altLang="en-US" sz="2000" dirty="0"/>
          </a:p>
          <a:p>
            <a:pPr lvl="1"/>
            <a:r>
              <a:rPr lang="en-US" altLang="en-US" sz="1800" dirty="0"/>
              <a:t>2.1 </a:t>
            </a:r>
            <a:r>
              <a:rPr lang="en-US" altLang="en-US" sz="1800" dirty="0">
                <a:hlinkClick r:id="rId11"/>
              </a:rPr>
              <a:t>Make all functionality available from a keyboard. </a:t>
            </a:r>
            <a:endParaRPr lang="en-US" altLang="en-US" sz="1800" dirty="0"/>
          </a:p>
          <a:p>
            <a:pPr lvl="1"/>
            <a:r>
              <a:rPr lang="en-US" altLang="en-US" sz="1800" dirty="0"/>
              <a:t>2.2 </a:t>
            </a:r>
            <a:r>
              <a:rPr lang="en-US" altLang="en-US" sz="1800" dirty="0">
                <a:hlinkClick r:id="rId12"/>
              </a:rPr>
              <a:t>Provide users enough time to read and use content. </a:t>
            </a:r>
            <a:endParaRPr lang="en-US" altLang="en-US" sz="1800" dirty="0"/>
          </a:p>
          <a:p>
            <a:pPr lvl="1"/>
            <a:r>
              <a:rPr lang="en-US" altLang="en-US" sz="1800" dirty="0"/>
              <a:t>2.3 </a:t>
            </a:r>
            <a:r>
              <a:rPr lang="en-US" altLang="en-US" sz="1800" dirty="0">
                <a:hlinkClick r:id="rId13"/>
              </a:rPr>
              <a:t>Do not design content in a way that is known to cause seizures.</a:t>
            </a:r>
            <a:endParaRPr lang="en-US" altLang="en-US" sz="1800" dirty="0"/>
          </a:p>
          <a:p>
            <a:pPr lvl="1"/>
            <a:r>
              <a:rPr lang="en-US" altLang="en-US" sz="1800" dirty="0"/>
              <a:t>2.4 </a:t>
            </a:r>
            <a:r>
              <a:rPr lang="en-US" altLang="en-US" sz="1800" dirty="0">
                <a:hlinkClick r:id="rId14"/>
              </a:rPr>
              <a:t>Provide ways to help users navigate, find content, and determine where they are. </a:t>
            </a:r>
            <a:endParaRPr lang="en-US" altLang="en-US" sz="1800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1459B4E-C943-40FE-92A1-8A01FC9E7473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Web Content </a:t>
            </a:r>
            <a:r>
              <a:rPr lang="en-US" altLang="en-US">
                <a:solidFill>
                  <a:schemeClr val="accent1"/>
                </a:solidFill>
              </a:rPr>
              <a:t>Accessibility</a:t>
            </a:r>
            <a:r>
              <a:rPr lang="en-US" altLang="en-US"/>
              <a:t> Guidelines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096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800" b="1"/>
              <a:t>From </a:t>
            </a:r>
            <a:r>
              <a:rPr lang="en-US" altLang="en-US" sz="1800" b="1">
                <a:hlinkClick r:id="rId3"/>
              </a:rPr>
              <a:t>http://www.w3.org/TR/WCAG20/Overview</a:t>
            </a:r>
            <a:r>
              <a:rPr lang="en-US" altLang="en-US" sz="1800" b="1"/>
              <a:t> - Web </a:t>
            </a:r>
            <a:r>
              <a:rPr lang="en-US" altLang="en-US" sz="1800" b="1">
                <a:solidFill>
                  <a:srgbClr val="FF00FF"/>
                </a:solidFill>
              </a:rPr>
              <a:t>Content</a:t>
            </a:r>
            <a:r>
              <a:rPr lang="en-US" altLang="en-US" sz="1800" b="1"/>
              <a:t> Accessibility Guidelines (WCAG) 2.0</a:t>
            </a:r>
          </a:p>
          <a:p>
            <a:r>
              <a:rPr lang="en-US" altLang="en-US" sz="2400">
                <a:hlinkClick r:id="rId4"/>
              </a:rPr>
              <a:t>3 Understandable</a:t>
            </a:r>
            <a:endParaRPr lang="en-US" altLang="en-US" sz="2400"/>
          </a:p>
          <a:p>
            <a:pPr lvl="1"/>
            <a:r>
              <a:rPr lang="en-US" altLang="en-US" sz="2000"/>
              <a:t>3.1 </a:t>
            </a:r>
            <a:r>
              <a:rPr lang="en-US" altLang="en-US" sz="2000">
                <a:hlinkClick r:id="rId5"/>
              </a:rPr>
              <a:t>Make text content readable and understandable. </a:t>
            </a:r>
            <a:endParaRPr lang="en-US" altLang="en-US" sz="2000"/>
          </a:p>
          <a:p>
            <a:pPr lvl="1"/>
            <a:r>
              <a:rPr lang="en-US" altLang="en-US" sz="2000"/>
              <a:t>3.2 </a:t>
            </a:r>
            <a:r>
              <a:rPr lang="en-US" altLang="en-US" sz="2000">
                <a:hlinkClick r:id="rId6"/>
              </a:rPr>
              <a:t>Make Web pages appear and operate in predictable ways. </a:t>
            </a:r>
            <a:endParaRPr lang="en-US" altLang="en-US" sz="2000"/>
          </a:p>
          <a:p>
            <a:pPr lvl="1"/>
            <a:r>
              <a:rPr lang="en-US" altLang="en-US" sz="2000"/>
              <a:t>3.3 </a:t>
            </a:r>
            <a:r>
              <a:rPr lang="en-US" altLang="en-US" sz="2000">
                <a:hlinkClick r:id="rId7"/>
              </a:rPr>
              <a:t>Help users avoid and correct mistakes. </a:t>
            </a:r>
            <a:endParaRPr lang="en-US" altLang="en-US" sz="2000"/>
          </a:p>
          <a:p>
            <a:pPr lvl="1"/>
            <a:endParaRPr lang="en-US" altLang="en-US" sz="2000"/>
          </a:p>
          <a:p>
            <a:r>
              <a:rPr lang="en-US" altLang="en-US" sz="2400">
                <a:hlinkClick r:id="rId8"/>
              </a:rPr>
              <a:t>4 Robust</a:t>
            </a:r>
            <a:endParaRPr lang="en-US" altLang="en-US" sz="2400"/>
          </a:p>
          <a:p>
            <a:pPr lvl="1"/>
            <a:r>
              <a:rPr lang="en-US" altLang="en-US" sz="2000"/>
              <a:t>4.1 </a:t>
            </a:r>
            <a:r>
              <a:rPr lang="en-US" altLang="en-US" sz="2000">
                <a:hlinkClick r:id="rId9"/>
              </a:rPr>
              <a:t>Maximize compatibility with current and future user agents, including assistive technologies.</a:t>
            </a:r>
            <a:endParaRPr lang="en-US" altLang="en-US" sz="2000"/>
          </a:p>
          <a:p>
            <a:pPr lvl="1"/>
            <a:endParaRPr lang="en-US" altLang="en-US" b="1"/>
          </a:p>
          <a:p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D02A211-0C3A-4EC0-9110-52D7EA1B7464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21</a:t>
            </a:fld>
            <a:endParaRPr lang="en-US" altLang="en-US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72A134F-C835-4D67-BA88-00AB478305F3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05863" cy="533400"/>
          </a:xfrm>
        </p:spPr>
        <p:txBody>
          <a:bodyPr/>
          <a:lstStyle/>
          <a:p>
            <a:r>
              <a:rPr lang="en-US" altLang="en-US" sz="2400"/>
              <a:t>5.4 Designing for </a:t>
            </a:r>
            <a:r>
              <a:rPr lang="en-US" altLang="en-US" sz="2400">
                <a:solidFill>
                  <a:schemeClr val="accent1"/>
                </a:solidFill>
              </a:rPr>
              <a:t>Accessibility</a:t>
            </a:r>
            <a:r>
              <a:rPr lang="en-US" altLang="en-US" sz="2400"/>
              <a:t>: </a:t>
            </a:r>
            <a:r>
              <a:rPr lang="en-US" altLang="en-US" sz="1800"/>
              <a:t>Quick Checklist Courtesy of W3C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534400" cy="60960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en-US" sz="2400" b="1" dirty="0">
                <a:solidFill>
                  <a:schemeClr val="bg2"/>
                </a:solidFill>
              </a:rPr>
              <a:t>W</a:t>
            </a:r>
            <a:r>
              <a:rPr lang="en-US" altLang="en-US" sz="2400" b="1" dirty="0"/>
              <a:t>eb </a:t>
            </a:r>
            <a:r>
              <a:rPr lang="en-US" altLang="en-US" sz="2400" b="1" dirty="0">
                <a:solidFill>
                  <a:schemeClr val="bg2"/>
                </a:solidFill>
              </a:rPr>
              <a:t>A</a:t>
            </a:r>
            <a:r>
              <a:rPr lang="en-US" altLang="en-US" sz="2400" b="1" dirty="0"/>
              <a:t>ccessibility </a:t>
            </a:r>
            <a:r>
              <a:rPr lang="en-US" altLang="en-US" sz="2400" b="1" dirty="0">
                <a:solidFill>
                  <a:schemeClr val="bg2"/>
                </a:solidFill>
              </a:rPr>
              <a:t>I</a:t>
            </a:r>
            <a:r>
              <a:rPr lang="en-US" altLang="en-US" sz="2400" b="1" dirty="0"/>
              <a:t>nitiative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chemeClr val="bg2"/>
                </a:solidFill>
              </a:rPr>
              <a:t>WAI </a:t>
            </a:r>
            <a:r>
              <a:rPr lang="en-US" altLang="en-US" sz="2400" b="1" dirty="0"/>
              <a:t>Quick </a:t>
            </a:r>
            <a:r>
              <a:rPr lang="en-US" altLang="en-US" sz="2400" b="1" dirty="0">
                <a:highlight>
                  <a:srgbClr val="FFFF00"/>
                </a:highlight>
              </a:rPr>
              <a:t>Tips </a:t>
            </a:r>
            <a:r>
              <a:rPr lang="en-US" altLang="en-US" sz="2400" b="1" dirty="0"/>
              <a:t>(</a:t>
            </a:r>
            <a:r>
              <a:rPr lang="en-US" altLang="en-US" sz="2400" b="1" dirty="0">
                <a:hlinkClick r:id="rId3"/>
              </a:rPr>
              <a:t>http://www.w3.org/WAI/References/QuickTips/</a:t>
            </a:r>
            <a:r>
              <a:rPr lang="en-US" altLang="en-US" sz="2400" b="1" dirty="0"/>
              <a:t> )</a:t>
            </a:r>
          </a:p>
          <a:p>
            <a:pPr marL="457200" indent="-457200">
              <a:lnSpc>
                <a:spcPct val="80000"/>
              </a:lnSpc>
              <a:buFont typeface="Symbol" panose="05050102010706020507" pitchFamily="18" charset="2"/>
              <a:buNone/>
            </a:pPr>
            <a:endParaRPr lang="en-US" altLang="en-US" sz="2400" b="1" dirty="0"/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>
                <a:cs typeface="Times New Roman" panose="02020603050405020304" pitchFamily="18" charset="0"/>
              </a:rPr>
              <a:t>Images &amp; animations. 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Use the </a:t>
            </a:r>
            <a:r>
              <a:rPr lang="en-US" altLang="en-US" sz="2000" b="1" dirty="0">
                <a:solidFill>
                  <a:schemeClr val="bg2"/>
                </a:solidFill>
                <a:cs typeface="Times New Roman" panose="02020603050405020304" pitchFamily="18" charset="0"/>
              </a:rPr>
              <a:t>alt </a:t>
            </a:r>
            <a:r>
              <a:rPr lang="en-US" altLang="en-US" sz="2000" dirty="0">
                <a:cs typeface="Times New Roman" panose="02020603050405020304" pitchFamily="18" charset="0"/>
              </a:rPr>
              <a:t>attribute to describe the </a:t>
            </a:r>
            <a:r>
              <a:rPr lang="en-US" altLang="en-US" sz="2000" b="1" dirty="0">
                <a:cs typeface="Times New Roman" panose="02020603050405020304" pitchFamily="18" charset="0"/>
              </a:rPr>
              <a:t>function of each visual.</a:t>
            </a:r>
          </a:p>
          <a:p>
            <a:pPr marL="838200" lvl="1" indent="-3810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>
                <a:cs typeface="Times New Roman" panose="02020603050405020304" pitchFamily="18" charset="0"/>
              </a:rPr>
              <a:t>Image maps. 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Use the </a:t>
            </a:r>
            <a:r>
              <a:rPr lang="en-US" altLang="en-US" sz="2000" b="1" dirty="0">
                <a:solidFill>
                  <a:schemeClr val="bg2"/>
                </a:solidFill>
                <a:cs typeface="Times New Roman" panose="02020603050405020304" pitchFamily="18" charset="0"/>
              </a:rPr>
              <a:t>client-side map</a:t>
            </a:r>
            <a:r>
              <a:rPr lang="en-US" altLang="en-US" sz="2000" dirty="0">
                <a:cs typeface="Times New Roman" panose="02020603050405020304" pitchFamily="18" charset="0"/>
              </a:rPr>
              <a:t> and </a:t>
            </a:r>
            <a:r>
              <a:rPr lang="en-US" altLang="en-US" sz="2000" b="1" dirty="0">
                <a:solidFill>
                  <a:schemeClr val="bg2"/>
                </a:solidFill>
                <a:cs typeface="Times New Roman" panose="02020603050405020304" pitchFamily="18" charset="0"/>
              </a:rPr>
              <a:t>text for hotspots</a:t>
            </a:r>
            <a:r>
              <a:rPr lang="en-US" altLang="en-US" sz="2000" dirty="0">
                <a:cs typeface="Times New Roman" panose="02020603050405020304" pitchFamily="18" charset="0"/>
              </a:rPr>
              <a:t>.</a:t>
            </a:r>
          </a:p>
          <a:p>
            <a:pPr marL="838200" lvl="1" indent="-3810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>
                <a:cs typeface="Times New Roman" panose="02020603050405020304" pitchFamily="18" charset="0"/>
              </a:rPr>
              <a:t>Multimedia. 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Provide </a:t>
            </a:r>
            <a:r>
              <a:rPr lang="en-US" altLang="en-US" sz="2000" b="1" dirty="0">
                <a:solidFill>
                  <a:schemeClr val="bg2"/>
                </a:solidFill>
                <a:cs typeface="Times New Roman" panose="02020603050405020304" pitchFamily="18" charset="0"/>
              </a:rPr>
              <a:t>captioning</a:t>
            </a:r>
            <a:r>
              <a:rPr lang="en-US" altLang="en-US" sz="2000" dirty="0">
                <a:cs typeface="Times New Roman" panose="02020603050405020304" pitchFamily="18" charset="0"/>
              </a:rPr>
              <a:t> and </a:t>
            </a:r>
            <a:r>
              <a:rPr lang="en-US" altLang="en-US" sz="2000" b="1" dirty="0">
                <a:solidFill>
                  <a:schemeClr val="bg2"/>
                </a:solidFill>
                <a:cs typeface="Times New Roman" panose="02020603050405020304" pitchFamily="18" charset="0"/>
              </a:rPr>
              <a:t>transcripts of audio</a:t>
            </a:r>
            <a:r>
              <a:rPr lang="en-US" altLang="en-US" sz="2000" dirty="0">
                <a:cs typeface="Times New Roman" panose="02020603050405020304" pitchFamily="18" charset="0"/>
              </a:rPr>
              <a:t>, and </a:t>
            </a:r>
            <a:r>
              <a:rPr lang="en-US" altLang="en-US" sz="2000" b="1" dirty="0">
                <a:solidFill>
                  <a:schemeClr val="bg2"/>
                </a:solidFill>
                <a:cs typeface="Times New Roman" panose="02020603050405020304" pitchFamily="18" charset="0"/>
              </a:rPr>
              <a:t>descriptions of video.</a:t>
            </a:r>
          </a:p>
          <a:p>
            <a:pPr marL="838200" lvl="1" indent="-3810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en-US" altLang="en-US" sz="2000" b="1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>
                <a:cs typeface="Times New Roman" panose="02020603050405020304" pitchFamily="18" charset="0"/>
              </a:rPr>
              <a:t>Hypertext links. 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altLang="en-US" sz="1800" dirty="0">
                <a:cs typeface="Times New Roman" panose="02020603050405020304" pitchFamily="18" charset="0"/>
              </a:rPr>
              <a:t>Use </a:t>
            </a:r>
            <a:r>
              <a:rPr lang="en-US" altLang="en-US" sz="1800" b="1" dirty="0">
                <a:solidFill>
                  <a:schemeClr val="bg2"/>
                </a:solidFill>
                <a:cs typeface="Times New Roman" panose="02020603050405020304" pitchFamily="18" charset="0"/>
              </a:rPr>
              <a:t>text </a:t>
            </a:r>
            <a:r>
              <a:rPr lang="en-US" altLang="en-US" sz="1800" b="1" dirty="0">
                <a:cs typeface="Times New Roman" panose="02020603050405020304" pitchFamily="18" charset="0"/>
              </a:rPr>
              <a:t>that</a:t>
            </a:r>
            <a:r>
              <a:rPr lang="en-US" altLang="en-US" sz="1800" b="1" dirty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solidFill>
                  <a:srgbClr val="00B0F0"/>
                </a:solidFill>
                <a:cs typeface="Times New Roman" panose="02020603050405020304" pitchFamily="18" charset="0"/>
              </a:rPr>
              <a:t>makes</a:t>
            </a:r>
            <a:r>
              <a:rPr lang="en-US" altLang="en-US" sz="1800" b="1" dirty="0">
                <a:solidFill>
                  <a:schemeClr val="bg2"/>
                </a:solidFill>
                <a:cs typeface="Times New Roman" panose="02020603050405020304" pitchFamily="18" charset="0"/>
              </a:rPr>
              <a:t> sense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cs typeface="Times New Roman" panose="02020603050405020304" pitchFamily="18" charset="0"/>
              </a:rPr>
              <a:t>when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cs typeface="Times New Roman" panose="02020603050405020304" pitchFamily="18" charset="0"/>
              </a:rPr>
              <a:t>read out of context</a:t>
            </a:r>
            <a:r>
              <a:rPr lang="en-US" altLang="en-US" sz="1800" dirty="0">
                <a:cs typeface="Times New Roman" panose="02020603050405020304" pitchFamily="18" charset="0"/>
              </a:rPr>
              <a:t>. For example, </a:t>
            </a:r>
            <a:r>
              <a:rPr lang="en-US" altLang="en-US" sz="1800" b="1" dirty="0">
                <a:cs typeface="Times New Roman" panose="02020603050405020304" pitchFamily="18" charset="0"/>
              </a:rPr>
              <a:t>avoid "click here.“</a:t>
            </a:r>
          </a:p>
          <a:p>
            <a:pPr marL="838200" lvl="1" indent="-3810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en-US" altLang="en-US" sz="1800" b="1" dirty="0"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>
                <a:cs typeface="Times New Roman" panose="02020603050405020304" pitchFamily="18" charset="0"/>
              </a:rPr>
              <a:t>Page organization.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altLang="en-US" sz="1800" dirty="0">
                <a:cs typeface="Times New Roman" panose="02020603050405020304" pitchFamily="18" charset="0"/>
              </a:rPr>
              <a:t>Use </a:t>
            </a:r>
            <a:r>
              <a:rPr lang="en-US" altLang="en-US" sz="1800" b="1" dirty="0">
                <a:solidFill>
                  <a:schemeClr val="bg2"/>
                </a:solidFill>
                <a:cs typeface="Times New Roman" panose="02020603050405020304" pitchFamily="18" charset="0"/>
              </a:rPr>
              <a:t>headings, paragraphs, lists</a:t>
            </a:r>
            <a:r>
              <a:rPr lang="en-US" altLang="en-US" sz="1800" dirty="0">
                <a:cs typeface="Times New Roman" panose="02020603050405020304" pitchFamily="18" charset="0"/>
              </a:rPr>
              <a:t>, and </a:t>
            </a:r>
            <a:r>
              <a:rPr lang="en-US" altLang="en-US" sz="1800" b="1" dirty="0">
                <a:cs typeface="Times New Roman" panose="02020603050405020304" pitchFamily="18" charset="0"/>
              </a:rPr>
              <a:t>consistent structure.</a:t>
            </a:r>
            <a:r>
              <a:rPr lang="en-US" altLang="en-US" sz="1800" dirty="0">
                <a:cs typeface="Times New Roman" panose="02020603050405020304" pitchFamily="18" charset="0"/>
              </a:rPr>
              <a:t> 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altLang="en-US" sz="1800" dirty="0">
                <a:cs typeface="Times New Roman" panose="02020603050405020304" pitchFamily="18" charset="0"/>
              </a:rPr>
              <a:t>Use </a:t>
            </a:r>
            <a:r>
              <a:rPr lang="en-US" altLang="en-US" sz="1800" b="1" dirty="0">
                <a:solidFill>
                  <a:schemeClr val="bg2"/>
                </a:solidFill>
                <a:cs typeface="Times New Roman" panose="02020603050405020304" pitchFamily="18" charset="0"/>
              </a:rPr>
              <a:t>Cascading Style Sheets </a:t>
            </a:r>
            <a:r>
              <a:rPr lang="en-US" altLang="en-US" sz="1800" b="1" dirty="0">
                <a:cs typeface="Times New Roman" panose="02020603050405020304" pitchFamily="18" charset="0"/>
              </a:rPr>
              <a:t>for</a:t>
            </a:r>
            <a:r>
              <a:rPr lang="en-US" altLang="en-US" sz="1800" b="1" dirty="0">
                <a:solidFill>
                  <a:schemeClr val="bg2"/>
                </a:solidFill>
                <a:cs typeface="Times New Roman" panose="02020603050405020304" pitchFamily="18" charset="0"/>
              </a:rPr>
              <a:t> layout</a:t>
            </a:r>
            <a:r>
              <a:rPr lang="en-US" altLang="en-US" sz="1800" dirty="0">
                <a:cs typeface="Times New Roman" panose="02020603050405020304" pitchFamily="18" charset="0"/>
              </a:rPr>
              <a:t> and </a:t>
            </a:r>
            <a:r>
              <a:rPr lang="en-US" altLang="en-US" sz="1800" b="1" dirty="0">
                <a:solidFill>
                  <a:schemeClr val="bg2"/>
                </a:solidFill>
                <a:cs typeface="Times New Roman" panose="02020603050405020304" pitchFamily="18" charset="0"/>
              </a:rPr>
              <a:t>style</a:t>
            </a:r>
            <a:r>
              <a:rPr lang="en-US" altLang="en-US" sz="1800" dirty="0">
                <a:cs typeface="Times New Roman" panose="02020603050405020304" pitchFamily="18" charset="0"/>
              </a:rPr>
              <a:t> where possible. </a:t>
            </a:r>
            <a:endParaRPr lang="en-US" altLang="en-US" sz="2000" b="1" dirty="0"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49C0D7A-4A33-4052-862F-32166A8F522E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805863" cy="457200"/>
          </a:xfrm>
        </p:spPr>
        <p:txBody>
          <a:bodyPr/>
          <a:lstStyle/>
          <a:p>
            <a:r>
              <a:rPr lang="en-US" altLang="en-US" sz="2400"/>
              <a:t>5.4 Designing for </a:t>
            </a:r>
            <a:r>
              <a:rPr lang="en-US" altLang="en-US" sz="2400">
                <a:solidFill>
                  <a:schemeClr val="accent1"/>
                </a:solidFill>
              </a:rPr>
              <a:t>Accessibility</a:t>
            </a:r>
            <a:endParaRPr lang="en-US" altLang="en-US" sz="1800"/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AutoNum type="arabicPeriod" startAt="6"/>
              <a:defRPr/>
            </a:pPr>
            <a:r>
              <a:rPr lang="en-US" dirty="0">
                <a:cs typeface="Times New Roman" pitchFamily="18" charset="0"/>
              </a:rPr>
              <a:t>Graphs &amp; charts.</a:t>
            </a:r>
          </a:p>
          <a:p>
            <a:pPr marL="838200" lvl="1" indent="-381000">
              <a:lnSpc>
                <a:spcPct val="80000"/>
              </a:lnSpc>
              <a:defRPr/>
            </a:pPr>
            <a:r>
              <a:rPr lang="en-US" sz="2000" b="1" dirty="0">
                <a:solidFill>
                  <a:schemeClr val="bg2"/>
                </a:solidFill>
                <a:cs typeface="Times New Roman" pitchFamily="18" charset="0"/>
              </a:rPr>
              <a:t>Summarize</a:t>
            </a:r>
            <a:r>
              <a:rPr lang="en-US" sz="2000" dirty="0">
                <a:cs typeface="Times New Roman" pitchFamily="18" charset="0"/>
              </a:rPr>
              <a:t> or use the </a:t>
            </a:r>
            <a:r>
              <a:rPr lang="en-US" sz="2000" b="1" dirty="0" err="1">
                <a:solidFill>
                  <a:schemeClr val="bg2"/>
                </a:solidFill>
                <a:cs typeface="Times New Roman" pitchFamily="18" charset="0"/>
              </a:rPr>
              <a:t>longdesc</a:t>
            </a:r>
            <a:r>
              <a:rPr lang="en-US" sz="2000" b="1" dirty="0">
                <a:solidFill>
                  <a:schemeClr val="bg2"/>
                </a:solidFill>
                <a:cs typeface="Times New Roman" pitchFamily="18" charset="0"/>
              </a:rPr>
              <a:t> attribute</a:t>
            </a:r>
            <a:r>
              <a:rPr lang="en-US" sz="2000" dirty="0">
                <a:cs typeface="Times New Roman" pitchFamily="18" charset="0"/>
              </a:rPr>
              <a:t>.</a:t>
            </a:r>
          </a:p>
          <a:p>
            <a:pPr marL="838200" lvl="1" indent="-381000">
              <a:lnSpc>
                <a:spcPct val="80000"/>
              </a:lnSpc>
              <a:defRPr/>
            </a:pPr>
            <a:endParaRPr lang="en-US" sz="2000" dirty="0"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cs typeface="Times New Roman" pitchFamily="18" charset="0"/>
              </a:rPr>
              <a:t>7.	Scripts, applets, &amp; plug-ins.</a:t>
            </a:r>
            <a:r>
              <a:rPr lang="en-US" sz="2400" dirty="0">
                <a:cs typeface="Times New Roman" pitchFamily="18" charset="0"/>
              </a:rPr>
              <a:t> </a:t>
            </a:r>
          </a:p>
          <a:p>
            <a:pPr marL="838200" lvl="1" indent="-381000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00B0F0"/>
                </a:solidFill>
                <a:cs typeface="Times New Roman" pitchFamily="18" charset="0"/>
              </a:rPr>
              <a:t>Provide</a:t>
            </a:r>
            <a:r>
              <a:rPr lang="en-US" sz="2000" b="1" dirty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CC00"/>
                </a:solidFill>
                <a:cs typeface="Times New Roman" pitchFamily="18" charset="0"/>
              </a:rPr>
              <a:t>alternative </a:t>
            </a:r>
            <a:r>
              <a:rPr lang="en-US" sz="2000" b="1" dirty="0">
                <a:solidFill>
                  <a:schemeClr val="bg2"/>
                </a:solidFill>
                <a:cs typeface="Times New Roman" pitchFamily="18" charset="0"/>
              </a:rPr>
              <a:t>content</a:t>
            </a:r>
            <a:r>
              <a:rPr lang="en-US" sz="2000" dirty="0">
                <a:cs typeface="Times New Roman" pitchFamily="18" charset="0"/>
              </a:rPr>
              <a:t> in </a:t>
            </a:r>
            <a:r>
              <a:rPr lang="en-US" sz="2000" b="1" dirty="0">
                <a:cs typeface="Times New Roman" pitchFamily="18" charset="0"/>
              </a:rPr>
              <a:t>case active features</a:t>
            </a:r>
            <a:r>
              <a:rPr lang="en-US" sz="2000" dirty="0">
                <a:cs typeface="Times New Roman" pitchFamily="18" charset="0"/>
              </a:rPr>
              <a:t> such as </a:t>
            </a:r>
            <a:r>
              <a:rPr lang="en-US" sz="2000" b="1" dirty="0">
                <a:cs typeface="Times New Roman" pitchFamily="18" charset="0"/>
              </a:rPr>
              <a:t>JavaScript, Java Applets, Flash</a:t>
            </a:r>
            <a:r>
              <a:rPr lang="en-US" sz="2000" dirty="0">
                <a:cs typeface="Times New Roman" pitchFamily="18" charset="0"/>
              </a:rPr>
              <a:t> are </a:t>
            </a:r>
            <a:r>
              <a:rPr lang="en-US" sz="2000" b="1" dirty="0">
                <a:cs typeface="Times New Roman" pitchFamily="18" charset="0"/>
              </a:rPr>
              <a:t>inaccessible</a:t>
            </a:r>
            <a:r>
              <a:rPr lang="en-US" sz="2000" dirty="0">
                <a:cs typeface="Times New Roman" pitchFamily="18" charset="0"/>
              </a:rPr>
              <a:t> or unsupported.</a:t>
            </a:r>
          </a:p>
          <a:p>
            <a:pPr marL="838200" lvl="1" indent="-381000">
              <a:lnSpc>
                <a:spcPct val="80000"/>
              </a:lnSpc>
              <a:defRPr/>
            </a:pPr>
            <a:endParaRPr lang="en-US" sz="2000" dirty="0"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cs typeface="Times New Roman" pitchFamily="18" charset="0"/>
              </a:rPr>
              <a:t>8.	Frames.</a:t>
            </a:r>
            <a:r>
              <a:rPr lang="en-US" sz="2400" dirty="0">
                <a:cs typeface="Times New Roman" pitchFamily="18" charset="0"/>
              </a:rPr>
              <a:t> </a:t>
            </a:r>
          </a:p>
          <a:p>
            <a:pPr marL="838200" lvl="1" indent="-381000">
              <a:lnSpc>
                <a:spcPct val="80000"/>
              </a:lnSpc>
              <a:defRPr/>
            </a:pPr>
            <a:r>
              <a:rPr lang="en-US" sz="2000" dirty="0">
                <a:cs typeface="Times New Roman" pitchFamily="18" charset="0"/>
              </a:rPr>
              <a:t>Use the &lt;</a:t>
            </a:r>
            <a:r>
              <a:rPr lang="en-US" sz="2000" b="1" dirty="0" err="1">
                <a:solidFill>
                  <a:schemeClr val="bg2"/>
                </a:solidFill>
                <a:cs typeface="Times New Roman" pitchFamily="18" charset="0"/>
              </a:rPr>
              <a:t>noframes</a:t>
            </a:r>
            <a:r>
              <a:rPr lang="en-US" sz="2000" dirty="0">
                <a:cs typeface="Times New Roman" pitchFamily="18" charset="0"/>
              </a:rPr>
              <a:t>&gt; element and meaningful titles.</a:t>
            </a:r>
          </a:p>
          <a:p>
            <a:pPr marL="838200" lvl="1" indent="-381000">
              <a:lnSpc>
                <a:spcPct val="80000"/>
              </a:lnSpc>
              <a:defRPr/>
            </a:pPr>
            <a:endParaRPr lang="en-US" sz="2000" dirty="0"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cs typeface="Times New Roman" pitchFamily="18" charset="0"/>
              </a:rPr>
              <a:t>9.	Tables.</a:t>
            </a:r>
            <a:r>
              <a:rPr lang="en-US" sz="2400" dirty="0">
                <a:cs typeface="Times New Roman" pitchFamily="18" charset="0"/>
              </a:rPr>
              <a:t> </a:t>
            </a:r>
          </a:p>
          <a:p>
            <a:pPr marL="838200" lvl="1" indent="-381000">
              <a:lnSpc>
                <a:spcPct val="80000"/>
              </a:lnSpc>
              <a:defRPr/>
            </a:pPr>
            <a:r>
              <a:rPr lang="en-US" sz="2000" dirty="0">
                <a:cs typeface="Times New Roman" pitchFamily="18" charset="0"/>
              </a:rPr>
              <a:t>Make </a:t>
            </a:r>
            <a:r>
              <a:rPr lang="en-US" sz="2000" b="1" dirty="0">
                <a:cs typeface="Times New Roman" pitchFamily="18" charset="0"/>
              </a:rPr>
              <a:t>line-by-line </a:t>
            </a:r>
            <a:r>
              <a:rPr lang="en-US" sz="2000" b="1" dirty="0">
                <a:solidFill>
                  <a:schemeClr val="bg2"/>
                </a:solidFill>
                <a:cs typeface="Times New Roman" pitchFamily="18" charset="0"/>
              </a:rPr>
              <a:t>reading sensible</a:t>
            </a:r>
            <a:r>
              <a:rPr lang="en-US" sz="2000" dirty="0">
                <a:cs typeface="Times New Roman" pitchFamily="18" charset="0"/>
              </a:rPr>
              <a:t>. </a:t>
            </a:r>
            <a:r>
              <a:rPr lang="en-US" sz="2000" b="1" dirty="0">
                <a:cs typeface="Times New Roman" pitchFamily="18" charset="0"/>
              </a:rPr>
              <a:t>Summarize</a:t>
            </a:r>
            <a:r>
              <a:rPr lang="en-US" sz="2000" dirty="0">
                <a:cs typeface="Times New Roman" pitchFamily="18" charset="0"/>
              </a:rPr>
              <a:t>.</a:t>
            </a:r>
          </a:p>
          <a:p>
            <a:pPr marL="838200" lvl="1" indent="-381000">
              <a:lnSpc>
                <a:spcPct val="80000"/>
              </a:lnSpc>
              <a:defRPr/>
            </a:pPr>
            <a:endParaRPr lang="en-US" sz="2000" dirty="0"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cs typeface="Times New Roman" pitchFamily="18" charset="0"/>
              </a:rPr>
              <a:t>10.	Check your work. </a:t>
            </a:r>
          </a:p>
          <a:p>
            <a:pPr marL="838200" lvl="1" indent="-3810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800" b="1" dirty="0">
                <a:cs typeface="Times New Roman" pitchFamily="18" charset="0"/>
              </a:rPr>
              <a:t>Validate</a:t>
            </a:r>
            <a:r>
              <a:rPr lang="en-US" sz="1800" dirty="0">
                <a:cs typeface="Times New Roman" pitchFamily="18" charset="0"/>
              </a:rPr>
              <a:t>. </a:t>
            </a:r>
            <a:r>
              <a:rPr lang="en-US" sz="1800" b="1" dirty="0">
                <a:highlight>
                  <a:srgbClr val="FFFF00"/>
                </a:highlight>
                <a:cs typeface="Times New Roman" pitchFamily="18" charset="0"/>
              </a:rPr>
              <a:t>HTML</a:t>
            </a:r>
            <a:r>
              <a:rPr lang="en-US" sz="1800" dirty="0">
                <a:cs typeface="Times New Roman" pitchFamily="18" charset="0"/>
              </a:rPr>
              <a:t> at </a:t>
            </a:r>
            <a:r>
              <a:rPr lang="en-US" sz="1800" dirty="0">
                <a:cs typeface="Times New Roman" pitchFamily="18" charset="0"/>
                <a:hlinkClick r:id="rId3"/>
              </a:rPr>
              <a:t>http://validator.w3.org</a:t>
            </a:r>
            <a:endParaRPr lang="en-US" sz="1800" dirty="0">
              <a:cs typeface="Times New Roman" pitchFamily="18" charset="0"/>
            </a:endParaRPr>
          </a:p>
          <a:p>
            <a:pPr marL="825246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>
                <a:cs typeface="Times New Roman" pitchFamily="18" charset="0"/>
              </a:rPr>
              <a:t>Validate </a:t>
            </a:r>
            <a:r>
              <a:rPr lang="en-US" sz="1800" b="1" dirty="0">
                <a:highlight>
                  <a:srgbClr val="FFFF00"/>
                </a:highlight>
                <a:cs typeface="Times New Roman" pitchFamily="18" charset="0"/>
              </a:rPr>
              <a:t>CSS</a:t>
            </a:r>
            <a:r>
              <a:rPr lang="en-US" sz="1800" b="1" dirty="0">
                <a:cs typeface="Times New Roman" pitchFamily="18" charset="0"/>
              </a:rPr>
              <a:t> </a:t>
            </a:r>
            <a:r>
              <a:rPr lang="en-US" sz="1800" dirty="0">
                <a:cs typeface="Times New Roman" pitchFamily="18" charset="0"/>
              </a:rPr>
              <a:t>at </a:t>
            </a:r>
            <a:r>
              <a:rPr lang="en-US" sz="1800" dirty="0">
                <a:cs typeface="Times New Roman" pitchFamily="18" charset="0"/>
                <a:hlinkClick r:id="rId4"/>
              </a:rPr>
              <a:t>http://jigsaw.w3.org/css-validator/</a:t>
            </a:r>
            <a:r>
              <a:rPr lang="en-US" sz="1800" dirty="0">
                <a:cs typeface="Times New Roman" pitchFamily="18" charset="0"/>
              </a:rPr>
              <a:t> </a:t>
            </a:r>
          </a:p>
          <a:p>
            <a:pPr marL="825246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>
                <a:cs typeface="Times New Roman" pitchFamily="18" charset="0"/>
              </a:rPr>
              <a:t>Validate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b="1" dirty="0">
                <a:highlight>
                  <a:srgbClr val="FFFF00"/>
                </a:highlight>
              </a:rPr>
              <a:t>Accessibility</a:t>
            </a:r>
            <a:r>
              <a:rPr lang="en-US" sz="1800" b="1" dirty="0"/>
              <a:t> at </a:t>
            </a:r>
            <a:r>
              <a:rPr lang="en-US" sz="1800" b="1" u="sng" dirty="0">
                <a:hlinkClick r:id="rId5"/>
              </a:rPr>
              <a:t>http://www.cynthiasays.com/</a:t>
            </a:r>
            <a:endParaRPr lang="en-US" sz="1800" dirty="0">
              <a:cs typeface="Times New Roman" pitchFamily="18" charset="0"/>
            </a:endParaRPr>
          </a:p>
          <a:p>
            <a:pPr marL="1238250" lvl="2" indent="-381000">
              <a:lnSpc>
                <a:spcPct val="80000"/>
              </a:lnSpc>
              <a:defRPr/>
            </a:pPr>
            <a:r>
              <a:rPr lang="en-US" sz="1400" dirty="0">
                <a:cs typeface="Times New Roman" pitchFamily="18" charset="0"/>
              </a:rPr>
              <a:t>Use </a:t>
            </a:r>
            <a:r>
              <a:rPr lang="en-US" sz="1400" b="1" dirty="0">
                <a:cs typeface="Times New Roman" pitchFamily="18" charset="0"/>
              </a:rPr>
              <a:t>tools, checklist</a:t>
            </a:r>
            <a:r>
              <a:rPr lang="en-US" sz="1400" dirty="0">
                <a:cs typeface="Times New Roman" pitchFamily="18" charset="0"/>
              </a:rPr>
              <a:t>, and </a:t>
            </a:r>
            <a:r>
              <a:rPr lang="en-US" sz="1400" b="1" dirty="0">
                <a:cs typeface="Times New Roman" pitchFamily="18" charset="0"/>
              </a:rPr>
              <a:t>guidelines</a:t>
            </a:r>
            <a:r>
              <a:rPr lang="en-US" sz="1400" dirty="0">
                <a:cs typeface="Times New Roman" pitchFamily="18" charset="0"/>
              </a:rPr>
              <a:t> at </a:t>
            </a:r>
            <a:r>
              <a:rPr lang="en-US" sz="1400" dirty="0">
                <a:cs typeface="Times New Roman" pitchFamily="18" charset="0"/>
                <a:hlinkClick r:id="rId6"/>
              </a:rPr>
              <a:t>http://www.w3.org/TR/WCAG</a:t>
            </a:r>
            <a:endParaRPr lang="en-US" sz="1600" dirty="0">
              <a:cs typeface="Times New Roman" pitchFamily="18" charset="0"/>
            </a:endParaRPr>
          </a:p>
          <a:p>
            <a:pPr marL="838200" lvl="1" indent="-381000">
              <a:lnSpc>
                <a:spcPct val="80000"/>
              </a:lnSpc>
              <a:defRPr/>
            </a:pPr>
            <a:endParaRPr lang="en-US" sz="20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0F914B6-6DEF-4016-8439-ABAE01748ABC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05863" cy="533400"/>
          </a:xfrm>
        </p:spPr>
        <p:txBody>
          <a:bodyPr/>
          <a:lstStyle/>
          <a:p>
            <a:r>
              <a:rPr lang="en-US" altLang="en-US" sz="2400" dirty="0"/>
              <a:t>5.4 Designing for </a:t>
            </a:r>
            <a:r>
              <a:rPr lang="en-US" altLang="en-US" sz="2400" dirty="0">
                <a:solidFill>
                  <a:schemeClr val="accent1"/>
                </a:solidFill>
              </a:rPr>
              <a:t>Accessibility</a:t>
            </a:r>
            <a:endParaRPr lang="en-US" altLang="en-US" sz="1800" dirty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067800" cy="6019800"/>
          </a:xfrm>
        </p:spPr>
        <p:txBody>
          <a:bodyPr/>
          <a:lstStyle/>
          <a:p>
            <a:pPr lvl="1" algn="just">
              <a:lnSpc>
                <a:spcPct val="80000"/>
              </a:lnSpc>
              <a:buFont typeface="Symbol" panose="05050102010706020507" pitchFamily="18" charset="2"/>
              <a:buChar char=""/>
              <a:defRPr/>
            </a:pPr>
            <a:endParaRPr lang="en-US" altLang="en-US" sz="1300" dirty="0"/>
          </a:p>
          <a:p>
            <a:pPr algn="just">
              <a:lnSpc>
                <a:spcPct val="80000"/>
              </a:lnSpc>
              <a:buFont typeface="Symbol" panose="05050102010706020507" pitchFamily="18" charset="2"/>
              <a:buChar char=""/>
              <a:defRPr/>
            </a:pPr>
            <a:r>
              <a:rPr lang="en-US" altLang="en-US" sz="3200" dirty="0"/>
              <a:t>Finally, the </a:t>
            </a:r>
            <a:r>
              <a:rPr lang="en-US" altLang="en-US" sz="3200" b="1" dirty="0">
                <a:solidFill>
                  <a:schemeClr val="bg2"/>
                </a:solidFill>
              </a:rPr>
              <a:t>Section 508 Standards</a:t>
            </a:r>
            <a:r>
              <a:rPr lang="en-US" altLang="en-US" sz="3200" dirty="0"/>
              <a:t> require that </a:t>
            </a:r>
            <a:r>
              <a:rPr lang="en-US" altLang="en-US" sz="3200" b="1" dirty="0">
                <a:solidFill>
                  <a:schemeClr val="bg2"/>
                </a:solidFill>
                <a:highlight>
                  <a:srgbClr val="FFFF00"/>
                </a:highlight>
              </a:rPr>
              <a:t>if</a:t>
            </a:r>
            <a:r>
              <a:rPr lang="en-US" altLang="en-US" sz="3200" b="1" dirty="0">
                <a:solidFill>
                  <a:schemeClr val="bg2"/>
                </a:solidFill>
              </a:rPr>
              <a:t> a Web page cannot </a:t>
            </a:r>
            <a:r>
              <a:rPr lang="en-US" altLang="en-US" sz="3200" b="1" dirty="0">
                <a:solidFill>
                  <a:schemeClr val="accent1"/>
                </a:solidFill>
              </a:rPr>
              <a:t>comply</a:t>
            </a:r>
            <a:r>
              <a:rPr lang="en-US" altLang="en-US" sz="3200" dirty="0"/>
              <a:t> with </a:t>
            </a:r>
            <a:r>
              <a:rPr lang="en-US" altLang="en-US" sz="3200" b="1" dirty="0"/>
              <a:t>accessibility</a:t>
            </a:r>
            <a:r>
              <a:rPr lang="en-US" altLang="en-US" sz="3200" dirty="0"/>
              <a:t> requirements</a:t>
            </a:r>
          </a:p>
          <a:p>
            <a:pPr lvl="1" algn="just">
              <a:lnSpc>
                <a:spcPct val="80000"/>
              </a:lnSpc>
              <a:buFont typeface="Symbol" panose="05050102010706020507" pitchFamily="18" charset="2"/>
              <a:buChar char=""/>
              <a:defRPr/>
            </a:pPr>
            <a:r>
              <a:rPr lang="en-US" altLang="en-US" sz="2500" dirty="0"/>
              <a:t>a </a:t>
            </a:r>
            <a:r>
              <a:rPr lang="en-US" altLang="en-US" sz="2500" b="1" dirty="0">
                <a:solidFill>
                  <a:schemeClr val="bg2"/>
                </a:solidFill>
                <a:highlight>
                  <a:srgbClr val="FFFF00"/>
                </a:highlight>
              </a:rPr>
              <a:t>separate</a:t>
            </a:r>
            <a:r>
              <a:rPr lang="en-US" altLang="en-US" sz="2500" dirty="0"/>
              <a:t> </a:t>
            </a:r>
            <a:r>
              <a:rPr lang="en-US" altLang="en-US" sz="2500" b="1" dirty="0">
                <a:solidFill>
                  <a:schemeClr val="bg2"/>
                </a:solidFill>
              </a:rPr>
              <a:t>text-only version</a:t>
            </a:r>
            <a:r>
              <a:rPr lang="en-US" altLang="en-US" sz="2500" b="1" dirty="0"/>
              <a:t> of the Web page</a:t>
            </a:r>
            <a:r>
              <a:rPr lang="en-US" altLang="en-US" sz="2500" dirty="0"/>
              <a:t> </a:t>
            </a:r>
            <a:r>
              <a:rPr lang="en-US" altLang="en-US" sz="2500" b="1" dirty="0"/>
              <a:t>must be provided</a:t>
            </a:r>
            <a:r>
              <a:rPr lang="en-US" altLang="en-US" sz="2500" dirty="0"/>
              <a:t> and </a:t>
            </a:r>
            <a:r>
              <a:rPr lang="en-US" altLang="en-US" sz="2500" b="1" dirty="0">
                <a:solidFill>
                  <a:schemeClr val="bg2"/>
                </a:solidFill>
              </a:rPr>
              <a:t>regularly updated</a:t>
            </a:r>
            <a:r>
              <a:rPr lang="en-US" altLang="en-US" sz="2500" dirty="0"/>
              <a:t>. </a:t>
            </a:r>
          </a:p>
          <a:p>
            <a:pPr lvl="1" algn="just">
              <a:lnSpc>
                <a:spcPct val="80000"/>
              </a:lnSpc>
              <a:buFont typeface="Symbol" panose="05050102010706020507" pitchFamily="18" charset="2"/>
              <a:buChar char=""/>
              <a:defRPr/>
            </a:pPr>
            <a:endParaRPr lang="en-US" altLang="en-US" sz="2500" dirty="0"/>
          </a:p>
          <a:p>
            <a:pPr lvl="2" algn="just">
              <a:lnSpc>
                <a:spcPct val="80000"/>
              </a:lnSpc>
              <a:buFont typeface="Symbol" panose="05050102010706020507" pitchFamily="18" charset="2"/>
              <a:buChar char=""/>
              <a:defRPr/>
            </a:pPr>
            <a:r>
              <a:rPr lang="en-US" altLang="en-US" sz="2400" dirty="0"/>
              <a:t>Although the text pages could be </a:t>
            </a:r>
            <a:r>
              <a:rPr lang="en-US" altLang="en-US" sz="2400" b="1" dirty="0"/>
              <a:t>coded </a:t>
            </a:r>
            <a:r>
              <a:rPr lang="en-US" altLang="en-US" sz="2400" b="1" dirty="0">
                <a:solidFill>
                  <a:srgbClr val="00CC00"/>
                </a:solidFill>
              </a:rPr>
              <a:t>manually</a:t>
            </a:r>
            <a:r>
              <a:rPr lang="en-US" altLang="en-US" sz="2400" dirty="0"/>
              <a:t>, </a:t>
            </a:r>
            <a:r>
              <a:rPr lang="en-US" altLang="en-US" sz="2400" b="1" dirty="0"/>
              <a:t>other options exist</a:t>
            </a:r>
            <a:r>
              <a:rPr lang="en-US" altLang="en-US" sz="2400" dirty="0"/>
              <a:t> to provide this functionality. </a:t>
            </a:r>
          </a:p>
          <a:p>
            <a:pPr lvl="3">
              <a:lnSpc>
                <a:spcPct val="80000"/>
              </a:lnSpc>
              <a:buFont typeface="Symbol" panose="05050102010706020507" pitchFamily="18" charset="2"/>
              <a:buChar char=""/>
              <a:defRPr/>
            </a:pPr>
            <a:r>
              <a:rPr lang="en-US" altLang="en-US" sz="2400" dirty="0"/>
              <a:t>The </a:t>
            </a:r>
            <a:r>
              <a:rPr lang="en-US" altLang="en-US" sz="2400" b="1" dirty="0"/>
              <a:t>LIFT Text Transcoder server</a:t>
            </a:r>
            <a:r>
              <a:rPr lang="en-US" altLang="en-US" sz="2400" dirty="0"/>
              <a:t>, available from </a:t>
            </a:r>
            <a:r>
              <a:rPr lang="en-US" altLang="en-US" sz="2400" b="1" dirty="0" err="1"/>
              <a:t>UsableNet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chemeClr val="bg2"/>
                </a:solidFill>
              </a:rPr>
              <a:t>dynamically generates text-only</a:t>
            </a:r>
            <a:r>
              <a:rPr lang="en-US" altLang="en-US" sz="2400" b="1" dirty="0"/>
              <a:t>, accessible pages that comply with </a:t>
            </a:r>
            <a:r>
              <a:rPr lang="en-US" altLang="en-US" sz="2400" b="1" dirty="0">
                <a:solidFill>
                  <a:srgbClr val="FF00FF"/>
                </a:solidFill>
              </a:rPr>
              <a:t>accessibility</a:t>
            </a:r>
            <a:r>
              <a:rPr lang="en-US" altLang="en-US" sz="2400" b="1" dirty="0"/>
              <a:t> standards</a:t>
            </a:r>
            <a:endParaRPr lang="en-US" altLang="en-US" sz="2400" dirty="0"/>
          </a:p>
          <a:p>
            <a:pPr lvl="3">
              <a:lnSpc>
                <a:spcPct val="80000"/>
              </a:lnSpc>
              <a:buFont typeface="Symbol" panose="05050102010706020507" pitchFamily="18" charset="2"/>
              <a:buChar char=""/>
              <a:defRPr/>
            </a:pPr>
            <a:endParaRPr lang="en-US" altLang="en-US" sz="2400" dirty="0"/>
          </a:p>
          <a:p>
            <a:pPr marL="1371600" lvl="3" indent="0">
              <a:lnSpc>
                <a:spcPct val="80000"/>
              </a:lnSpc>
              <a:buFontTx/>
              <a:buNone/>
              <a:defRPr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DDCCEFF-02F1-4EAF-B2DD-4B2C390087BA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220200" cy="58674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The text </a:t>
            </a:r>
            <a:r>
              <a:rPr lang="en-US" altLang="en-US" sz="2000" b="1" dirty="0">
                <a:cs typeface="Times New Roman" panose="02020603050405020304" pitchFamily="18" charset="0"/>
              </a:rPr>
              <a:t>content</a:t>
            </a:r>
            <a:r>
              <a:rPr lang="en-US" altLang="en-US" sz="2000" dirty="0">
                <a:cs typeface="Times New Roman" panose="02020603050405020304" pitchFamily="18" charset="0"/>
              </a:rPr>
              <a:t> should be quickly scanned: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Avoid </a:t>
            </a:r>
            <a:r>
              <a:rPr lang="en-US" altLang="en-US" sz="2000" b="1" dirty="0">
                <a:solidFill>
                  <a:srgbClr val="00CC00"/>
                </a:solidFill>
                <a:cs typeface="Times New Roman" panose="02020603050405020304" pitchFamily="18" charset="0"/>
              </a:rPr>
              <a:t>long </a:t>
            </a:r>
            <a:r>
              <a:rPr lang="en-US" altLang="en-US" sz="2000" b="1" dirty="0">
                <a:solidFill>
                  <a:schemeClr val="bg2"/>
                </a:solidFill>
                <a:cs typeface="Times New Roman" panose="02020603050405020304" pitchFamily="18" charset="0"/>
              </a:rPr>
              <a:t>blocks of text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Use </a:t>
            </a:r>
            <a:r>
              <a:rPr lang="en-US" altLang="en-US" sz="2000" b="1" dirty="0">
                <a:solidFill>
                  <a:srgbClr val="00CC00"/>
                </a:solidFill>
                <a:cs typeface="Times New Roman" panose="02020603050405020304" pitchFamily="18" charset="0"/>
              </a:rPr>
              <a:t>short</a:t>
            </a:r>
            <a:r>
              <a:rPr lang="en-US" altLang="en-US" sz="2000" dirty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bg2"/>
                </a:solidFill>
                <a:cs typeface="Times New Roman" panose="02020603050405020304" pitchFamily="18" charset="0"/>
              </a:rPr>
              <a:t>sentences</a:t>
            </a:r>
            <a:r>
              <a:rPr lang="en-US" altLang="en-US" sz="2000" dirty="0">
                <a:cs typeface="Times New Roman" panose="02020603050405020304" pitchFamily="18" charset="0"/>
              </a:rPr>
              <a:t> and phrases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Use </a:t>
            </a:r>
            <a:r>
              <a:rPr lang="en-US" altLang="en-US" sz="2000" b="1" dirty="0">
                <a:cs typeface="Times New Roman" panose="02020603050405020304" pitchFamily="18" charset="0"/>
              </a:rPr>
              <a:t>b</a:t>
            </a:r>
            <a:r>
              <a:rPr lang="en-US" altLang="en-US" sz="2000" dirty="0">
                <a:cs typeface="Times New Roman" panose="02020603050405020304" pitchFamily="18" charset="0"/>
              </a:rPr>
              <a:t>u</a:t>
            </a:r>
            <a:r>
              <a:rPr lang="en-US" altLang="en-US" sz="2000" b="1" dirty="0">
                <a:cs typeface="Times New Roman" panose="02020603050405020304" pitchFamily="18" charset="0"/>
              </a:rPr>
              <a:t>lleted</a:t>
            </a:r>
            <a:r>
              <a:rPr lang="en-US" altLang="en-US" sz="2000" dirty="0">
                <a:cs typeface="Times New Roman" panose="02020603050405020304" pitchFamily="18" charset="0"/>
              </a:rPr>
              <a:t> list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Be </a:t>
            </a:r>
            <a:r>
              <a:rPr lang="en-US" altLang="en-US" sz="2000" b="1" dirty="0">
                <a:cs typeface="Times New Roman" panose="02020603050405020304" pitchFamily="18" charset="0"/>
              </a:rPr>
              <a:t>conc</a:t>
            </a:r>
            <a:r>
              <a:rPr lang="en-US" altLang="en-US" sz="2000" dirty="0">
                <a:cs typeface="Times New Roman" panose="02020603050405020304" pitchFamily="18" charset="0"/>
              </a:rPr>
              <a:t>i</a:t>
            </a:r>
            <a:r>
              <a:rPr lang="en-US" altLang="en-US" sz="2000" b="1" dirty="0">
                <a:cs typeface="Times New Roman" panose="02020603050405020304" pitchFamily="18" charset="0"/>
              </a:rPr>
              <a:t>se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Use </a:t>
            </a:r>
            <a:r>
              <a:rPr lang="en-US" altLang="en-US" sz="2000" b="1" dirty="0">
                <a:cs typeface="Times New Roman" panose="02020603050405020304" pitchFamily="18" charset="0"/>
              </a:rPr>
              <a:t>headings</a:t>
            </a:r>
            <a:r>
              <a:rPr lang="en-US" altLang="en-US" sz="2000" dirty="0">
                <a:cs typeface="Times New Roman" panose="02020603050405020304" pitchFamily="18" charset="0"/>
              </a:rPr>
              <a:t> and </a:t>
            </a:r>
            <a:r>
              <a:rPr lang="en-US" altLang="en-US" sz="2000" b="1" dirty="0">
                <a:cs typeface="Times New Roman" panose="02020603050405020304" pitchFamily="18" charset="0"/>
              </a:rPr>
              <a:t>subheadings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000" b="1" dirty="0">
                <a:cs typeface="Times New Roman" panose="02020603050405020304" pitchFamily="18" charset="0"/>
              </a:rPr>
              <a:t>Use unordered list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000" b="1" dirty="0">
                <a:cs typeface="Times New Roman" panose="02020603050405020304" pitchFamily="18" charset="0"/>
              </a:rPr>
              <a:t>Bold</a:t>
            </a:r>
            <a:r>
              <a:rPr lang="en-US" altLang="en-US" sz="2000" dirty="0">
                <a:cs typeface="Times New Roman" panose="02020603050405020304" pitchFamily="18" charset="0"/>
              </a:rPr>
              <a:t> and </a:t>
            </a:r>
            <a:r>
              <a:rPr lang="en-US" altLang="en-US" sz="2000" b="1" dirty="0">
                <a:cs typeface="Times New Roman" panose="02020603050405020304" pitchFamily="18" charset="0"/>
              </a:rPr>
              <a:t>emphasized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CC00"/>
                </a:solidFill>
                <a:cs typeface="Times New Roman" panose="02020603050405020304" pitchFamily="18" charset="0"/>
              </a:rPr>
              <a:t>important</a:t>
            </a:r>
            <a:r>
              <a:rPr lang="en-US" altLang="en-US" sz="2000" dirty="0">
                <a:cs typeface="Times New Roman" panose="02020603050405020304" pitchFamily="18" charset="0"/>
              </a:rPr>
              <a:t> text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Use </a:t>
            </a:r>
            <a:r>
              <a:rPr lang="en-US" altLang="en-US" sz="2000" b="1" dirty="0">
                <a:solidFill>
                  <a:srgbClr val="00CC00"/>
                </a:solidFill>
                <a:cs typeface="Times New Roman" panose="02020603050405020304" pitchFamily="18" charset="0"/>
              </a:rPr>
              <a:t>left-aligned</a:t>
            </a:r>
            <a:r>
              <a:rPr lang="en-US" altLang="en-US" sz="2000" dirty="0">
                <a:cs typeface="Times New Roman" panose="02020603050405020304" pitchFamily="18" charset="0"/>
              </a:rPr>
              <a:t> text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Use </a:t>
            </a:r>
            <a:r>
              <a:rPr lang="en-US" altLang="en-US" sz="2000" b="1" dirty="0">
                <a:solidFill>
                  <a:srgbClr val="00CC00"/>
                </a:solidFill>
                <a:cs typeface="Times New Roman" panose="02020603050405020304" pitchFamily="18" charset="0"/>
              </a:rPr>
              <a:t>multiple</a:t>
            </a:r>
            <a:r>
              <a:rPr lang="en-US" altLang="en-US" sz="2000" b="1" dirty="0">
                <a:cs typeface="Times New Roman" panose="02020603050405020304" pitchFamily="18" charset="0"/>
              </a:rPr>
              <a:t> column </a:t>
            </a:r>
            <a:r>
              <a:rPr lang="en-US" altLang="en-US" sz="2000" dirty="0">
                <a:cs typeface="Times New Roman" panose="02020603050405020304" pitchFamily="18" charset="0"/>
              </a:rPr>
              <a:t>if possible </a:t>
            </a:r>
          </a:p>
          <a:p>
            <a:pPr marL="85725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Use fonts such as </a:t>
            </a:r>
            <a:r>
              <a:rPr lang="en-US" altLang="en-US" sz="20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000" b="1" dirty="0">
                <a:solidFill>
                  <a:schemeClr val="bg2"/>
                </a:solidFill>
                <a:cs typeface="Times New Roman" panose="02020603050405020304" pitchFamily="18" charset="0"/>
              </a:rPr>
              <a:t>rial, Verd</a:t>
            </a:r>
            <a:r>
              <a:rPr lang="en-US" altLang="en-US" sz="20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000" b="1" dirty="0">
                <a:solidFill>
                  <a:schemeClr val="bg2"/>
                </a:solidFill>
                <a:cs typeface="Times New Roman" panose="02020603050405020304" pitchFamily="18" charset="0"/>
              </a:rPr>
              <a:t>na</a:t>
            </a:r>
            <a:r>
              <a:rPr lang="en-US" altLang="en-US" sz="2000" dirty="0">
                <a:cs typeface="Times New Roman" panose="02020603050405020304" pitchFamily="18" charset="0"/>
              </a:rPr>
              <a:t>, Georgia or </a:t>
            </a:r>
            <a:r>
              <a:rPr lang="en-US" altLang="en-US" sz="2000" b="1" dirty="0">
                <a:solidFill>
                  <a:schemeClr val="bg2"/>
                </a:solidFill>
                <a:cs typeface="Times New Roman" panose="02020603050405020304" pitchFamily="18" charset="0"/>
              </a:rPr>
              <a:t>Times New R</a:t>
            </a:r>
            <a:r>
              <a:rPr lang="en-US" altLang="en-US" sz="2000" dirty="0">
                <a:solidFill>
                  <a:schemeClr val="bg2"/>
                </a:solidFill>
                <a:cs typeface="Times New Roman" panose="02020603050405020304" pitchFamily="18" charset="0"/>
              </a:rPr>
              <a:t>o</a:t>
            </a:r>
            <a:r>
              <a:rPr lang="en-US" altLang="en-US" sz="2000" b="1" dirty="0">
                <a:solidFill>
                  <a:schemeClr val="bg2"/>
                </a:solidFill>
                <a:cs typeface="Times New Roman" panose="02020603050405020304" pitchFamily="18" charset="0"/>
              </a:rPr>
              <a:t>man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Some </a:t>
            </a:r>
            <a:r>
              <a:rPr lang="en-US" altLang="en-US" b="1" dirty="0">
                <a:cs typeface="Times New Roman" panose="02020603050405020304" pitchFamily="18" charset="0"/>
              </a:rPr>
              <a:t>fonts may be not available</a:t>
            </a:r>
            <a:r>
              <a:rPr lang="en-US" altLang="en-US" dirty="0">
                <a:cs typeface="Times New Roman" panose="02020603050405020304" pitchFamily="18" charset="0"/>
              </a:rPr>
              <a:t> on the visitor’s computer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The </a:t>
            </a:r>
            <a:r>
              <a:rPr lang="en-US" altLang="en-US" b="1" dirty="0">
                <a:cs typeface="Times New Roman" panose="02020603050405020304" pitchFamily="18" charset="0"/>
              </a:rPr>
              <a:t>san serif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Verdana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font,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designed by Microsoft specifically for computer screens, </a:t>
            </a:r>
            <a:r>
              <a:rPr lang="en-US" altLang="en-US" b="1" dirty="0">
                <a:cs typeface="Times New Roman" panose="02020603050405020304" pitchFamily="18" charset="0"/>
              </a:rPr>
              <a:t>may be </a:t>
            </a:r>
            <a:r>
              <a:rPr lang="en-US" altLang="en-US" b="1" dirty="0">
                <a:solidFill>
                  <a:srgbClr val="00CC00"/>
                </a:solidFill>
                <a:cs typeface="Times New Roman" panose="02020603050405020304" pitchFamily="18" charset="0"/>
              </a:rPr>
              <a:t>more readable</a:t>
            </a:r>
            <a:r>
              <a:rPr lang="en-US" altLang="en-US" b="1" dirty="0">
                <a:cs typeface="Times New Roman" panose="02020603050405020304" pitchFamily="18" charset="0"/>
              </a:rPr>
              <a:t> than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Arial</a:t>
            </a:r>
            <a:r>
              <a:rPr lang="en-US" altLang="en-US" dirty="0">
                <a:cs typeface="Times New Roman" panose="02020603050405020304" pitchFamily="18" charset="0"/>
              </a:rPr>
              <a:t> due to increased </a:t>
            </a:r>
            <a:r>
              <a:rPr lang="en-US" altLang="en-US" b="1" dirty="0">
                <a:solidFill>
                  <a:schemeClr val="accent1"/>
                </a:solidFill>
                <a:cs typeface="Times New Roman" panose="02020603050405020304" pitchFamily="18" charset="0"/>
              </a:rPr>
              <a:t>width</a:t>
            </a:r>
            <a:r>
              <a:rPr lang="en-US" altLang="en-US" dirty="0">
                <a:cs typeface="Times New Roman" panose="02020603050405020304" pitchFamily="18" charset="0"/>
              </a:rPr>
              <a:t> and </a:t>
            </a:r>
            <a:r>
              <a:rPr lang="en-US" altLang="en-US" b="1" dirty="0">
                <a:solidFill>
                  <a:schemeClr val="accent1"/>
                </a:solidFill>
                <a:cs typeface="Times New Roman" panose="02020603050405020304" pitchFamily="18" charset="0"/>
              </a:rPr>
              <a:t>openness</a:t>
            </a:r>
            <a:r>
              <a:rPr lang="en-US" altLang="en-US" dirty="0">
                <a:cs typeface="Times New Roman" panose="02020603050405020304" pitchFamily="18" charset="0"/>
              </a:rPr>
              <a:t> of the letters.</a:t>
            </a:r>
          </a:p>
          <a:p>
            <a:pPr marL="400050" lvl="1" indent="0">
              <a:lnSpc>
                <a:spcPct val="80000"/>
              </a:lnSpc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11</a:t>
            </a:r>
            <a:r>
              <a:rPr lang="en-US" altLang="en-US" sz="1200" dirty="0">
                <a:cs typeface="Times New Roman" panose="02020603050405020304" pitchFamily="18" charset="0"/>
              </a:rPr>
              <a:t>. </a:t>
            </a:r>
            <a:r>
              <a:rPr lang="en-US" altLang="en-US" sz="2000" b="1" dirty="0">
                <a:solidFill>
                  <a:srgbClr val="00CC00"/>
                </a:solidFill>
                <a:cs typeface="Times New Roman" panose="02020603050405020304" pitchFamily="18" charset="0"/>
              </a:rPr>
              <a:t>Font</a:t>
            </a:r>
            <a:r>
              <a:rPr lang="en-US" altLang="en-US" sz="2000" b="1" dirty="0">
                <a:cs typeface="Times New Roman" panose="02020603050405020304" pitchFamily="18" charset="0"/>
              </a:rPr>
              <a:t> size</a:t>
            </a:r>
          </a:p>
          <a:p>
            <a:pPr lvl="2">
              <a:lnSpc>
                <a:spcPct val="8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12 point</a:t>
            </a:r>
            <a:r>
              <a:rPr lang="en-US" altLang="en-US" dirty="0">
                <a:cs typeface="Times New Roman" panose="02020603050405020304" pitchFamily="18" charset="0"/>
              </a:rPr>
              <a:t> = “</a:t>
            </a:r>
            <a:r>
              <a:rPr lang="en-US" altLang="en-US" b="1" dirty="0">
                <a:cs typeface="Times New Roman" panose="02020603050405020304" pitchFamily="18" charset="0"/>
              </a:rPr>
              <a:t>Medium</a:t>
            </a:r>
            <a:r>
              <a:rPr lang="en-US" altLang="en-US" dirty="0">
                <a:cs typeface="Times New Roman" panose="02020603050405020304" pitchFamily="18" charset="0"/>
              </a:rPr>
              <a:t>” size is the same as </a:t>
            </a:r>
            <a:r>
              <a:rPr lang="en-US" altLang="en-US" b="1" dirty="0">
                <a:cs typeface="Times New Roman" panose="02020603050405020304" pitchFamily="18" charset="0"/>
              </a:rPr>
              <a:t>1 </a:t>
            </a:r>
            <a:r>
              <a:rPr lang="en-US" altLang="en-US" b="1" dirty="0" err="1"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b="1" dirty="0">
                <a:cs typeface="Times New Roman" panose="02020603050405020304" pitchFamily="18" charset="0"/>
              </a:rPr>
              <a:t>size=“3” , 100%</a:t>
            </a:r>
          </a:p>
          <a:p>
            <a:pPr lvl="2">
              <a:lnSpc>
                <a:spcPct val="8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Fonts display </a:t>
            </a:r>
            <a:r>
              <a:rPr lang="en-US" altLang="en-US" b="1" dirty="0">
                <a:cs typeface="Times New Roman" panose="02020603050405020304" pitchFamily="18" charset="0"/>
              </a:rPr>
              <a:t>smaller</a:t>
            </a:r>
            <a:r>
              <a:rPr lang="en-US" altLang="en-US" dirty="0">
                <a:cs typeface="Times New Roman" panose="02020603050405020304" pitchFamily="18" charset="0"/>
              </a:rPr>
              <a:t> on </a:t>
            </a:r>
            <a:r>
              <a:rPr lang="en-US" altLang="en-US" b="1" dirty="0">
                <a:cs typeface="Times New Roman" panose="02020603050405020304" pitchFamily="18" charset="0"/>
              </a:rPr>
              <a:t>Mac</a:t>
            </a:r>
            <a:r>
              <a:rPr lang="en-US" altLang="en-US" dirty="0">
                <a:cs typeface="Times New Roman" panose="02020603050405020304" pitchFamily="18" charset="0"/>
              </a:rPr>
              <a:t> than on a PC</a:t>
            </a:r>
          </a:p>
          <a:p>
            <a:pPr marL="400050" lvl="1" indent="0">
              <a:lnSpc>
                <a:spcPct val="80000"/>
              </a:lnSpc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12. Check </a:t>
            </a:r>
            <a:r>
              <a:rPr lang="en-US" altLang="en-US" sz="2000" b="1" dirty="0">
                <a:solidFill>
                  <a:schemeClr val="bg2"/>
                </a:solidFill>
                <a:cs typeface="Times New Roman" panose="02020603050405020304" pitchFamily="18" charset="0"/>
              </a:rPr>
              <a:t>spelling</a:t>
            </a:r>
            <a:r>
              <a:rPr lang="en-US" altLang="en-US" sz="2000" dirty="0">
                <a:cs typeface="Times New Roman" panose="02020603050405020304" pitchFamily="18" charset="0"/>
              </a:rPr>
              <a:t> and </a:t>
            </a:r>
            <a:r>
              <a:rPr lang="en-US" altLang="en-US" sz="2000" b="1" dirty="0">
                <a:solidFill>
                  <a:schemeClr val="bg2"/>
                </a:solidFill>
                <a:cs typeface="Times New Roman" panose="02020603050405020304" pitchFamily="18" charset="0"/>
              </a:rPr>
              <a:t>grammar</a:t>
            </a:r>
            <a:r>
              <a:rPr lang="en-US" altLang="en-US" sz="2000" b="1" dirty="0">
                <a:cs typeface="Times New Roman" panose="02020603050405020304" pitchFamily="18" charset="0"/>
              </a:rPr>
              <a:t> (</a:t>
            </a:r>
            <a:r>
              <a:rPr lang="en-US" altLang="en-US" sz="2000" dirty="0" err="1">
                <a:cs typeface="Times New Roman" panose="02020603050405020304" pitchFamily="18" charset="0"/>
              </a:rPr>
              <a:t>Chek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yur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cs typeface="Times New Roman" panose="02020603050405020304" pitchFamily="18" charset="0"/>
              </a:rPr>
              <a:t>spellin</a:t>
            </a:r>
            <a:r>
              <a:rPr lang="en-US" altLang="en-US" sz="2000" dirty="0">
                <a:cs typeface="Times New Roman" panose="02020603050405020304" pitchFamily="18" charset="0"/>
              </a:rPr>
              <a:t>)</a:t>
            </a:r>
            <a:endParaRPr lang="en-US" altLang="en-US" sz="1600" dirty="0">
              <a:cs typeface="Times New Roman" panose="02020603050405020304" pitchFamily="18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381375" y="3005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3614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786188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557588" y="2924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600450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3681413" y="2662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3705225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379095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3833813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42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533400"/>
          </a:xfrm>
        </p:spPr>
        <p:txBody>
          <a:bodyPr/>
          <a:lstStyle/>
          <a:p>
            <a:r>
              <a:rPr lang="en-US" altLang="en-US" dirty="0"/>
              <a:t>5.5 </a:t>
            </a:r>
            <a:r>
              <a:rPr lang="en-US" altLang="en-US" dirty="0">
                <a:solidFill>
                  <a:schemeClr val="accent1"/>
                </a:solidFill>
              </a:rPr>
              <a:t>Text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B0F0"/>
                </a:solidFill>
              </a:rPr>
              <a:t>Design</a:t>
            </a:r>
            <a:r>
              <a:rPr lang="en-US" altLang="en-US" dirty="0"/>
              <a:t>: Best Practices - Writing for the Web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81ED1A2-45A1-4F90-B939-D1CAE040604E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5.5 </a:t>
            </a:r>
            <a:r>
              <a:rPr lang="en-US" dirty="0">
                <a:solidFill>
                  <a:schemeClr val="accent1"/>
                </a:solidFill>
              </a:rPr>
              <a:t>Text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Design</a:t>
            </a:r>
            <a:r>
              <a:rPr lang="en-US" dirty="0"/>
              <a:t>: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“Easy to Read” Text</a:t>
            </a:r>
            <a:endParaRPr lang="en-US" dirty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6172200"/>
          </a:xfrm>
        </p:spPr>
        <p:txBody>
          <a:bodyPr/>
          <a:lstStyle/>
          <a:p>
            <a:pPr marL="400050" lvl="1" indent="0">
              <a:lnSpc>
                <a:spcPct val="80000"/>
              </a:lnSpc>
              <a:buNone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13.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Color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You may </a:t>
            </a:r>
            <a:r>
              <a:rPr lang="en-US" altLang="en-US" sz="22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take</a:t>
            </a:r>
            <a:r>
              <a:rPr lang="en-US" altLang="en-US" sz="2200" b="1" dirty="0">
                <a:cs typeface="Times New Roman" panose="02020603050405020304" pitchFamily="18" charset="0"/>
              </a:rPr>
              <a:t> from an image</a:t>
            </a:r>
            <a:r>
              <a:rPr lang="en-US" altLang="en-US" sz="2200" dirty="0">
                <a:cs typeface="Times New Roman" panose="02020603050405020304" pitchFamily="18" charset="0"/>
              </a:rPr>
              <a:t> or </a:t>
            </a:r>
            <a:r>
              <a:rPr lang="en-US" altLang="en-US" sz="2200" b="1" dirty="0">
                <a:cs typeface="Times New Roman" panose="02020603050405020304" pitchFamily="18" charset="0"/>
              </a:rPr>
              <a:t>logo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Make sure </a:t>
            </a:r>
            <a:r>
              <a:rPr lang="en-US" altLang="en-US" sz="2200" b="1" dirty="0">
                <a:cs typeface="Times New Roman" panose="02020603050405020304" pitchFamily="18" charset="0"/>
              </a:rPr>
              <a:t>your </a:t>
            </a:r>
            <a:r>
              <a:rPr lang="en-US" altLang="en-US" sz="2200" b="1" dirty="0" err="1">
                <a:solidFill>
                  <a:schemeClr val="bg2"/>
                </a:solidFill>
                <a:cs typeface="Times New Roman" panose="02020603050405020304" pitchFamily="18" charset="0"/>
              </a:rPr>
              <a:t>bckgrnd</a:t>
            </a:r>
            <a:r>
              <a:rPr lang="en-US" altLang="en-US" sz="2200" b="1" dirty="0">
                <a:cs typeface="Times New Roman" panose="02020603050405020304" pitchFamily="18" charset="0"/>
              </a:rPr>
              <a:t> color</a:t>
            </a:r>
            <a:r>
              <a:rPr lang="en-US" altLang="en-US" sz="2200" dirty="0"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00CC00"/>
                </a:solidFill>
                <a:cs typeface="Times New Roman" panose="02020603050405020304" pitchFamily="18" charset="0"/>
              </a:rPr>
              <a:t>properly</a:t>
            </a:r>
            <a:r>
              <a:rPr lang="en-US" altLang="en-US" sz="2200" b="1" dirty="0">
                <a:solidFill>
                  <a:schemeClr val="bg2"/>
                </a:solidFill>
                <a:cs typeface="Times New Roman" panose="02020603050405020304" pitchFamily="18" charset="0"/>
              </a:rPr>
              <a:t> contrast</a:t>
            </a:r>
            <a:r>
              <a:rPr lang="en-US" altLang="en-US" sz="2200" dirty="0">
                <a:cs typeface="Times New Roman" panose="02020603050405020304" pitchFamily="18" charset="0"/>
              </a:rPr>
              <a:t> (with your </a:t>
            </a:r>
            <a:r>
              <a:rPr lang="en-US" altLang="en-US" sz="2200" b="1" dirty="0">
                <a:solidFill>
                  <a:srgbClr val="00CC00"/>
                </a:solidFill>
                <a:cs typeface="Times New Roman" panose="02020603050405020304" pitchFamily="18" charset="0"/>
              </a:rPr>
              <a:t>text, link, visited </a:t>
            </a:r>
            <a:r>
              <a:rPr lang="en-US" altLang="en-US" sz="2200" b="1" dirty="0">
                <a:cs typeface="Times New Roman" panose="02020603050405020304" pitchFamily="18" charset="0"/>
              </a:rPr>
              <a:t>link</a:t>
            </a:r>
            <a:r>
              <a:rPr lang="en-US" altLang="en-US" sz="2200" dirty="0">
                <a:cs typeface="Times New Roman" panose="02020603050405020304" pitchFamily="18" charset="0"/>
              </a:rPr>
              <a:t>, and </a:t>
            </a:r>
            <a:r>
              <a:rPr lang="en-US" altLang="en-US" sz="2200" b="1" dirty="0">
                <a:solidFill>
                  <a:schemeClr val="bg2"/>
                </a:solidFill>
                <a:cs typeface="Times New Roman" panose="02020603050405020304" pitchFamily="18" charset="0"/>
              </a:rPr>
              <a:t>active</a:t>
            </a:r>
            <a:r>
              <a:rPr lang="en-US" altLang="en-US" sz="2200" b="1" dirty="0">
                <a:cs typeface="Times New Roman" panose="02020603050405020304" pitchFamily="18" charset="0"/>
              </a:rPr>
              <a:t> link colors</a:t>
            </a:r>
          </a:p>
          <a:p>
            <a:pPr lvl="2">
              <a:lnSpc>
                <a:spcPct val="80000"/>
              </a:lnSpc>
              <a:defRPr/>
            </a:pPr>
            <a:endParaRPr lang="en-US" altLang="en-US" sz="2200" b="1" dirty="0">
              <a:cs typeface="Times New Roman" panose="02020603050405020304" pitchFamily="18" charset="0"/>
            </a:endParaRPr>
          </a:p>
          <a:p>
            <a:pPr marL="400050" lvl="2" indent="0">
              <a:lnSpc>
                <a:spcPct val="80000"/>
              </a:lnSpc>
              <a:buNone/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14. Use </a:t>
            </a:r>
            <a:r>
              <a:rPr lang="en-US" altLang="en-US" sz="2200" b="1" dirty="0">
                <a:cs typeface="Times New Roman" panose="02020603050405020304" pitchFamily="18" charset="0"/>
              </a:rPr>
              <a:t>strong contrast between text &amp; background =&gt; </a:t>
            </a:r>
            <a:r>
              <a:rPr lang="en-US" altLang="en-US" sz="2200" b="1" dirty="0">
                <a:hlinkClick r:id="rId3"/>
              </a:rPr>
              <a:t>http://webaim.org/resources/contrastchecker/</a:t>
            </a:r>
            <a:r>
              <a:rPr lang="en-US" altLang="en-US" sz="2200" b="1" dirty="0"/>
              <a:t> </a:t>
            </a:r>
            <a:endParaRPr lang="en-US" altLang="en-US" sz="2200" dirty="0"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defRPr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marL="400050" lvl="1" indent="0">
              <a:lnSpc>
                <a:spcPct val="80000"/>
              </a:lnSpc>
              <a:buNone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15</a:t>
            </a:r>
            <a:r>
              <a:rPr lang="en-US" altLang="en-US" b="1" dirty="0">
                <a:cs typeface="Times New Roman" panose="02020603050405020304" pitchFamily="18" charset="0"/>
              </a:rPr>
              <a:t>. Use </a:t>
            </a:r>
            <a:r>
              <a:rPr lang="en-US" altLang="en-US" b="1" dirty="0">
                <a:solidFill>
                  <a:srgbClr val="00CC00"/>
                </a:solidFill>
                <a:cs typeface="Times New Roman" panose="02020603050405020304" pitchFamily="18" charset="0"/>
              </a:rPr>
              <a:t>white</a:t>
            </a:r>
            <a:r>
              <a:rPr lang="en-US" altLang="en-US" b="1" dirty="0">
                <a:cs typeface="Times New Roman" panose="02020603050405020304" pitchFamily="18" charset="0"/>
              </a:rPr>
              <a:t> space and </a:t>
            </a:r>
            <a:r>
              <a:rPr lang="en-US" altLang="en-US" b="1" dirty="0">
                <a:solidFill>
                  <a:srgbClr val="00CC00"/>
                </a:solidFill>
                <a:cs typeface="Times New Roman" panose="02020603050405020304" pitchFamily="18" charset="0"/>
              </a:rPr>
              <a:t>multiple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columns</a:t>
            </a:r>
            <a:r>
              <a:rPr lang="en-US" altLang="en-US" b="1" dirty="0">
                <a:cs typeface="Times New Roman" panose="02020603050405020304" pitchFamily="18" charset="0"/>
              </a:rPr>
              <a:t> instead of </a:t>
            </a:r>
            <a:r>
              <a:rPr lang="en-US" altLang="en-US" dirty="0">
                <a:cs typeface="Times New Roman" panose="02020603050405020304" pitchFamily="18" charset="0"/>
              </a:rPr>
              <a:t>large areas of </a:t>
            </a:r>
            <a:r>
              <a:rPr lang="en-US" altLang="en-US" b="1" dirty="0">
                <a:cs typeface="Times New Roman" panose="02020603050405020304" pitchFamily="18" charset="0"/>
              </a:rPr>
              <a:t>horizontal</a:t>
            </a:r>
            <a:r>
              <a:rPr lang="en-US" altLang="en-US" dirty="0">
                <a:cs typeface="Times New Roman" panose="02020603050405020304" pitchFamily="18" charset="0"/>
              </a:rPr>
              <a:t> text </a:t>
            </a:r>
          </a:p>
          <a:p>
            <a:pPr lvl="1">
              <a:lnSpc>
                <a:spcPct val="80000"/>
              </a:lnSpc>
              <a:defRPr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400050" lvl="1" indent="0">
              <a:lnSpc>
                <a:spcPct val="80000"/>
              </a:lnSpc>
              <a:buNone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16. A paragraph of </a:t>
            </a:r>
            <a:r>
              <a:rPr lang="en-US" altLang="en-US" b="1" dirty="0">
                <a:solidFill>
                  <a:srgbClr val="00CC00"/>
                </a:solidFill>
                <a:cs typeface="Times New Roman" panose="02020603050405020304" pitchFamily="18" charset="0"/>
              </a:rPr>
              <a:t>centered</a:t>
            </a:r>
            <a:r>
              <a:rPr lang="en-US" altLang="en-US" dirty="0">
                <a:cs typeface="Times New Roman" panose="02020603050405020304" pitchFamily="18" charset="0"/>
              </a:rPr>
              <a:t> text is </a:t>
            </a:r>
            <a:r>
              <a:rPr lang="en-US" altLang="en-US" b="1" dirty="0">
                <a:cs typeface="Times New Roman" panose="02020603050405020304" pitchFamily="18" charset="0"/>
              </a:rPr>
              <a:t>more difficult </a:t>
            </a:r>
            <a:r>
              <a:rPr lang="en-US" altLang="en-US" dirty="0">
                <a:cs typeface="Times New Roman" panose="02020603050405020304" pitchFamily="18" charset="0"/>
              </a:rPr>
              <a:t>to read than </a:t>
            </a:r>
            <a:r>
              <a:rPr lang="en-US" altLang="en-US" b="1" dirty="0">
                <a:cs typeface="Times New Roman" panose="02020603050405020304" pitchFamily="18" charset="0"/>
              </a:rPr>
              <a:t>left-aligned text</a:t>
            </a:r>
          </a:p>
          <a:p>
            <a:pPr lvl="1">
              <a:lnSpc>
                <a:spcPct val="80000"/>
              </a:lnSpc>
              <a:defRPr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marL="400050" lvl="1" indent="0">
              <a:lnSpc>
                <a:spcPct val="80000"/>
              </a:lnSpc>
              <a:buNone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17</a:t>
            </a:r>
            <a:r>
              <a:rPr lang="en-US" altLang="en-US" b="1" dirty="0">
                <a:cs typeface="Times New Roman" panose="02020603050405020304" pitchFamily="18" charset="0"/>
              </a:rPr>
              <a:t>. Important text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bold</a:t>
            </a:r>
            <a:r>
              <a:rPr lang="en-US" altLang="en-US" b="1" dirty="0">
                <a:cs typeface="Times New Roman" panose="02020603050405020304" pitchFamily="18" charset="0"/>
              </a:rPr>
              <a:t> (&lt;</a:t>
            </a:r>
            <a:r>
              <a:rPr lang="en-US" altLang="en-US" b="1" dirty="0">
                <a:solidFill>
                  <a:schemeClr val="accent1"/>
                </a:solidFill>
                <a:cs typeface="Times New Roman" panose="02020603050405020304" pitchFamily="18" charset="0"/>
              </a:rPr>
              <a:t>strong</a:t>
            </a:r>
            <a:r>
              <a:rPr lang="en-US" altLang="en-US" b="1" dirty="0">
                <a:cs typeface="Times New Roman" panose="02020603050405020304" pitchFamily="18" charset="0"/>
              </a:rPr>
              <a:t>&gt; tag) </a:t>
            </a:r>
            <a:r>
              <a:rPr lang="en-US" altLang="en-US" dirty="0">
                <a:cs typeface="Times New Roman" panose="02020603050405020304" pitchFamily="18" charset="0"/>
              </a:rPr>
              <a:t>or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emphasize</a:t>
            </a:r>
            <a:r>
              <a:rPr lang="en-US" altLang="en-US" b="1" dirty="0">
                <a:cs typeface="Times New Roman" panose="02020603050405020304" pitchFamily="18" charset="0"/>
              </a:rPr>
              <a:t> (&lt;</a:t>
            </a:r>
            <a:r>
              <a:rPr lang="en-US" altLang="en-US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cs typeface="Times New Roman" panose="02020603050405020304" pitchFamily="18" charset="0"/>
              </a:rPr>
              <a:t>&gt; tag)</a:t>
            </a:r>
          </a:p>
          <a:p>
            <a:pPr lvl="1">
              <a:lnSpc>
                <a:spcPct val="80000"/>
              </a:lnSpc>
              <a:defRPr/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marL="400050" lvl="1" indent="0">
              <a:lnSpc>
                <a:spcPct val="80000"/>
              </a:lnSpc>
              <a:buNone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18. Hyperlink keywords or phrases – </a:t>
            </a:r>
            <a:r>
              <a:rPr lang="en-US" altLang="en-US" b="1" dirty="0">
                <a:solidFill>
                  <a:schemeClr val="accent1"/>
                </a:solidFill>
                <a:cs typeface="Times New Roman" panose="02020603050405020304" pitchFamily="18" charset="0"/>
              </a:rPr>
              <a:t>don’t</a:t>
            </a:r>
            <a:r>
              <a:rPr lang="en-US" altLang="en-US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cs typeface="Times New Roman" panose="02020603050405020304" pitchFamily="18" charset="0"/>
              </a:rPr>
              <a:t>hyperlink entire</a:t>
            </a:r>
            <a:r>
              <a:rPr lang="en-US" altLang="en-US" b="1" dirty="0">
                <a:cs typeface="Times New Roman" panose="02020603050405020304" pitchFamily="18" charset="0"/>
              </a:rPr>
              <a:t> sentences.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200" dirty="0">
                <a:cs typeface="Times New Roman" panose="02020603050405020304" pitchFamily="18" charset="0"/>
              </a:rPr>
              <a:t>Avoid  hyperlink “click here” – everyone knows by now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19. Use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vocabulary</a:t>
            </a:r>
            <a:r>
              <a:rPr lang="en-US" altLang="en-US" dirty="0">
                <a:cs typeface="Times New Roman" panose="02020603050405020304" pitchFamily="18" charset="0"/>
              </a:rPr>
              <a:t> that they will be </a:t>
            </a:r>
            <a:r>
              <a:rPr lang="en-US" altLang="en-US" b="1" dirty="0">
                <a:cs typeface="Times New Roman" panose="02020603050405020304" pitchFamily="18" charset="0"/>
              </a:rPr>
              <a:t>comfortable</a:t>
            </a:r>
            <a:r>
              <a:rPr lang="en-US" altLang="en-US" dirty="0">
                <a:cs typeface="Times New Roman" panose="02020603050405020304" pitchFamily="18" charset="0"/>
              </a:rPr>
              <a:t> with your </a:t>
            </a:r>
            <a:r>
              <a:rPr lang="en-US" altLang="en-US" b="1" dirty="0">
                <a:cs typeface="Times New Roman" panose="02020603050405020304" pitchFamily="18" charset="0"/>
              </a:rPr>
              <a:t>target audience </a:t>
            </a:r>
            <a:r>
              <a:rPr lang="en-US" altLang="en-US" dirty="0">
                <a:cs typeface="Times New Roman" panose="02020603050405020304" pitchFamily="18" charset="0"/>
              </a:rPr>
              <a:t>– </a:t>
            </a:r>
            <a:r>
              <a:rPr lang="en-US" altLang="en-US" b="1" dirty="0">
                <a:cs typeface="Times New Roman" panose="02020603050405020304" pitchFamily="18" charset="0"/>
              </a:rPr>
              <a:t>test</a:t>
            </a:r>
            <a:r>
              <a:rPr lang="en-US" altLang="en-US" dirty="0">
                <a:cs typeface="Times New Roman" panose="02020603050405020304" pitchFamily="18" charset="0"/>
              </a:rPr>
              <a:t> at </a:t>
            </a:r>
            <a:r>
              <a:rPr lang="en-US" altLang="en-US" dirty="0">
                <a:cs typeface="Times New Roman" panose="02020603050405020304" pitchFamily="18" charset="0"/>
                <a:hlinkClick r:id="rId4"/>
              </a:rPr>
              <a:t>https://juicystudio.com/services/readability.php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en-US" altLang="en-US" sz="1800" dirty="0">
              <a:cs typeface="Times New Roman" panose="02020603050405020304" pitchFamily="18" charset="0"/>
            </a:endParaRP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3381375" y="3005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8375" name="Rectangle 6"/>
          <p:cNvSpPr>
            <a:spLocks noChangeArrowheads="1"/>
          </p:cNvSpPr>
          <p:nvPr/>
        </p:nvSpPr>
        <p:spPr bwMode="auto">
          <a:xfrm>
            <a:off x="3614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8376" name="Rectangle 7"/>
          <p:cNvSpPr>
            <a:spLocks noChangeArrowheads="1"/>
          </p:cNvSpPr>
          <p:nvPr/>
        </p:nvSpPr>
        <p:spPr bwMode="auto">
          <a:xfrm>
            <a:off x="3786188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8377" name="Rectangle 8"/>
          <p:cNvSpPr>
            <a:spLocks noChangeArrowheads="1"/>
          </p:cNvSpPr>
          <p:nvPr/>
        </p:nvSpPr>
        <p:spPr bwMode="auto">
          <a:xfrm>
            <a:off x="3557588" y="2924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8378" name="Rectangle 9"/>
          <p:cNvSpPr>
            <a:spLocks noChangeArrowheads="1"/>
          </p:cNvSpPr>
          <p:nvPr/>
        </p:nvSpPr>
        <p:spPr bwMode="auto">
          <a:xfrm>
            <a:off x="3600450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8379" name="Rectangle 10"/>
          <p:cNvSpPr>
            <a:spLocks noChangeArrowheads="1"/>
          </p:cNvSpPr>
          <p:nvPr/>
        </p:nvSpPr>
        <p:spPr bwMode="auto">
          <a:xfrm>
            <a:off x="3681413" y="2662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8380" name="Rectangle 11"/>
          <p:cNvSpPr>
            <a:spLocks noChangeArrowheads="1"/>
          </p:cNvSpPr>
          <p:nvPr/>
        </p:nvSpPr>
        <p:spPr bwMode="auto">
          <a:xfrm>
            <a:off x="3705225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8381" name="Rectangle 12"/>
          <p:cNvSpPr>
            <a:spLocks noChangeArrowheads="1"/>
          </p:cNvSpPr>
          <p:nvPr/>
        </p:nvSpPr>
        <p:spPr bwMode="auto">
          <a:xfrm>
            <a:off x="379095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8382" name="Rectangle 13"/>
          <p:cNvSpPr>
            <a:spLocks noChangeArrowheads="1"/>
          </p:cNvSpPr>
          <p:nvPr/>
        </p:nvSpPr>
        <p:spPr bwMode="auto">
          <a:xfrm>
            <a:off x="3833813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686800" cy="50292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Color Theory:</a:t>
            </a:r>
          </a:p>
          <a:p>
            <a:pPr lvl="1" eaLnBrk="1" hangingPunct="1"/>
            <a:r>
              <a:rPr lang="en-US" altLang="en-US" sz="2800" dirty="0"/>
              <a:t>the study of color and its use in design</a:t>
            </a:r>
          </a:p>
          <a:p>
            <a:pPr lvl="1" eaLnBrk="1" hangingPunct="1"/>
            <a:endParaRPr lang="en-US" altLang="en-US" sz="2800" dirty="0"/>
          </a:p>
          <a:p>
            <a:pPr eaLnBrk="1" hangingPunct="1"/>
            <a:r>
              <a:rPr lang="en-US" altLang="en-US" sz="3200" dirty="0"/>
              <a:t> 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endParaRPr lang="en-US" altLang="en-US" sz="3200" dirty="0"/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b="1" dirty="0"/>
              <a:t>Color Wheel </a:t>
            </a:r>
            <a:r>
              <a:rPr lang="en-US" altLang="en-US" sz="3200" dirty="0"/>
              <a:t>is a circle of color depicting p.215</a:t>
            </a:r>
          </a:p>
          <a:p>
            <a:pPr lvl="1" eaLnBrk="1" hangingPunct="1"/>
            <a:r>
              <a:rPr lang="en-US" altLang="en-US" sz="2800" b="1" dirty="0"/>
              <a:t>Primary</a:t>
            </a:r>
            <a:r>
              <a:rPr lang="en-US" altLang="en-US" sz="2800" dirty="0"/>
              <a:t> Colors: </a:t>
            </a:r>
            <a:r>
              <a:rPr lang="en-US" altLang="en-US" sz="2800" dirty="0">
                <a:solidFill>
                  <a:srgbClr val="FF0000"/>
                </a:solidFill>
              </a:rPr>
              <a:t>red</a:t>
            </a:r>
            <a:r>
              <a:rPr lang="en-US" altLang="en-US" sz="2800" dirty="0"/>
              <a:t>, </a:t>
            </a:r>
            <a:r>
              <a:rPr lang="en-US" altLang="en-US" sz="2800" dirty="0">
                <a:solidFill>
                  <a:srgbClr val="FFC000"/>
                </a:solidFill>
              </a:rPr>
              <a:t>yellow</a:t>
            </a:r>
            <a:r>
              <a:rPr lang="en-US" altLang="en-US" sz="2800" dirty="0"/>
              <a:t>, </a:t>
            </a:r>
            <a:r>
              <a:rPr lang="en-US" altLang="en-US" sz="2800" dirty="0">
                <a:solidFill>
                  <a:schemeClr val="accent1"/>
                </a:solidFill>
              </a:rPr>
              <a:t>blue</a:t>
            </a:r>
          </a:p>
          <a:p>
            <a:pPr lvl="1" eaLnBrk="1" hangingPunct="1"/>
            <a:r>
              <a:rPr lang="en-US" altLang="en-US" sz="2800" b="1" dirty="0"/>
              <a:t>Secondary</a:t>
            </a:r>
            <a:r>
              <a:rPr lang="en-US" altLang="en-US" sz="2800" dirty="0"/>
              <a:t> Colors: orange, violet, green</a:t>
            </a:r>
          </a:p>
          <a:p>
            <a:pPr lvl="1" eaLnBrk="1" hangingPunct="1"/>
            <a:r>
              <a:rPr lang="en-US" altLang="en-US" sz="2800" b="1" dirty="0"/>
              <a:t>Tertiary</a:t>
            </a:r>
            <a:r>
              <a:rPr lang="en-US" altLang="en-US" sz="2800" dirty="0"/>
              <a:t> Colors: </a:t>
            </a:r>
            <a:r>
              <a:rPr lang="en-US" altLang="en-US" sz="2800" dirty="0">
                <a:solidFill>
                  <a:srgbClr val="FF0000"/>
                </a:solidFill>
              </a:rPr>
              <a:t>red</a:t>
            </a:r>
            <a:r>
              <a:rPr lang="en-US" altLang="en-US" sz="2800" dirty="0"/>
              <a:t>-orange, </a:t>
            </a:r>
            <a:r>
              <a:rPr lang="en-US" altLang="en-US" sz="2800" dirty="0">
                <a:solidFill>
                  <a:srgbClr val="FFC000"/>
                </a:solidFill>
              </a:rPr>
              <a:t>yellow</a:t>
            </a:r>
            <a:r>
              <a:rPr lang="en-US" altLang="en-US" sz="2800" dirty="0"/>
              <a:t>-orange, </a:t>
            </a:r>
            <a:r>
              <a:rPr lang="en-US" altLang="en-US" sz="2800" dirty="0">
                <a:solidFill>
                  <a:srgbClr val="FF0000"/>
                </a:solidFill>
              </a:rPr>
              <a:t>red</a:t>
            </a:r>
            <a:r>
              <a:rPr lang="en-US" altLang="en-US" sz="2800" dirty="0"/>
              <a:t>-violet, </a:t>
            </a:r>
            <a:r>
              <a:rPr lang="en-US" altLang="en-US" sz="2800" dirty="0">
                <a:solidFill>
                  <a:schemeClr val="accent1"/>
                </a:solidFill>
              </a:rPr>
              <a:t>blue</a:t>
            </a:r>
            <a:r>
              <a:rPr lang="en-US" altLang="en-US" sz="2800" dirty="0"/>
              <a:t>-violet, </a:t>
            </a:r>
            <a:r>
              <a:rPr lang="en-US" altLang="en-US" sz="2800" dirty="0">
                <a:solidFill>
                  <a:schemeClr val="accent1"/>
                </a:solidFill>
              </a:rPr>
              <a:t>blue</a:t>
            </a:r>
            <a:r>
              <a:rPr lang="en-US" altLang="en-US" sz="2800" dirty="0"/>
              <a:t>-green, and </a:t>
            </a:r>
            <a:r>
              <a:rPr lang="en-US" altLang="en-US" sz="2800" dirty="0">
                <a:solidFill>
                  <a:srgbClr val="FFC000"/>
                </a:solidFill>
              </a:rPr>
              <a:t>yellow</a:t>
            </a:r>
            <a:r>
              <a:rPr lang="en-US" altLang="en-US" sz="2800" dirty="0"/>
              <a:t>-green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eaLnBrk="1" hangingPunct="1"/>
            <a:endParaRPr lang="en-US" altLang="en-US" dirty="0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752601"/>
            <a:ext cx="3886200" cy="2514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5.6 Making </a:t>
            </a:r>
            <a:r>
              <a:rPr lang="en-US" dirty="0">
                <a:solidFill>
                  <a:schemeClr val="accent1"/>
                </a:solidFill>
              </a:rPr>
              <a:t>Color Choices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Color Schemes Based on The Color Wheel (1)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077200" cy="6324600"/>
          </a:xfrm>
        </p:spPr>
        <p:txBody>
          <a:bodyPr/>
          <a:lstStyle/>
          <a:p>
            <a:pPr marL="514350" indent="-514350">
              <a:buFont typeface="AvantGarde" pitchFamily="34" charset="0"/>
              <a:buAutoNum type="arabicPeriod"/>
            </a:pPr>
            <a:r>
              <a:rPr lang="en-US" altLang="en-US" b="1" dirty="0">
                <a:solidFill>
                  <a:srgbClr val="FF0000"/>
                </a:solidFill>
              </a:rPr>
              <a:t>M</a:t>
            </a:r>
            <a:r>
              <a:rPr lang="en-US" altLang="en-US" dirty="0">
                <a:solidFill>
                  <a:srgbClr val="FF0000"/>
                </a:solidFill>
              </a:rPr>
              <a:t>o</a:t>
            </a:r>
            <a:r>
              <a:rPr lang="en-US" altLang="en-US" b="1" dirty="0">
                <a:solidFill>
                  <a:srgbClr val="FF0000"/>
                </a:solidFill>
              </a:rPr>
              <a:t>nochrom</a:t>
            </a:r>
            <a:r>
              <a:rPr lang="en-US" altLang="en-US" dirty="0">
                <a:solidFill>
                  <a:srgbClr val="FF0000"/>
                </a:solidFill>
              </a:rPr>
              <a:t>a</a:t>
            </a:r>
            <a:r>
              <a:rPr lang="en-US" altLang="en-US" b="1" dirty="0">
                <a:solidFill>
                  <a:srgbClr val="FF0000"/>
                </a:solidFill>
              </a:rPr>
              <a:t>tic</a:t>
            </a:r>
            <a:r>
              <a:rPr lang="en-US" altLang="en-US" dirty="0"/>
              <a:t> – consists of   =&gt;</a:t>
            </a:r>
          </a:p>
          <a:p>
            <a:pPr marL="914400" lvl="1" indent="-514350"/>
            <a:r>
              <a:rPr lang="en-US" altLang="en-US" b="1" dirty="0">
                <a:solidFill>
                  <a:schemeClr val="bg2"/>
                </a:solidFill>
              </a:rPr>
              <a:t>shades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/>
              <a:t>– a color is </a:t>
            </a:r>
            <a:r>
              <a:rPr lang="en-US" altLang="en-US" b="1" dirty="0"/>
              <a:t>darker</a:t>
            </a:r>
            <a:r>
              <a:rPr lang="en-US" altLang="en-US" dirty="0"/>
              <a:t> than the original – mixed with </a:t>
            </a:r>
            <a:r>
              <a:rPr lang="en-US" altLang="en-US" b="1" dirty="0"/>
              <a:t>black</a:t>
            </a:r>
          </a:p>
          <a:p>
            <a:pPr marL="914400" lvl="1" indent="-514350"/>
            <a:r>
              <a:rPr lang="en-US" altLang="en-US" b="1" dirty="0">
                <a:solidFill>
                  <a:schemeClr val="bg2"/>
                </a:solidFill>
              </a:rPr>
              <a:t>tints</a:t>
            </a:r>
            <a:r>
              <a:rPr lang="en-US" altLang="en-US" b="1" dirty="0"/>
              <a:t> </a:t>
            </a:r>
            <a:r>
              <a:rPr lang="en-US" altLang="en-US" dirty="0"/>
              <a:t>– a color is </a:t>
            </a:r>
            <a:r>
              <a:rPr lang="en-US" altLang="en-US" b="1" dirty="0"/>
              <a:t>lighter</a:t>
            </a:r>
            <a:r>
              <a:rPr lang="en-US" altLang="en-US" dirty="0"/>
              <a:t> than the original – mixed with </a:t>
            </a:r>
            <a:r>
              <a:rPr lang="en-US" altLang="en-US" b="1" dirty="0"/>
              <a:t>white</a:t>
            </a:r>
          </a:p>
          <a:p>
            <a:pPr marL="914400" lvl="1" indent="-514350"/>
            <a:r>
              <a:rPr lang="en-US" altLang="en-US" b="1" dirty="0">
                <a:solidFill>
                  <a:schemeClr val="bg2"/>
                </a:solidFill>
              </a:rPr>
              <a:t>tones</a:t>
            </a: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dirty="0"/>
              <a:t>- a color has </a:t>
            </a:r>
            <a:r>
              <a:rPr lang="en-US" altLang="en-US" b="1" dirty="0"/>
              <a:t>less saturation </a:t>
            </a:r>
            <a:r>
              <a:rPr lang="en-US" altLang="en-US" dirty="0"/>
              <a:t>than the original - mixed with </a:t>
            </a:r>
            <a:r>
              <a:rPr lang="en-US" altLang="en-US" b="1" dirty="0"/>
              <a:t>grey</a:t>
            </a:r>
          </a:p>
          <a:p>
            <a:pPr marL="1314450" lvl="2" indent="-514350"/>
            <a:r>
              <a:rPr lang="en-US" altLang="en-US" sz="2400" dirty="0"/>
              <a:t>Tool to determine the above values</a:t>
            </a:r>
            <a:br>
              <a:rPr lang="en-US" altLang="en-US" sz="2400" dirty="0"/>
            </a:br>
            <a:r>
              <a:rPr lang="en-US" altLang="en-US" sz="2400" dirty="0">
                <a:hlinkClick r:id="rId2"/>
              </a:rPr>
              <a:t>http://meyerweb.com/eric/tools/color-blend</a:t>
            </a:r>
            <a:r>
              <a:rPr lang="en-US" altLang="en-US" sz="2400" dirty="0"/>
              <a:t>++ </a:t>
            </a:r>
            <a:br>
              <a:rPr lang="en-US" altLang="en-US" dirty="0"/>
            </a:br>
            <a:endParaRPr lang="en-US" altLang="en-US" dirty="0"/>
          </a:p>
          <a:p>
            <a:pPr marL="514350" indent="-514350">
              <a:buFont typeface="AvantGarde" pitchFamily="34" charset="0"/>
              <a:buAutoNum type="arabicPeriod"/>
            </a:pPr>
            <a:r>
              <a:rPr lang="en-US" altLang="en-US" b="1" dirty="0">
                <a:solidFill>
                  <a:srgbClr val="FF0000"/>
                </a:solidFill>
              </a:rPr>
              <a:t>An</a:t>
            </a:r>
            <a:r>
              <a:rPr lang="en-US" altLang="en-US" dirty="0">
                <a:solidFill>
                  <a:srgbClr val="FF0000"/>
                </a:solidFill>
              </a:rPr>
              <a:t>a</a:t>
            </a:r>
            <a:r>
              <a:rPr lang="en-US" altLang="en-US" b="1" dirty="0">
                <a:solidFill>
                  <a:srgbClr val="FF0000"/>
                </a:solidFill>
              </a:rPr>
              <a:t>logous</a:t>
            </a:r>
            <a:r>
              <a:rPr lang="en-US" altLang="en-US" dirty="0"/>
              <a:t> – a </a:t>
            </a:r>
            <a:r>
              <a:rPr lang="en-US" altLang="en-US" b="1" dirty="0"/>
              <a:t>main</a:t>
            </a:r>
            <a:r>
              <a:rPr lang="en-US" altLang="en-US" dirty="0"/>
              <a:t> color and two colors </a:t>
            </a:r>
            <a:r>
              <a:rPr lang="en-US" altLang="en-US" b="1" dirty="0"/>
              <a:t>adj</a:t>
            </a:r>
            <a:r>
              <a:rPr lang="en-US" altLang="en-US" dirty="0"/>
              <a:t>a</a:t>
            </a:r>
            <a:r>
              <a:rPr lang="en-US" altLang="en-US" b="1" dirty="0"/>
              <a:t>cent</a:t>
            </a:r>
            <a:r>
              <a:rPr lang="en-US" altLang="en-US" dirty="0"/>
              <a:t> to it on the color wheel</a:t>
            </a:r>
            <a:br>
              <a:rPr lang="en-US" altLang="en-US" dirty="0"/>
            </a:br>
            <a:endParaRPr lang="en-US" altLang="en-US" dirty="0"/>
          </a:p>
          <a:p>
            <a:pPr marL="514350" indent="-514350">
              <a:buFont typeface="AvantGarde" pitchFamily="34" charset="0"/>
              <a:buAutoNum type="arabicPeriod"/>
            </a:pPr>
            <a:r>
              <a:rPr lang="en-US" altLang="en-US" b="1" dirty="0">
                <a:solidFill>
                  <a:srgbClr val="FF0000"/>
                </a:solidFill>
              </a:rPr>
              <a:t>Complem</a:t>
            </a:r>
            <a:r>
              <a:rPr lang="en-US" altLang="en-US" dirty="0">
                <a:solidFill>
                  <a:srgbClr val="FF0000"/>
                </a:solidFill>
              </a:rPr>
              <a:t>e</a:t>
            </a:r>
            <a:r>
              <a:rPr lang="en-US" altLang="en-US" b="1" dirty="0">
                <a:solidFill>
                  <a:srgbClr val="FF0000"/>
                </a:solidFill>
              </a:rPr>
              <a:t>ntary</a:t>
            </a:r>
            <a:r>
              <a:rPr lang="en-US" altLang="en-US" dirty="0"/>
              <a:t> – two colors that are </a:t>
            </a:r>
            <a:r>
              <a:rPr lang="en-US" altLang="en-US" b="1" dirty="0"/>
              <a:t>opposite</a:t>
            </a:r>
            <a:r>
              <a:rPr lang="en-US" altLang="en-US" dirty="0"/>
              <a:t> each other on the color wheel 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91200" y="6416675"/>
            <a:ext cx="3124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7913923-A7E1-45FE-B0A7-DFC48072E235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28</a:t>
            </a:fld>
            <a:endParaRPr lang="en-US" altLang="en-US" sz="1400"/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3400"/>
            <a:ext cx="1762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24400"/>
            <a:ext cx="17811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257925"/>
            <a:ext cx="12001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3325" y="4904547"/>
            <a:ext cx="1447800" cy="1371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829846-D260-4839-995A-5E730A436AC6}"/>
                  </a:ext>
                </a:extLst>
              </p14:cNvPr>
              <p14:cNvContentPartPr/>
              <p14:nvPr/>
            </p14:nvContentPartPr>
            <p14:xfrm>
              <a:off x="8253391" y="5223303"/>
              <a:ext cx="76320" cy="774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829846-D260-4839-995A-5E730A436AC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44391" y="5214307"/>
                <a:ext cx="93960" cy="791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BF7781-5FC6-4274-BAEB-AAD7C2F3C511}"/>
                  </a:ext>
                </a:extLst>
              </p14:cNvPr>
              <p14:cNvContentPartPr/>
              <p14:nvPr/>
            </p14:nvContentPartPr>
            <p14:xfrm>
              <a:off x="8652910" y="1419148"/>
              <a:ext cx="2880" cy="1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BF7781-5FC6-4274-BAEB-AAD7C2F3C51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44270" y="1410508"/>
                <a:ext cx="20520" cy="1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Color Schemes Based on The Color Wheel (2)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5943600" cy="5105400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None/>
            </a:pPr>
            <a:r>
              <a:rPr lang="en-US" altLang="en-US" dirty="0"/>
              <a:t>4.	</a:t>
            </a:r>
            <a:r>
              <a:rPr lang="en-US" altLang="en-US" b="1" dirty="0">
                <a:solidFill>
                  <a:srgbClr val="FF0000"/>
                </a:solidFill>
              </a:rPr>
              <a:t>Split Complem</a:t>
            </a:r>
            <a:r>
              <a:rPr lang="en-US" altLang="en-US" dirty="0">
                <a:solidFill>
                  <a:srgbClr val="FF0000"/>
                </a:solidFill>
              </a:rPr>
              <a:t>e</a:t>
            </a:r>
            <a:r>
              <a:rPr lang="en-US" altLang="en-US" b="1" dirty="0">
                <a:solidFill>
                  <a:srgbClr val="FF0000"/>
                </a:solidFill>
              </a:rPr>
              <a:t>ntary </a:t>
            </a:r>
            <a:r>
              <a:rPr lang="en-US" altLang="en-US" dirty="0"/>
              <a:t>– a </a:t>
            </a:r>
            <a:r>
              <a:rPr lang="en-US" altLang="en-US" b="1" dirty="0"/>
              <a:t>main</a:t>
            </a:r>
            <a:r>
              <a:rPr lang="en-US" altLang="en-US" dirty="0"/>
              <a:t> color, the color </a:t>
            </a:r>
            <a:r>
              <a:rPr lang="en-US" altLang="en-US" b="1" dirty="0"/>
              <a:t>opposite</a:t>
            </a:r>
            <a:r>
              <a:rPr lang="en-US" altLang="en-US" dirty="0"/>
              <a:t> it on the color wheel (the complement) and </a:t>
            </a:r>
            <a:r>
              <a:rPr lang="en-US" altLang="en-US" b="1" dirty="0"/>
              <a:t>two colors adjacent </a:t>
            </a:r>
            <a:r>
              <a:rPr lang="en-US" altLang="en-US" dirty="0"/>
              <a:t>to the complement</a:t>
            </a:r>
            <a:br>
              <a:rPr lang="en-US" altLang="en-US" dirty="0"/>
            </a:br>
            <a:endParaRPr lang="en-US" altLang="en-US" dirty="0"/>
          </a:p>
          <a:p>
            <a:pPr marL="514350" indent="-514350">
              <a:buFont typeface="Wingdings" panose="05000000000000000000" pitchFamily="2" charset="2"/>
              <a:buNone/>
            </a:pPr>
            <a:r>
              <a:rPr lang="en-US" altLang="en-US" b="1" dirty="0"/>
              <a:t>5.	</a:t>
            </a:r>
            <a:r>
              <a:rPr lang="en-US" altLang="en-US" b="1" dirty="0">
                <a:solidFill>
                  <a:srgbClr val="FF0000"/>
                </a:solidFill>
              </a:rPr>
              <a:t>Tr</a:t>
            </a:r>
            <a:r>
              <a:rPr lang="en-US" altLang="en-US" dirty="0">
                <a:solidFill>
                  <a:srgbClr val="FF0000"/>
                </a:solidFill>
              </a:rPr>
              <a:t>i</a:t>
            </a:r>
            <a:r>
              <a:rPr lang="en-US" altLang="en-US" b="1" dirty="0">
                <a:solidFill>
                  <a:srgbClr val="FF0000"/>
                </a:solidFill>
              </a:rPr>
              <a:t>adic </a:t>
            </a:r>
            <a:r>
              <a:rPr lang="en-US" altLang="en-US" b="1" dirty="0"/>
              <a:t>- three colors </a:t>
            </a:r>
            <a:r>
              <a:rPr lang="en-US" altLang="en-US" dirty="0"/>
              <a:t>that are e</a:t>
            </a:r>
            <a:r>
              <a:rPr lang="en-US" altLang="en-US" b="1" dirty="0"/>
              <a:t>qui</a:t>
            </a:r>
            <a:r>
              <a:rPr lang="en-US" altLang="en-US" dirty="0"/>
              <a:t>d</a:t>
            </a:r>
            <a:r>
              <a:rPr lang="en-US" altLang="en-US" b="1" dirty="0"/>
              <a:t>istant (4) </a:t>
            </a:r>
            <a:r>
              <a:rPr lang="en-US" altLang="en-US" dirty="0"/>
              <a:t>on the color wheel</a:t>
            </a:r>
            <a:br>
              <a:rPr lang="en-US" altLang="en-US" dirty="0"/>
            </a:br>
            <a:endParaRPr lang="en-US" altLang="en-US" dirty="0"/>
          </a:p>
          <a:p>
            <a:pPr marL="514350" indent="-514350">
              <a:buFont typeface="Wingdings" panose="05000000000000000000" pitchFamily="2" charset="2"/>
              <a:buAutoNum type="arabicPeriod" startAt="6"/>
            </a:pPr>
            <a:r>
              <a:rPr lang="en-US" altLang="en-US" b="1" dirty="0" err="1">
                <a:solidFill>
                  <a:srgbClr val="FF0000"/>
                </a:solidFill>
              </a:rPr>
              <a:t>Tetr</a:t>
            </a:r>
            <a:r>
              <a:rPr lang="en-US" altLang="en-US" dirty="0" err="1">
                <a:solidFill>
                  <a:srgbClr val="FF0000"/>
                </a:solidFill>
              </a:rPr>
              <a:t>a</a:t>
            </a:r>
            <a:r>
              <a:rPr lang="en-US" altLang="en-US" b="1" dirty="0" err="1">
                <a:solidFill>
                  <a:srgbClr val="FF0000"/>
                </a:solidFill>
              </a:rPr>
              <a:t>dic</a:t>
            </a:r>
            <a:r>
              <a:rPr lang="en-US" altLang="en-US" dirty="0"/>
              <a:t> – </a:t>
            </a:r>
            <a:r>
              <a:rPr lang="en-US" altLang="en-US" b="1" dirty="0"/>
              <a:t>two complementary color pairs</a:t>
            </a:r>
          </a:p>
          <a:p>
            <a:pPr marL="514350" indent="-514350">
              <a:buFont typeface="Wingdings" panose="05000000000000000000" pitchFamily="2" charset="2"/>
              <a:buAutoNum type="arabicPeriod" startAt="6"/>
            </a:pPr>
            <a:endParaRPr lang="en-US" altLang="en-US" b="1" dirty="0"/>
          </a:p>
          <a:p>
            <a:pPr marL="0" indent="0">
              <a:buNone/>
            </a:pPr>
            <a:r>
              <a:rPr lang="en-US" altLang="en-US" sz="2000" dirty="0">
                <a:hlinkClick r:id="rId2"/>
              </a:rPr>
              <a:t>http://www.colorsontheweb.com/colorwizard.asp</a:t>
            </a:r>
            <a:r>
              <a:rPr lang="en-US" altLang="en-US" sz="2000" dirty="0"/>
              <a:t>+++ </a:t>
            </a:r>
            <a:endParaRPr lang="en-US" altLang="en-US" sz="2000" b="1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91200" y="6416675"/>
            <a:ext cx="3124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DC132DD-2504-4384-97CD-29F0699F1CA0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29</a:t>
            </a:fld>
            <a:endParaRPr lang="en-US" altLang="en-US" sz="1400"/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24003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3857625"/>
            <a:ext cx="17907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5267325"/>
            <a:ext cx="23717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4750" y="2324100"/>
            <a:ext cx="1447800" cy="1371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385CE17-5303-4777-ABA5-715A82355D6A}"/>
                  </a:ext>
                </a:extLst>
              </p14:cNvPr>
              <p14:cNvContentPartPr/>
              <p14:nvPr/>
            </p14:nvContentPartPr>
            <p14:xfrm>
              <a:off x="7960398" y="2683143"/>
              <a:ext cx="474120" cy="742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385CE17-5303-4777-ABA5-715A82355D6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1758" y="2674503"/>
                <a:ext cx="491760" cy="75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8A430BD-0EAA-4A4A-A8EB-F7620A8FDA5F}"/>
                  </a:ext>
                </a:extLst>
              </p14:cNvPr>
              <p14:cNvContentPartPr/>
              <p14:nvPr/>
            </p14:nvContentPartPr>
            <p14:xfrm>
              <a:off x="8534238" y="2365263"/>
              <a:ext cx="176400" cy="159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8A430BD-0EAA-4A4A-A8EB-F7620A8FDA5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25598" y="2356603"/>
                <a:ext cx="194040" cy="17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1E647D2-F67E-48AB-822A-50CCF30BDE07}"/>
                  </a:ext>
                </a:extLst>
              </p14:cNvPr>
              <p14:cNvContentPartPr/>
              <p14:nvPr/>
            </p14:nvContentPartPr>
            <p14:xfrm>
              <a:off x="8555118" y="3546063"/>
              <a:ext cx="90000" cy="171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1E647D2-F67E-48AB-822A-50CCF30BDE0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46118" y="3537063"/>
                <a:ext cx="1076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9F05DC2-2BDD-42B4-B1A2-DE1A55F42115}"/>
                  </a:ext>
                </a:extLst>
              </p14:cNvPr>
              <p14:cNvContentPartPr/>
              <p14:nvPr/>
            </p14:nvContentPartPr>
            <p14:xfrm>
              <a:off x="7410318" y="2969703"/>
              <a:ext cx="240840" cy="76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9F05DC2-2BDD-42B4-B1A2-DE1A55F4211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01678" y="2960703"/>
                <a:ext cx="2584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F0C273F-5304-4060-A8FC-E25ACD582544}"/>
                  </a:ext>
                </a:extLst>
              </p14:cNvPr>
              <p14:cNvContentPartPr/>
              <p14:nvPr/>
            </p14:nvContentPartPr>
            <p14:xfrm>
              <a:off x="6627318" y="5092263"/>
              <a:ext cx="542520" cy="215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F0C273F-5304-4060-A8FC-E25ACD58254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18318" y="5083623"/>
                <a:ext cx="5601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11E73F4-4D63-4403-AA7F-5CD821789A95}"/>
                  </a:ext>
                </a:extLst>
              </p14:cNvPr>
              <p14:cNvContentPartPr/>
              <p14:nvPr/>
            </p14:nvContentPartPr>
            <p14:xfrm>
              <a:off x="7843758" y="5024943"/>
              <a:ext cx="628560" cy="262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11E73F4-4D63-4403-AA7F-5CD821789A9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34758" y="5016303"/>
                <a:ext cx="6462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48538E-32F3-4F79-B5D6-9B2CDF40B9E6}"/>
                  </a:ext>
                </a:extLst>
              </p14:cNvPr>
              <p14:cNvContentPartPr/>
              <p14:nvPr/>
            </p14:nvContentPartPr>
            <p14:xfrm>
              <a:off x="7940507" y="3322980"/>
              <a:ext cx="27000" cy="49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748538E-32F3-4F79-B5D6-9B2CDF40B9E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31507" y="3313980"/>
                <a:ext cx="446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849803-53EF-431D-8582-B67021DD64A2}"/>
                  </a:ext>
                </a:extLst>
              </p14:cNvPr>
              <p14:cNvContentPartPr/>
              <p14:nvPr/>
            </p14:nvContentPartPr>
            <p14:xfrm>
              <a:off x="6857400" y="3007371"/>
              <a:ext cx="531360" cy="889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849803-53EF-431D-8582-B67021DD64A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48760" y="2998371"/>
                <a:ext cx="549000" cy="9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C9DE4C-0BEE-49FB-8F7B-FA2FE2996D8E}"/>
                  </a:ext>
                </a:extLst>
              </p14:cNvPr>
              <p14:cNvContentPartPr/>
              <p14:nvPr/>
            </p14:nvContentPartPr>
            <p14:xfrm>
              <a:off x="7854240" y="2254251"/>
              <a:ext cx="1365120" cy="2392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C9DE4C-0BEE-49FB-8F7B-FA2FE2996D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45600" y="2245251"/>
                <a:ext cx="1382760" cy="24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75D1E65-2CA4-43A0-BB26-28FAF2939FA4}"/>
                  </a:ext>
                </a:extLst>
              </p14:cNvPr>
              <p14:cNvContentPartPr/>
              <p14:nvPr/>
            </p14:nvContentPartPr>
            <p14:xfrm>
              <a:off x="3779400" y="6430971"/>
              <a:ext cx="52560" cy="56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75D1E65-2CA4-43A0-BB26-28FAF2939FA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70461" y="6422331"/>
                <a:ext cx="700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6A7FE82-552A-4C10-8E0C-422F0472414D}"/>
                  </a:ext>
                </a:extLst>
              </p14:cNvPr>
              <p14:cNvContentPartPr/>
              <p14:nvPr/>
            </p14:nvContentPartPr>
            <p14:xfrm>
              <a:off x="4018800" y="6413331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6A7FE82-552A-4C10-8E0C-422F0472414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010160" y="64046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BA979A7-5A27-4DFD-A36C-5EFD5A76A109}"/>
                  </a:ext>
                </a:extLst>
              </p14:cNvPr>
              <p14:cNvContentPartPr/>
              <p14:nvPr/>
            </p14:nvContentPartPr>
            <p14:xfrm>
              <a:off x="5107080" y="6448251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BA979A7-5A27-4DFD-A36C-5EFD5A76A10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98440" y="64396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DC83465-61F1-4F80-9752-D5ACE1445784}"/>
                  </a:ext>
                </a:extLst>
              </p14:cNvPr>
              <p14:cNvContentPartPr/>
              <p14:nvPr/>
            </p14:nvContentPartPr>
            <p14:xfrm>
              <a:off x="-174480" y="3631251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DC83465-61F1-4F80-9752-D5ACE144578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183120" y="36222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3C9864D-DC78-4C26-B536-85F86415E17A}"/>
                  </a:ext>
                </a:extLst>
              </p14:cNvPr>
              <p14:cNvContentPartPr/>
              <p14:nvPr/>
            </p14:nvContentPartPr>
            <p14:xfrm>
              <a:off x="125760" y="3422451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3C9864D-DC78-4C26-B536-85F86415E17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7120" y="34134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8AC6521-0EE9-436B-BD59-A7FCD399DEDC}"/>
                  </a:ext>
                </a:extLst>
              </p14:cNvPr>
              <p14:cNvContentPartPr/>
              <p14:nvPr/>
            </p14:nvContentPartPr>
            <p14:xfrm>
              <a:off x="1963560" y="6426651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8AC6521-0EE9-436B-BD59-A7FCD399DED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54560" y="641801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D62B8ED-F743-479D-9E7F-16349568F207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5. 1 Overall Design Is Related  to the Site Purpose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152400" y="5130800"/>
            <a:ext cx="8839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600" dirty="0">
                <a:latin typeface="Verdana" panose="020B0604030504040204" pitchFamily="34" charset="0"/>
              </a:rPr>
              <a:t>1</a:t>
            </a:r>
            <a:r>
              <a:rPr lang="en-US" altLang="en-US" sz="1600" baseline="30000" dirty="0">
                <a:latin typeface="Verdana" panose="020B0604030504040204" pitchFamily="34" charset="0"/>
              </a:rPr>
              <a:t>st</a:t>
            </a:r>
            <a:r>
              <a:rPr lang="en-US" altLang="en-US" sz="1600" dirty="0">
                <a:latin typeface="Verdana" panose="020B0604030504040204" pitchFamily="34" charset="0"/>
              </a:rPr>
              <a:t> one: compelling </a:t>
            </a:r>
            <a:r>
              <a:rPr lang="en-US" altLang="en-US" sz="1600" dirty="0">
                <a:solidFill>
                  <a:srgbClr val="FF00FF"/>
                </a:solidFill>
                <a:latin typeface="Verdana" panose="020B0604030504040204" pitchFamily="34" charset="0"/>
              </a:rPr>
              <a:t>graphics</a:t>
            </a:r>
            <a:r>
              <a:rPr lang="en-US" altLang="en-US" sz="1600" dirty="0">
                <a:latin typeface="Verdana" panose="020B0604030504040204" pitchFamily="34" charset="0"/>
              </a:rPr>
              <a:t> and has a different </a:t>
            </a:r>
            <a:r>
              <a:rPr lang="en-US" altLang="en-US" sz="1600" dirty="0">
                <a:solidFill>
                  <a:srgbClr val="FF00FF"/>
                </a:solidFill>
                <a:latin typeface="Verdana" panose="020B0604030504040204" pitchFamily="34" charset="0"/>
              </a:rPr>
              <a:t>look</a:t>
            </a:r>
            <a:r>
              <a:rPr lang="en-US" altLang="en-US" sz="1600" dirty="0">
                <a:latin typeface="Verdana" panose="020B0604030504040204" pitchFamily="34" charset="0"/>
              </a:rPr>
              <a:t> and </a:t>
            </a:r>
            <a:r>
              <a:rPr lang="en-US" altLang="en-US" sz="1600" dirty="0">
                <a:solidFill>
                  <a:srgbClr val="FF00FF"/>
                </a:solidFill>
                <a:latin typeface="Verdana" panose="020B0604030504040204" pitchFamily="34" charset="0"/>
              </a:rPr>
              <a:t>feel</a:t>
            </a:r>
            <a:r>
              <a:rPr lang="en-US" altLang="en-US" sz="1600" dirty="0">
                <a:latin typeface="Verdana" panose="020B0604030504040204" pitchFamily="34" charset="0"/>
              </a:rPr>
              <a:t> from the 2</a:t>
            </a:r>
            <a:r>
              <a:rPr lang="en-US" altLang="en-US" sz="1600" baseline="30000" dirty="0">
                <a:latin typeface="Verdana" panose="020B0604030504040204" pitchFamily="34" charset="0"/>
              </a:rPr>
              <a:t>nd</a:t>
            </a:r>
            <a:r>
              <a:rPr lang="en-US" altLang="en-US" sz="1600" dirty="0">
                <a:latin typeface="Verdana" panose="020B0604030504040204" pitchFamily="34" charset="0"/>
              </a:rPr>
              <a:t> the </a:t>
            </a:r>
            <a:r>
              <a:rPr lang="en-US" altLang="en-US" sz="1600" dirty="0">
                <a:solidFill>
                  <a:srgbClr val="00CC00"/>
                </a:solidFill>
                <a:latin typeface="Verdana" panose="020B0604030504040204" pitchFamily="34" charset="0"/>
              </a:rPr>
              <a:t>text-based</a:t>
            </a:r>
            <a:r>
              <a:rPr lang="en-US" altLang="en-US" sz="1600" dirty="0">
                <a:solidFill>
                  <a:schemeClr val="accent1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>
                <a:solidFill>
                  <a:srgbClr val="FF00FF"/>
                </a:solidFill>
                <a:latin typeface="Verdana" panose="020B0604030504040204" pitchFamily="34" charset="0"/>
              </a:rPr>
              <a:t>link-intensive</a:t>
            </a:r>
            <a:r>
              <a:rPr lang="en-US" altLang="en-US" sz="1600" dirty="0">
                <a:solidFill>
                  <a:schemeClr val="accent1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600" dirty="0">
                <a:latin typeface="Verdana" panose="020B0604030504040204" pitchFamily="34" charset="0"/>
              </a:rPr>
              <a:t>B</a:t>
            </a:r>
            <a:r>
              <a:rPr lang="en-US" altLang="en-US" sz="1600" b="0" dirty="0">
                <a:latin typeface="Verdana" panose="020B0604030504040204" pitchFamily="34" charset="0"/>
              </a:rPr>
              <a:t>u</a:t>
            </a:r>
            <a:r>
              <a:rPr lang="en-US" altLang="en-US" sz="1600" dirty="0">
                <a:latin typeface="Verdana" panose="020B0604030504040204" pitchFamily="34" charset="0"/>
              </a:rPr>
              <a:t>reau of Labor Statistics site.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400" dirty="0">
                <a:latin typeface="Courier New" panose="02070309020205020404" pitchFamily="49" charset="0"/>
              </a:rPr>
              <a:t>1st one engages you and draws you in.</a:t>
            </a:r>
            <a:endParaRPr lang="en-US" altLang="en-US" sz="18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400" dirty="0">
                <a:latin typeface="Courier New" panose="02070309020205020404" pitchFamily="49" charset="0"/>
              </a:rPr>
              <a:t>2</a:t>
            </a:r>
            <a:r>
              <a:rPr lang="en-US" altLang="en-US" sz="1400" baseline="30000" dirty="0">
                <a:latin typeface="Courier New" panose="02070309020205020404" pitchFamily="49" charset="0"/>
              </a:rPr>
              <a:t>nd</a:t>
            </a:r>
            <a:r>
              <a:rPr lang="en-US" altLang="en-US" sz="1400" dirty="0">
                <a:latin typeface="Courier New" panose="02070309020205020404" pitchFamily="49" charset="0"/>
              </a:rPr>
              <a:t> one provides you with a wide </a:t>
            </a:r>
            <a:r>
              <a:rPr lang="en-US" altLang="en-US" sz="1400" dirty="0">
                <a:solidFill>
                  <a:schemeClr val="accent1"/>
                </a:solidFill>
                <a:latin typeface="Courier New" panose="02070309020205020404" pitchFamily="49" charset="0"/>
              </a:rPr>
              <a:t>range of choices </a:t>
            </a:r>
            <a:r>
              <a:rPr lang="en-US" altLang="en-US" sz="1400" dirty="0">
                <a:latin typeface="Courier New" panose="02070309020205020404" pitchFamily="49" charset="0"/>
              </a:rPr>
              <a:t>so that you can </a:t>
            </a:r>
            <a:r>
              <a:rPr lang="en-US" altLang="en-US" sz="1400" dirty="0">
                <a:solidFill>
                  <a:schemeClr val="accent1"/>
                </a:solidFill>
                <a:latin typeface="Courier New" panose="02070309020205020404" pitchFamily="49" charset="0"/>
              </a:rPr>
              <a:t>quickly get down work.</a:t>
            </a:r>
            <a:endParaRPr lang="en-US" altLang="en-US" sz="1800" dirty="0">
              <a:solidFill>
                <a:schemeClr val="accent1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•"/>
            </a:pPr>
            <a:r>
              <a:rPr lang="en-US" altLang="en-US" sz="1200" dirty="0">
                <a:latin typeface="Verdana" panose="020B0604030504040204" pitchFamily="34" charset="0"/>
              </a:rPr>
              <a:t>Consider the </a:t>
            </a:r>
            <a:r>
              <a:rPr lang="en-US" altLang="en-US" sz="1200" dirty="0">
                <a:solidFill>
                  <a:srgbClr val="FF0000"/>
                </a:solidFill>
                <a:latin typeface="Verdana" panose="020B0604030504040204" pitchFamily="34" charset="0"/>
              </a:rPr>
              <a:t>target audience </a:t>
            </a:r>
            <a:r>
              <a:rPr lang="en-US" altLang="en-US" sz="1200" dirty="0">
                <a:latin typeface="Verdana" panose="020B0604030504040204" pitchFamily="34" charset="0"/>
              </a:rPr>
              <a:t>of these sites.</a:t>
            </a:r>
          </a:p>
        </p:txBody>
      </p:sp>
      <p:pic>
        <p:nvPicPr>
          <p:cNvPr id="922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57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572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220200" cy="642937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dirty="0"/>
              <a:t>1</a:t>
            </a:r>
            <a:r>
              <a:rPr lang="en-US" altLang="en-US" b="1" dirty="0"/>
              <a:t>. </a:t>
            </a:r>
            <a:r>
              <a:rPr lang="en-US" altLang="en-US" sz="2400" b="1" dirty="0"/>
              <a:t>Choose</a:t>
            </a:r>
            <a:r>
              <a:rPr lang="en-US" altLang="en-US" sz="2400" dirty="0"/>
              <a:t> one color to be </a:t>
            </a:r>
            <a:r>
              <a:rPr lang="en-US" altLang="en-US" sz="2400" b="1" dirty="0"/>
              <a:t>dominant </a:t>
            </a:r>
          </a:p>
          <a:p>
            <a:pPr lvl="1" eaLnBrk="1" hangingPunct="1"/>
            <a:r>
              <a:rPr lang="en-US" altLang="en-US" sz="2400" dirty="0"/>
              <a:t>Choose from a </a:t>
            </a:r>
            <a:r>
              <a:rPr lang="en-US" altLang="en-US" sz="2400" b="1" dirty="0"/>
              <a:t>logo</a:t>
            </a:r>
            <a:r>
              <a:rPr lang="en-US" altLang="en-US" sz="2400" dirty="0"/>
              <a:t> or a </a:t>
            </a:r>
            <a:r>
              <a:rPr lang="en-US" altLang="en-US" sz="2400" b="1" dirty="0"/>
              <a:t>photograph</a:t>
            </a:r>
            <a:r>
              <a:rPr lang="en-US" altLang="en-US" sz="2400" dirty="0"/>
              <a:t> or other image</a:t>
            </a:r>
          </a:p>
          <a:p>
            <a:pPr lvl="2" eaLnBrk="1" hangingPunct="1"/>
            <a:r>
              <a:rPr lang="en-US" altLang="en-US" dirty="0">
                <a:hlinkClick r:id="rId3"/>
              </a:rPr>
              <a:t>http://www.colr.org</a:t>
            </a:r>
            <a:r>
              <a:rPr lang="en-US" altLang="en-US" dirty="0"/>
              <a:t> </a:t>
            </a:r>
          </a:p>
          <a:p>
            <a:pPr lvl="1" eaLnBrk="1" hangingPunct="1"/>
            <a:r>
              <a:rPr lang="en-US" altLang="en-US" sz="2400" dirty="0"/>
              <a:t>Begin with a </a:t>
            </a:r>
            <a:r>
              <a:rPr lang="en-US" altLang="en-US" sz="2400" b="1" dirty="0"/>
              <a:t>favorite</a:t>
            </a:r>
            <a:r>
              <a:rPr lang="en-US" altLang="en-US" sz="2400" dirty="0"/>
              <a:t> color</a:t>
            </a:r>
          </a:p>
          <a:p>
            <a:pPr lvl="2" eaLnBrk="1" hangingPunct="1"/>
            <a:r>
              <a:rPr lang="en-US" altLang="en-US" sz="2400" dirty="0"/>
              <a:t>Use one of the sites below to </a:t>
            </a:r>
            <a:r>
              <a:rPr lang="en-US" altLang="en-US" sz="2400" b="1" dirty="0"/>
              <a:t>choose other colors</a:t>
            </a:r>
          </a:p>
          <a:p>
            <a:pPr lvl="3" eaLnBrk="1" hangingPunct="1"/>
            <a:r>
              <a:rPr lang="en-US" altLang="en-US" dirty="0">
                <a:hlinkClick r:id="rId4"/>
              </a:rPr>
              <a:t>http://www.colorsontheweb.com/colorwizard.asp</a:t>
            </a:r>
            <a:r>
              <a:rPr lang="en-US" altLang="en-US" dirty="0"/>
              <a:t> +++</a:t>
            </a:r>
          </a:p>
          <a:p>
            <a:pPr lvl="3" eaLnBrk="1" hangingPunct="1"/>
            <a:r>
              <a:rPr lang="en-US" altLang="en-US" dirty="0">
                <a:hlinkClick r:id="rId5"/>
              </a:rPr>
              <a:t>http://www.colorschemedesigner.com</a:t>
            </a:r>
            <a:r>
              <a:rPr lang="en-US" altLang="en-US" dirty="0"/>
              <a:t> +</a:t>
            </a:r>
          </a:p>
          <a:p>
            <a:pPr lvl="3" eaLnBrk="1" hangingPunct="1"/>
            <a:r>
              <a:rPr lang="en-US" altLang="en-US" dirty="0">
                <a:hlinkClick r:id="rId6"/>
              </a:rPr>
              <a:t>http://www.colorjack.com</a:t>
            </a:r>
            <a:r>
              <a:rPr lang="en-US" altLang="en-US" dirty="0"/>
              <a:t>    </a:t>
            </a:r>
          </a:p>
          <a:p>
            <a:pPr lvl="3" eaLnBrk="1" hangingPunct="1"/>
            <a:r>
              <a:rPr lang="en-US" altLang="en-US" b="1" dirty="0"/>
              <a:t>helper to choose a color: </a:t>
            </a:r>
            <a:r>
              <a:rPr lang="en-US" altLang="en-US" dirty="0">
                <a:hlinkClick r:id="rId7"/>
              </a:rPr>
              <a:t>http://paletton.com/#uid=1000u0kllllaFw0g0qFqFg0w0aF</a:t>
            </a:r>
            <a:r>
              <a:rPr lang="en-US" altLang="en-US" dirty="0"/>
              <a:t> </a:t>
            </a:r>
          </a:p>
          <a:p>
            <a:pPr marL="0" indent="0" eaLnBrk="1" hangingPunct="1">
              <a:buNone/>
              <a:defRPr/>
            </a:pPr>
            <a:r>
              <a:rPr lang="en-US" altLang="en-US" dirty="0"/>
              <a:t>2. Use </a:t>
            </a:r>
            <a:r>
              <a:rPr lang="en-US" altLang="en-US" b="1" dirty="0"/>
              <a:t>colors</a:t>
            </a:r>
            <a:r>
              <a:rPr lang="en-US" altLang="en-US" dirty="0"/>
              <a:t> as accents for </a:t>
            </a:r>
          </a:p>
          <a:p>
            <a:pPr lvl="1" eaLnBrk="1" hangingPunct="1">
              <a:defRPr/>
            </a:pPr>
            <a:r>
              <a:rPr lang="en-US" altLang="en-US" sz="2000" dirty="0"/>
              <a:t>headings,</a:t>
            </a:r>
          </a:p>
          <a:p>
            <a:pPr lvl="1" eaLnBrk="1" hangingPunct="1">
              <a:defRPr/>
            </a:pPr>
            <a:r>
              <a:rPr lang="en-US" altLang="en-US" sz="2000" dirty="0"/>
              <a:t>subheadings</a:t>
            </a:r>
          </a:p>
          <a:p>
            <a:pPr lvl="1" eaLnBrk="1" hangingPunct="1">
              <a:defRPr/>
            </a:pPr>
            <a:r>
              <a:rPr lang="en-US" altLang="en-US" sz="2000" dirty="0"/>
              <a:t>borders,</a:t>
            </a:r>
          </a:p>
          <a:p>
            <a:pPr lvl="1" eaLnBrk="1" hangingPunct="1">
              <a:defRPr/>
            </a:pPr>
            <a:r>
              <a:rPr lang="en-US" altLang="en-US" sz="2000" dirty="0"/>
              <a:t>list markers, </a:t>
            </a:r>
          </a:p>
          <a:p>
            <a:pPr lvl="1" eaLnBrk="1" hangingPunct="1">
              <a:defRPr/>
            </a:pPr>
            <a:r>
              <a:rPr lang="en-US" altLang="en-US" sz="2000" dirty="0"/>
              <a:t>backgrounds etc.</a:t>
            </a:r>
          </a:p>
          <a:p>
            <a:pPr lvl="1" eaLnBrk="1" hangingPunct="1">
              <a:defRPr/>
            </a:pPr>
            <a:endParaRPr lang="en-US" altLang="en-US" sz="2000" dirty="0"/>
          </a:p>
          <a:p>
            <a:pPr marL="0" indent="0" eaLnBrk="1" hangingPunct="1">
              <a:buNone/>
              <a:defRPr/>
            </a:pPr>
            <a:endParaRPr lang="en-US" alt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-14288"/>
            <a:ext cx="7772400" cy="547688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satMod val="130000"/>
                  </a:schemeClr>
                </a:solidFill>
                <a:latin typeface="+mn-lt"/>
              </a:rPr>
              <a:t>Implementing a Color Scheme</a:t>
            </a:r>
            <a:endParaRPr lang="en-US" sz="2800" kern="0" dirty="0">
              <a:solidFill>
                <a:schemeClr val="accent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CC00"/>
                </a:solidFill>
              </a:rPr>
              <a:t>Implementing a Color Scheme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-14288"/>
            <a:ext cx="7772400" cy="547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5.6 Making </a:t>
            </a:r>
            <a:r>
              <a:rPr lang="en-US" dirty="0">
                <a:solidFill>
                  <a:schemeClr val="accent1"/>
                </a:solidFill>
              </a:rPr>
              <a:t>Color Choices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686800" cy="60960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dirty="0"/>
              <a:t>3</a:t>
            </a:r>
            <a:r>
              <a:rPr lang="en-US" altLang="en-US" b="1" dirty="0"/>
              <a:t>. Use neutrals </a:t>
            </a:r>
            <a:r>
              <a:rPr lang="en-US" altLang="en-US" dirty="0"/>
              <a:t>such as </a:t>
            </a:r>
            <a:r>
              <a:rPr lang="en-US" altLang="en-US" b="1" dirty="0"/>
              <a:t>white</a:t>
            </a:r>
            <a:r>
              <a:rPr lang="en-US" altLang="en-US" dirty="0"/>
              <a:t>, </a:t>
            </a:r>
            <a:r>
              <a:rPr lang="en-US" altLang="en-US" b="1" dirty="0"/>
              <a:t>off-white</a:t>
            </a:r>
            <a:r>
              <a:rPr lang="en-US" altLang="en-US" dirty="0"/>
              <a:t>, </a:t>
            </a:r>
            <a:r>
              <a:rPr lang="en-US" altLang="en-US" b="1" dirty="0"/>
              <a:t>gray</a:t>
            </a:r>
            <a:r>
              <a:rPr lang="en-US" altLang="en-US" dirty="0"/>
              <a:t>, </a:t>
            </a:r>
            <a:r>
              <a:rPr lang="en-US" altLang="en-US" b="1" dirty="0"/>
              <a:t>black</a:t>
            </a:r>
            <a:r>
              <a:rPr lang="en-US" altLang="en-US" dirty="0"/>
              <a:t>, or </a:t>
            </a:r>
            <a:r>
              <a:rPr lang="en-US" altLang="en-US" b="1" dirty="0"/>
              <a:t>brown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0" indent="0" eaLnBrk="1" hangingPunct="1">
              <a:buNone/>
              <a:defRPr/>
            </a:pPr>
            <a:r>
              <a:rPr lang="en-US" altLang="en-US" sz="2400" dirty="0"/>
              <a:t>4. Feel free to use </a:t>
            </a:r>
            <a:r>
              <a:rPr lang="en-US" altLang="en-US" sz="2400" b="1" dirty="0"/>
              <a:t>tints</a:t>
            </a:r>
            <a:r>
              <a:rPr lang="en-US" altLang="en-US" sz="2400" dirty="0"/>
              <a:t>, </a:t>
            </a:r>
            <a:r>
              <a:rPr lang="en-US" altLang="en-US" sz="2400" b="1" dirty="0"/>
              <a:t>shades</a:t>
            </a:r>
            <a:r>
              <a:rPr lang="en-US" altLang="en-US" sz="2400" dirty="0"/>
              <a:t>, or </a:t>
            </a:r>
            <a:r>
              <a:rPr lang="en-US" altLang="en-US" sz="2400" b="1" dirty="0"/>
              <a:t>tones</a:t>
            </a:r>
            <a:r>
              <a:rPr lang="en-US" altLang="en-US" sz="2400" dirty="0"/>
              <a:t> of colors of the </a:t>
            </a:r>
            <a:r>
              <a:rPr lang="en-US" altLang="en-US" sz="2400" b="1" dirty="0"/>
              <a:t>primary</a:t>
            </a:r>
            <a:r>
              <a:rPr lang="en-US" altLang="en-US" sz="2400" dirty="0"/>
              <a:t>, </a:t>
            </a:r>
            <a:r>
              <a:rPr lang="en-US" altLang="en-US" sz="2400" b="1" dirty="0"/>
              <a:t>secondary</a:t>
            </a:r>
            <a:r>
              <a:rPr lang="en-US" altLang="en-US" sz="2400" dirty="0"/>
              <a:t>, and </a:t>
            </a:r>
            <a:r>
              <a:rPr lang="en-US" altLang="en-US" sz="2400" b="1" dirty="0"/>
              <a:t>tertiary</a:t>
            </a:r>
            <a:r>
              <a:rPr lang="en-US" altLang="en-US" sz="2400" dirty="0"/>
              <a:t> colors</a:t>
            </a:r>
          </a:p>
          <a:p>
            <a:pPr marL="0" indent="0" eaLnBrk="1" hangingPunct="1">
              <a:buNone/>
              <a:defRPr/>
            </a:pPr>
            <a:endParaRPr lang="en-US" altLang="en-US" sz="2400" dirty="0"/>
          </a:p>
          <a:p>
            <a:pPr marL="0" indent="0" eaLnBrk="1" hangingPunct="1">
              <a:buNone/>
              <a:defRPr/>
            </a:pPr>
            <a:endParaRPr lang="en-US" altLang="en-US" sz="2400" dirty="0"/>
          </a:p>
          <a:p>
            <a:pPr lvl="1" eaLnBrk="1" hangingPunct="1"/>
            <a:r>
              <a:rPr lang="en-US" altLang="en-US" sz="2800" b="1" dirty="0"/>
              <a:t>Monochromatic</a:t>
            </a:r>
          </a:p>
          <a:p>
            <a:pPr lvl="2" eaLnBrk="1" hangingPunct="1"/>
            <a:r>
              <a:rPr lang="en-US" altLang="en-US" dirty="0">
                <a:hlinkClick r:id="rId3"/>
              </a:rPr>
              <a:t>http://meyerweb.com/eric/tools/color-blend</a:t>
            </a:r>
            <a:r>
              <a:rPr lang="en-US" altLang="en-US" dirty="0"/>
              <a:t> +</a:t>
            </a:r>
            <a:br>
              <a:rPr lang="en-US" altLang="en-US" dirty="0"/>
            </a:br>
            <a:endParaRPr lang="en-US" altLang="en-US" dirty="0"/>
          </a:p>
          <a:p>
            <a:pPr lvl="3" eaLnBrk="1" hangingPunct="1"/>
            <a:endParaRPr lang="en-US" altLang="en-US" sz="2400" dirty="0"/>
          </a:p>
          <a:p>
            <a:pPr eaLnBrk="1" hangingPunct="1"/>
            <a:endParaRPr lang="en-US" altLang="en-US" dirty="0"/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581400"/>
            <a:ext cx="19621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Verify Sufficient Contrast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077200" cy="4724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5. When you choose colors for </a:t>
            </a:r>
            <a:r>
              <a:rPr lang="en-US" altLang="en-US" b="1" dirty="0"/>
              <a:t>text</a:t>
            </a:r>
            <a:r>
              <a:rPr lang="en-US" altLang="en-US" dirty="0"/>
              <a:t> and </a:t>
            </a:r>
            <a:r>
              <a:rPr lang="en-US" altLang="en-US" b="1" dirty="0"/>
              <a:t>background</a:t>
            </a:r>
            <a:r>
              <a:rPr lang="en-US" altLang="en-US" dirty="0"/>
              <a:t>, </a:t>
            </a:r>
            <a:r>
              <a:rPr lang="en-US" altLang="en-US" b="1" dirty="0"/>
              <a:t>sufficient contrast </a:t>
            </a:r>
            <a:r>
              <a:rPr lang="en-US" altLang="en-US" dirty="0"/>
              <a:t>is needed so that the text is easy to read.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6. Use one of the following </a:t>
            </a:r>
            <a:r>
              <a:rPr lang="en-US" altLang="en-US" b="1" dirty="0"/>
              <a:t>online tools to verify contrast:</a:t>
            </a:r>
          </a:p>
          <a:p>
            <a:pPr lvl="1"/>
            <a:r>
              <a:rPr lang="en-US" altLang="en-US" sz="2000" dirty="0">
                <a:hlinkClick r:id="rId2"/>
              </a:rPr>
              <a:t>http://webaim.org/resources/contrastchecker/</a:t>
            </a:r>
            <a:r>
              <a:rPr lang="en-US" altLang="en-US" sz="2000" dirty="0"/>
              <a:t> ++</a:t>
            </a:r>
          </a:p>
          <a:p>
            <a:pPr lvl="1"/>
            <a:r>
              <a:rPr lang="en-US" altLang="en-US" sz="2000" dirty="0">
                <a:hlinkClick r:id="rId3"/>
              </a:rPr>
              <a:t>http://snook.ca/technical/colour_contrast/colour.html</a:t>
            </a:r>
            <a:r>
              <a:rPr lang="en-US" altLang="en-US" sz="2000" dirty="0"/>
              <a:t> ++</a:t>
            </a:r>
          </a:p>
          <a:p>
            <a:pPr lvl="1"/>
            <a:r>
              <a:rPr lang="en-US" altLang="en-US" sz="2000" dirty="0">
                <a:hlinkClick r:id="rId4"/>
              </a:rPr>
              <a:t>http://juicystudio.com/services/luminositycontrastratio.php</a:t>
            </a:r>
            <a:r>
              <a:rPr lang="en-US" altLang="en-US" sz="2000" dirty="0"/>
              <a:t> +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91200" y="6416675"/>
            <a:ext cx="3124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795807C-1FE2-4A0F-B731-78114739EF67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32</a:t>
            </a:fld>
            <a:endParaRPr lang="en-US" altLang="en-US" sz="1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3962400" cy="3810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1800"/>
              <a:t>Appealing to Kids &amp; Preteens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91200" y="6416675"/>
            <a:ext cx="3124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57B3800-0C16-4F7C-B33F-CEFA34A8DC34}" type="slidenum">
              <a:rPr lang="en-US" altLang="en-US" sz="1200" smtClean="0"/>
              <a:pPr>
                <a:spcBef>
                  <a:spcPct val="50000"/>
                </a:spcBef>
                <a:buClrTx/>
                <a:buFontTx/>
                <a:buNone/>
              </a:pPr>
              <a:t>33</a:t>
            </a:fld>
            <a:endParaRPr lang="en-US" altLang="en-US" sz="12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62484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382588" algn="ctr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sz="1800" dirty="0">
                <a:latin typeface="+mn-lt"/>
              </a:rPr>
              <a:t>Appealing to Young Adults</a:t>
            </a:r>
          </a:p>
        </p:txBody>
      </p:sp>
      <p:pic>
        <p:nvPicPr>
          <p:cNvPr id="69637" name="Picture 7" descr="Figure4.16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"/>
            <a:ext cx="3686175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953000" y="266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382588" algn="ctr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sz="1800" dirty="0">
                <a:latin typeface="+mn-lt"/>
              </a:rPr>
              <a:t>Appealing to Everyone</a:t>
            </a:r>
          </a:p>
        </p:txBody>
      </p:sp>
      <p:pic>
        <p:nvPicPr>
          <p:cNvPr id="69639" name="Picture 9" descr="Figure4.17a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3686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029200" y="63246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382588" algn="ctr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sz="1800" dirty="0">
                <a:latin typeface="+mn-lt"/>
              </a:rPr>
              <a:t>Appealing to Older Adults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371600" y="3048000"/>
            <a:ext cx="6096000" cy="828675"/>
          </a:xfrm>
          <a:prstGeom prst="rect">
            <a:avLst/>
          </a:prstGeom>
          <a:solidFill>
            <a:srgbClr val="EAEAEA">
              <a:alpha val="4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kern="0">
                <a:solidFill>
                  <a:srgbClr val="339933"/>
                </a:solidFill>
                <a:latin typeface="+mj-lt"/>
                <a:ea typeface="+mj-ea"/>
                <a:cs typeface="+mj-cs"/>
              </a:rPr>
              <a:t>Color &amp; Target Audience</a:t>
            </a:r>
            <a:endParaRPr lang="en-US" sz="2800" kern="0" dirty="0">
              <a:solidFill>
                <a:srgbClr val="33993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964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922713"/>
            <a:ext cx="37211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52400"/>
            <a:ext cx="32623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4" name="TextBox 2"/>
          <p:cNvSpPr txBox="1">
            <a:spLocks noChangeArrowheads="1"/>
          </p:cNvSpPr>
          <p:nvPr/>
        </p:nvSpPr>
        <p:spPr bwMode="auto">
          <a:xfrm>
            <a:off x="7239000" y="2971800"/>
            <a:ext cx="1905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  <a:latin typeface="+mn-lt"/>
                <a:hlinkClick r:id="rId6"/>
              </a:rPr>
              <a:t>http://nps.gov</a:t>
            </a:r>
            <a:r>
              <a:rPr lang="en-US" altLang="en-US" sz="1600" dirty="0">
                <a:solidFill>
                  <a:srgbClr val="008000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A34A41B-305D-4801-A650-3FB358789E75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5.7 </a:t>
            </a:r>
            <a:r>
              <a:rPr lang="en-US" altLang="en-US" dirty="0">
                <a:solidFill>
                  <a:schemeClr val="accent1"/>
                </a:solidFill>
              </a:rPr>
              <a:t>Graphic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B0F0"/>
                </a:solidFill>
              </a:rPr>
              <a:t>Design</a:t>
            </a:r>
            <a:r>
              <a:rPr lang="en-US" altLang="en-US" dirty="0"/>
              <a:t>: Best Practices(1)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05800" cy="6019800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Be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careful with large graphics; 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Rules: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marL="838200" lvl="1" indent="-3810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cs typeface="Times New Roman" panose="02020603050405020304" pitchFamily="18" charset="0"/>
              </a:rPr>
              <a:t>Limit the </a:t>
            </a:r>
            <a:r>
              <a:rPr lang="en-US" altLang="en-US" sz="2800" b="1" dirty="0">
                <a:cs typeface="Times New Roman" panose="02020603050405020304" pitchFamily="18" charset="0"/>
              </a:rPr>
              <a:t>total size</a:t>
            </a:r>
            <a:r>
              <a:rPr lang="en-US" altLang="en-US" sz="2800" b="1" dirty="0">
                <a:solidFill>
                  <a:srgbClr val="FF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cs typeface="Times New Roman" panose="02020603050405020304" pitchFamily="18" charset="0"/>
              </a:rPr>
              <a:t>of the </a:t>
            </a:r>
            <a:r>
              <a:rPr lang="en-US" altLang="en-US" sz="2800" b="1" dirty="0">
                <a:cs typeface="Times New Roman" panose="02020603050405020304" pitchFamily="18" charset="0"/>
              </a:rPr>
              <a:t>home page </a:t>
            </a:r>
            <a:r>
              <a:rPr lang="en-US" altLang="en-US" sz="2800" dirty="0">
                <a:cs typeface="Times New Roman" panose="02020603050405020304" pitchFamily="18" charset="0"/>
              </a:rPr>
              <a:t>to </a:t>
            </a:r>
            <a:r>
              <a:rPr lang="en-US" altLang="en-US" sz="2800" b="1" dirty="0">
                <a:cs typeface="Times New Roman" panose="02020603050405020304" pitchFamily="18" charset="0"/>
              </a:rPr>
              <a:t>60 KB </a:t>
            </a:r>
            <a:r>
              <a:rPr lang="en-US" altLang="en-US" sz="2800" dirty="0">
                <a:cs typeface="Times New Roman" panose="02020603050405020304" pitchFamily="18" charset="0"/>
              </a:rPr>
              <a:t>for </a:t>
            </a:r>
            <a:r>
              <a:rPr lang="en-US" altLang="en-US" sz="2800" b="1" dirty="0">
                <a:solidFill>
                  <a:schemeClr val="bg2"/>
                </a:solidFill>
                <a:cs typeface="Times New Roman" panose="02020603050405020304" pitchFamily="18" charset="0"/>
              </a:rPr>
              <a:t>non-broadband users</a:t>
            </a:r>
          </a:p>
          <a:p>
            <a:pPr marL="838200" lvl="1" indent="-3810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dirty="0">
                <a:cs typeface="Times New Roman" panose="02020603050405020304" pitchFamily="18" charset="0"/>
              </a:rPr>
              <a:t>recommendation on </a:t>
            </a:r>
            <a:r>
              <a:rPr lang="en-US" altLang="en-US" sz="2400" b="1" dirty="0">
                <a:solidFill>
                  <a:schemeClr val="bg2"/>
                </a:solidFill>
              </a:rPr>
              <a:t>Never</a:t>
            </a:r>
            <a:r>
              <a:rPr lang="en-US" altLang="en-US" sz="2400" b="1" dirty="0">
                <a:solidFill>
                  <a:srgbClr val="FF00FF"/>
                </a:solidFill>
              </a:rPr>
              <a:t> </a:t>
            </a:r>
            <a:r>
              <a:rPr lang="en-US" altLang="en-US" sz="2400" b="1" dirty="0">
                <a:solidFill>
                  <a:schemeClr val="accent1"/>
                </a:solidFill>
              </a:rPr>
              <a:t>create</a:t>
            </a:r>
            <a:r>
              <a:rPr lang="en-US" altLang="en-US" sz="2400" b="1" dirty="0">
                <a:solidFill>
                  <a:schemeClr val="bg2"/>
                </a:solidFill>
              </a:rPr>
              <a:t> images</a:t>
            </a:r>
            <a:r>
              <a:rPr lang="en-US" altLang="en-US" sz="2400" dirty="0"/>
              <a:t> larger </a:t>
            </a:r>
            <a:r>
              <a:rPr lang="en-US" altLang="en-US" sz="2400" b="1" dirty="0"/>
              <a:t>than</a:t>
            </a:r>
            <a:r>
              <a:rPr lang="en-US" altLang="en-US" sz="2400" b="1" dirty="0">
                <a:solidFill>
                  <a:schemeClr val="bg2"/>
                </a:solidFill>
              </a:rPr>
              <a:t> 760 </a:t>
            </a:r>
            <a:r>
              <a:rPr lang="en-US" altLang="en-US" sz="2400" b="1" dirty="0"/>
              <a:t>pixels</a:t>
            </a:r>
            <a:r>
              <a:rPr lang="en-US" altLang="en-US" sz="2400" b="1" dirty="0">
                <a:solidFill>
                  <a:schemeClr val="bg2"/>
                </a:solidFill>
              </a:rPr>
              <a:t> wide</a:t>
            </a:r>
            <a:endParaRPr lang="en-US" altLang="en-US" sz="2800" b="1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80000"/>
              </a:lnSpc>
            </a:pPr>
            <a:r>
              <a:rPr lang="en-US" altLang="en-US" dirty="0"/>
              <a:t>The standard resolution for </a:t>
            </a:r>
            <a:r>
              <a:rPr lang="en-US" altLang="en-US" b="1" dirty="0"/>
              <a:t>Web graphics is </a:t>
            </a:r>
            <a:r>
              <a:rPr lang="en-US" altLang="en-US" b="1" dirty="0">
                <a:solidFill>
                  <a:schemeClr val="bg2"/>
                </a:solidFill>
              </a:rPr>
              <a:t>72 </a:t>
            </a:r>
            <a:r>
              <a:rPr lang="en-US" altLang="en-US" b="1" dirty="0"/>
              <a:t>pixels</a:t>
            </a:r>
            <a:r>
              <a:rPr lang="en-US" altLang="en-US" b="1" dirty="0">
                <a:solidFill>
                  <a:schemeClr val="bg2"/>
                </a:solidFill>
              </a:rPr>
              <a:t> per inch</a:t>
            </a:r>
          </a:p>
          <a:p>
            <a:pPr marL="838200" lvl="1" indent="-3810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500" dirty="0"/>
              <a:t>Always </a:t>
            </a:r>
            <a:r>
              <a:rPr lang="en-US" altLang="en-US" sz="2500" b="1" dirty="0">
                <a:solidFill>
                  <a:srgbClr val="00B0F0"/>
                </a:solidFill>
              </a:rPr>
              <a:t>Set</a:t>
            </a:r>
            <a:r>
              <a:rPr lang="en-US" altLang="en-US" sz="2500" dirty="0"/>
              <a:t> </a:t>
            </a:r>
            <a:r>
              <a:rPr lang="en-US" altLang="en-US" sz="2500" b="1" dirty="0">
                <a:solidFill>
                  <a:schemeClr val="bg2"/>
                </a:solidFill>
              </a:rPr>
              <a:t>Width</a:t>
            </a:r>
            <a:r>
              <a:rPr lang="en-US" altLang="en-US" sz="2500" dirty="0"/>
              <a:t> and </a:t>
            </a:r>
            <a:r>
              <a:rPr lang="en-US" altLang="en-US" sz="2500" b="1" dirty="0">
                <a:solidFill>
                  <a:schemeClr val="bg2"/>
                </a:solidFill>
              </a:rPr>
              <a:t>Height</a:t>
            </a:r>
          </a:p>
          <a:p>
            <a:pPr marL="838200" lvl="1" indent="-3810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b="1" dirty="0">
                <a:solidFill>
                  <a:srgbClr val="00B0F0"/>
                </a:solidFill>
                <a:cs typeface="Times New Roman" panose="02020603050405020304" pitchFamily="18" charset="0"/>
              </a:rPr>
              <a:t>Use</a:t>
            </a:r>
            <a:r>
              <a:rPr lang="en-US" altLang="en-US" sz="2400" dirty="0">
                <a:cs typeface="Times New Roman" panose="02020603050405020304" pitchFamily="18" charset="0"/>
              </a:rPr>
              <a:t> the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alt</a:t>
            </a:r>
            <a:r>
              <a:rPr lang="en-US" altLang="en-US" sz="2400" dirty="0">
                <a:cs typeface="Times New Roman" panose="02020603050405020304" pitchFamily="18" charset="0"/>
              </a:rPr>
              <a:t> attribute to supply </a:t>
            </a:r>
            <a:r>
              <a:rPr lang="en-US" altLang="en-US" sz="2400" b="1" dirty="0">
                <a:cs typeface="Times New Roman" panose="02020603050405020304" pitchFamily="18" charset="0"/>
              </a:rPr>
              <a:t>descriptive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alt</a:t>
            </a:r>
            <a:r>
              <a:rPr lang="en-US" altLang="en-US" sz="2400" b="1" dirty="0">
                <a:cs typeface="Times New Roman" panose="02020603050405020304" pitchFamily="18" charset="0"/>
              </a:rPr>
              <a:t>ernate text</a:t>
            </a:r>
          </a:p>
          <a:p>
            <a:pPr marL="838200" lvl="1" indent="-3810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b="1" dirty="0">
                <a:solidFill>
                  <a:srgbClr val="00B0F0"/>
                </a:solidFill>
                <a:cs typeface="Times New Roman" panose="02020603050405020304" pitchFamily="18" charset="0"/>
              </a:rPr>
              <a:t>Use</a:t>
            </a:r>
            <a:r>
              <a:rPr lang="en-US" altLang="en-US" sz="2400" dirty="0">
                <a:cs typeface="Times New Roman" panose="02020603050405020304" pitchFamily="18" charset="0"/>
              </a:rPr>
              <a:t> the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text transcript </a:t>
            </a:r>
            <a:r>
              <a:rPr lang="en-US" altLang="en-US" sz="2400" dirty="0">
                <a:cs typeface="Times New Roman" panose="02020603050405020304" pitchFamily="18" charset="0"/>
              </a:rPr>
              <a:t>of an audio, video recording</a:t>
            </a:r>
          </a:p>
          <a:p>
            <a:pPr marL="838200" lvl="1" indent="-3810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b="1" dirty="0">
                <a:solidFill>
                  <a:srgbClr val="00B0F0"/>
                </a:solidFill>
                <a:cs typeface="Times New Roman" panose="02020603050405020304" pitchFamily="18" charset="0"/>
              </a:rPr>
              <a:t>Use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 animation only</a:t>
            </a:r>
            <a:r>
              <a:rPr lang="en-US" altLang="en-US" sz="2400" dirty="0">
                <a:cs typeface="Times New Roman" panose="02020603050405020304" pitchFamily="18" charset="0"/>
              </a:rPr>
              <a:t> if it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makes</a:t>
            </a:r>
            <a:r>
              <a:rPr lang="en-US" altLang="en-US" sz="2400" dirty="0">
                <a:cs typeface="Times New Roman" panose="02020603050405020304" pitchFamily="18" charset="0"/>
              </a:rPr>
              <a:t> the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page </a:t>
            </a:r>
            <a:r>
              <a:rPr lang="en-US" altLang="en-US" sz="2400" b="1" dirty="0">
                <a:solidFill>
                  <a:srgbClr val="00CC00"/>
                </a:solidFill>
                <a:cs typeface="Times New Roman" panose="02020603050405020304" pitchFamily="18" charset="0"/>
              </a:rPr>
              <a:t>more effective</a:t>
            </a:r>
            <a:r>
              <a:rPr lang="en-US" altLang="en-US" sz="2400" dirty="0">
                <a:solidFill>
                  <a:srgbClr val="00CC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and provide a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text description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US" altLang="en-US" sz="1600" dirty="0">
              <a:cs typeface="Times New Roman" panose="02020603050405020304" pitchFamily="18" charset="0"/>
            </a:endParaRPr>
          </a:p>
          <a:p>
            <a:pPr marL="838200" lvl="1" indent="-3810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>
                <a:cs typeface="Times New Roman" panose="02020603050405020304" pitchFamily="18" charset="0"/>
              </a:rPr>
              <a:t>Be sure your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message </a:t>
            </a:r>
            <a:r>
              <a:rPr lang="en-US" altLang="en-US" sz="2400" b="1" dirty="0">
                <a:cs typeface="Times New Roman" panose="02020603050405020304" pitchFamily="18" charset="0"/>
              </a:rPr>
              <a:t>gets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CC00"/>
                </a:solidFill>
                <a:cs typeface="Times New Roman" panose="02020603050405020304" pitchFamily="18" charset="0"/>
              </a:rPr>
              <a:t>across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Times New Roman" panose="02020603050405020304" pitchFamily="18" charset="0"/>
              </a:rPr>
              <a:t>even if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 images </a:t>
            </a:r>
            <a:r>
              <a:rPr lang="en-US" altLang="en-US" sz="2400" b="1" dirty="0">
                <a:solidFill>
                  <a:srgbClr val="00B0F0"/>
                </a:solidFill>
                <a:cs typeface="Times New Roman" panose="02020603050405020304" pitchFamily="18" charset="0"/>
              </a:rPr>
              <a:t>are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not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B0F0"/>
                </a:solidFill>
                <a:cs typeface="Times New Roman" panose="02020603050405020304" pitchFamily="18" charset="0"/>
              </a:rPr>
              <a:t>displayed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</a:p>
          <a:p>
            <a:pPr marL="1257300" lvl="2" indent="-342900">
              <a:lnSpc>
                <a:spcPct val="80000"/>
              </a:lnSpc>
            </a:pP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If </a:t>
            </a:r>
            <a:r>
              <a:rPr lang="en-US" altLang="en-US" sz="2400" b="1" dirty="0">
                <a:solidFill>
                  <a:srgbClr val="00B0F0"/>
                </a:solidFill>
                <a:cs typeface="Times New Roman" panose="02020603050405020304" pitchFamily="18" charset="0"/>
              </a:rPr>
              <a:t>using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Times New Roman" panose="02020603050405020304" pitchFamily="18" charset="0"/>
              </a:rPr>
              <a:t>images for navigation</a:t>
            </a:r>
            <a:r>
              <a:rPr lang="en-US" altLang="en-US" sz="2400" dirty="0">
                <a:cs typeface="Times New Roman" panose="02020603050405020304" pitchFamily="18" charset="0"/>
              </a:rPr>
              <a:t> provide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plain text links</a:t>
            </a:r>
            <a:r>
              <a:rPr lang="en-US" altLang="en-US" sz="2400" dirty="0">
                <a:cs typeface="Times New Roman" panose="02020603050405020304" pitchFamily="18" charset="0"/>
              </a:rPr>
              <a:t> at the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</a:rPr>
              <a:t>o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ttom </a:t>
            </a:r>
            <a:r>
              <a:rPr lang="en-US" altLang="en-US" sz="2400" b="1" dirty="0">
                <a:cs typeface="Times New Roman" panose="02020603050405020304" pitchFamily="18" charset="0"/>
              </a:rPr>
              <a:t>of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 the page</a:t>
            </a:r>
            <a:r>
              <a:rPr lang="en-US" altLang="en-US" sz="2400" dirty="0">
                <a:cs typeface="Times New Roman" panose="02020603050405020304" pitchFamily="18" charset="0"/>
              </a:rPr>
              <a:t> for accessibility by </a:t>
            </a:r>
            <a:r>
              <a:rPr lang="en-US" altLang="en-US" sz="2400" b="1" dirty="0">
                <a:cs typeface="Times New Roman" panose="02020603050405020304" pitchFamily="18" charset="0"/>
              </a:rPr>
              <a:t>screen readers</a:t>
            </a:r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0662" name="Rectangle 5"/>
          <p:cNvSpPr>
            <a:spLocks noChangeArrowheads="1"/>
          </p:cNvSpPr>
          <p:nvPr/>
        </p:nvSpPr>
        <p:spPr bwMode="auto">
          <a:xfrm>
            <a:off x="3381375" y="3005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0663" name="Rectangle 6"/>
          <p:cNvSpPr>
            <a:spLocks noChangeArrowheads="1"/>
          </p:cNvSpPr>
          <p:nvPr/>
        </p:nvSpPr>
        <p:spPr bwMode="auto">
          <a:xfrm>
            <a:off x="3614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0664" name="Rectangle 7"/>
          <p:cNvSpPr>
            <a:spLocks noChangeArrowheads="1"/>
          </p:cNvSpPr>
          <p:nvPr/>
        </p:nvSpPr>
        <p:spPr bwMode="auto">
          <a:xfrm>
            <a:off x="3786188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0665" name="Rectangle 8"/>
          <p:cNvSpPr>
            <a:spLocks noChangeArrowheads="1"/>
          </p:cNvSpPr>
          <p:nvPr/>
        </p:nvSpPr>
        <p:spPr bwMode="auto">
          <a:xfrm>
            <a:off x="3557588" y="2924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0666" name="Rectangle 9"/>
          <p:cNvSpPr>
            <a:spLocks noChangeArrowheads="1"/>
          </p:cNvSpPr>
          <p:nvPr/>
        </p:nvSpPr>
        <p:spPr bwMode="auto">
          <a:xfrm>
            <a:off x="3600450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0667" name="Rectangle 10"/>
          <p:cNvSpPr>
            <a:spLocks noChangeArrowheads="1"/>
          </p:cNvSpPr>
          <p:nvPr/>
        </p:nvSpPr>
        <p:spPr bwMode="auto">
          <a:xfrm>
            <a:off x="3681413" y="2662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0668" name="Rectangle 11"/>
          <p:cNvSpPr>
            <a:spLocks noChangeArrowheads="1"/>
          </p:cNvSpPr>
          <p:nvPr/>
        </p:nvSpPr>
        <p:spPr bwMode="auto">
          <a:xfrm>
            <a:off x="3705225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0669" name="Rectangle 12"/>
          <p:cNvSpPr>
            <a:spLocks noChangeArrowheads="1"/>
          </p:cNvSpPr>
          <p:nvPr/>
        </p:nvSpPr>
        <p:spPr bwMode="auto">
          <a:xfrm>
            <a:off x="379095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0670" name="Rectangle 13"/>
          <p:cNvSpPr>
            <a:spLocks noChangeArrowheads="1"/>
          </p:cNvSpPr>
          <p:nvPr/>
        </p:nvSpPr>
        <p:spPr bwMode="auto">
          <a:xfrm>
            <a:off x="3833813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D51F86C-61A9-4B92-B239-477FEF3AB736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533400"/>
          </a:xfrm>
        </p:spPr>
        <p:txBody>
          <a:bodyPr/>
          <a:lstStyle/>
          <a:p>
            <a:r>
              <a:rPr lang="en-US" altLang="en-US" dirty="0"/>
              <a:t>5.7 </a:t>
            </a:r>
            <a:r>
              <a:rPr lang="en-US" altLang="en-US" dirty="0">
                <a:solidFill>
                  <a:schemeClr val="accent1"/>
                </a:solidFill>
              </a:rPr>
              <a:t>Graphic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B0F0"/>
                </a:solidFill>
              </a:rPr>
              <a:t>Design</a:t>
            </a:r>
            <a:r>
              <a:rPr lang="en-US" altLang="en-US" dirty="0"/>
              <a:t>: Recommended Practices(2)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382000" cy="5943600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AutoNum type="arabicPeriod" startAt="8"/>
              <a:defRPr/>
            </a:pPr>
            <a:r>
              <a:rPr lang="en-US" sz="2400" b="1" dirty="0">
                <a:solidFill>
                  <a:srgbClr val="00B0F0"/>
                </a:solidFill>
                <a:cs typeface="Times New Roman" pitchFamily="18" charset="0"/>
              </a:rPr>
              <a:t>Choose</a:t>
            </a:r>
            <a:r>
              <a:rPr lang="en-US" sz="2400" dirty="0">
                <a:cs typeface="Times New Roman" pitchFamily="18" charset="0"/>
              </a:rPr>
              <a:t> from </a:t>
            </a:r>
            <a:r>
              <a:rPr lang="en-US" sz="2400" b="1" dirty="0">
                <a:solidFill>
                  <a:schemeClr val="bg2"/>
                </a:solidFill>
                <a:cs typeface="Times New Roman" pitchFamily="18" charset="0"/>
              </a:rPr>
              <a:t>216 save colors</a:t>
            </a:r>
            <a:r>
              <a:rPr lang="en-US" sz="2400" dirty="0">
                <a:cs typeface="Times New Roman" pitchFamily="18" charset="0"/>
              </a:rPr>
              <a:t> on the </a:t>
            </a:r>
            <a:r>
              <a:rPr lang="en-US" sz="2400" b="1" dirty="0">
                <a:cs typeface="Times New Roman" pitchFamily="18" charset="0"/>
              </a:rPr>
              <a:t>web palette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bg2"/>
                </a:solidFill>
                <a:cs typeface="Times New Roman" pitchFamily="18" charset="0"/>
              </a:rPr>
              <a:t>if</a:t>
            </a:r>
            <a:r>
              <a:rPr lang="en-US" sz="2400" b="1" dirty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CC00"/>
                </a:solidFill>
                <a:cs typeface="Times New Roman" pitchFamily="18" charset="0"/>
              </a:rPr>
              <a:t>consistency</a:t>
            </a:r>
            <a:r>
              <a:rPr lang="en-US" sz="2400" dirty="0">
                <a:solidFill>
                  <a:srgbClr val="00CC00"/>
                </a:solidFill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across older Windows/Mac platforms is needed</a:t>
            </a:r>
          </a:p>
          <a:p>
            <a:pPr marL="933450" lvl="1" indent="-533400">
              <a:defRPr/>
            </a:pPr>
            <a:r>
              <a:rPr lang="en-US" altLang="en-US" sz="1800" dirty="0"/>
              <a:t>Feel free to use </a:t>
            </a:r>
            <a:r>
              <a:rPr lang="en-US" altLang="en-US" sz="1800" b="1" dirty="0"/>
              <a:t>tints</a:t>
            </a:r>
            <a:r>
              <a:rPr lang="en-US" altLang="en-US" sz="1800" dirty="0"/>
              <a:t>, </a:t>
            </a:r>
            <a:r>
              <a:rPr lang="en-US" altLang="en-US" sz="1800" b="1" dirty="0"/>
              <a:t>shades</a:t>
            </a:r>
            <a:r>
              <a:rPr lang="en-US" altLang="en-US" sz="1800" dirty="0"/>
              <a:t>, or </a:t>
            </a:r>
            <a:r>
              <a:rPr lang="en-US" altLang="en-US" sz="1800" b="1" dirty="0"/>
              <a:t>tones</a:t>
            </a:r>
            <a:r>
              <a:rPr lang="en-US" altLang="en-US" sz="1800" dirty="0"/>
              <a:t> of colors</a:t>
            </a:r>
          </a:p>
          <a:p>
            <a:pPr marL="533400" indent="-533400">
              <a:buFont typeface="Wingdings" panose="05000000000000000000" pitchFamily="2" charset="2"/>
              <a:buAutoNum type="arabicPeriod" startAt="8"/>
              <a:defRPr/>
            </a:pPr>
            <a:endParaRPr lang="en-US" sz="2400" dirty="0">
              <a:cs typeface="Times New Roman" pitchFamily="18" charset="0"/>
            </a:endParaRPr>
          </a:p>
          <a:p>
            <a:pPr marL="533400" indent="-533400">
              <a:defRPr/>
            </a:pPr>
            <a:endParaRPr lang="en-US" sz="2400" dirty="0">
              <a:cs typeface="Times New Roman" pitchFamily="18" charset="0"/>
            </a:endParaRPr>
          </a:p>
          <a:p>
            <a:pPr marL="533400" indent="-533400">
              <a:defRPr/>
            </a:pPr>
            <a:endParaRPr lang="en-US" sz="2400" dirty="0">
              <a:cs typeface="Times New Roman" pitchFamily="18" charset="0"/>
            </a:endParaRPr>
          </a:p>
          <a:p>
            <a:pPr marL="533400" indent="-533400">
              <a:buFont typeface="Wingdings" panose="05000000000000000000" pitchFamily="2" charset="2"/>
              <a:buAutoNum type="arabicPeriod" startAt="9"/>
              <a:defRPr/>
            </a:pPr>
            <a:r>
              <a:rPr lang="en-US" sz="2400" b="1" dirty="0">
                <a:solidFill>
                  <a:srgbClr val="00B0F0"/>
                </a:solidFill>
                <a:cs typeface="Times New Roman" pitchFamily="18" charset="0"/>
              </a:rPr>
              <a:t>Use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b="1" dirty="0">
                <a:cs typeface="Times New Roman" pitchFamily="18" charset="0"/>
              </a:rPr>
              <a:t>anti-</a:t>
            </a:r>
            <a:r>
              <a:rPr lang="en-US" sz="2400" dirty="0">
                <a:cs typeface="Times New Roman" pitchFamily="18" charset="0"/>
              </a:rPr>
              <a:t>a</a:t>
            </a:r>
            <a:r>
              <a:rPr lang="en-US" sz="2400" b="1" dirty="0">
                <a:cs typeface="Times New Roman" pitchFamily="18" charset="0"/>
              </a:rPr>
              <a:t>liased (smooth jagged edges) text </a:t>
            </a:r>
            <a:r>
              <a:rPr lang="en-US" sz="2400" dirty="0">
                <a:cs typeface="Times New Roman" pitchFamily="18" charset="0"/>
              </a:rPr>
              <a:t>in</a:t>
            </a:r>
            <a:r>
              <a:rPr lang="en-US" sz="2400" b="1" dirty="0">
                <a:cs typeface="Times New Roman" pitchFamily="18" charset="0"/>
              </a:rPr>
              <a:t> images</a:t>
            </a:r>
          </a:p>
          <a:p>
            <a:pPr marL="933450" lvl="1" indent="-533400">
              <a:defRPr/>
            </a:pPr>
            <a:r>
              <a:rPr lang="en-US" sz="1800" b="1" dirty="0">
                <a:cs typeface="Times New Roman" pitchFamily="18" charset="0"/>
              </a:rPr>
              <a:t>Adobe Photoshop and Adobe Fireworks can be used to create it</a:t>
            </a:r>
            <a:endParaRPr lang="en-US" sz="2400" b="1" dirty="0">
              <a:cs typeface="Times New Roman" pitchFamily="18" charset="0"/>
            </a:endParaRPr>
          </a:p>
          <a:p>
            <a:pPr marL="533400" indent="-533400">
              <a:buFont typeface="Wingdings" panose="05000000000000000000" pitchFamily="2" charset="2"/>
              <a:buNone/>
              <a:defRPr/>
            </a:pPr>
            <a:r>
              <a:rPr lang="en-US" sz="2400" b="1" dirty="0">
                <a:cs typeface="Times New Roman" pitchFamily="18" charset="0"/>
              </a:rPr>
              <a:t>10.</a:t>
            </a:r>
            <a:r>
              <a:rPr lang="en-US" sz="2400" b="1" dirty="0">
                <a:solidFill>
                  <a:srgbClr val="FF00FF"/>
                </a:solidFill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B0F0"/>
                </a:solidFill>
                <a:cs typeface="Times New Roman" pitchFamily="18" charset="0"/>
              </a:rPr>
              <a:t>Use</a:t>
            </a:r>
            <a:r>
              <a:rPr lang="en-US" sz="2400" dirty="0">
                <a:cs typeface="Times New Roman" pitchFamily="18" charset="0"/>
              </a:rPr>
              <a:t> only </a:t>
            </a:r>
            <a:r>
              <a:rPr lang="en-US" sz="2400" b="1" dirty="0">
                <a:cs typeface="Times New Roman" pitchFamily="18" charset="0"/>
              </a:rPr>
              <a:t>necessary images</a:t>
            </a:r>
          </a:p>
          <a:p>
            <a:pPr marL="533400" indent="-533400">
              <a:buFont typeface="Wingdings" panose="05000000000000000000" pitchFamily="2" charset="2"/>
              <a:buAutoNum type="arabicPeriod" startAt="11"/>
              <a:defRPr/>
            </a:pPr>
            <a:r>
              <a:rPr lang="en-US" sz="2400" b="1" dirty="0">
                <a:solidFill>
                  <a:srgbClr val="00B0F0"/>
                </a:solidFill>
                <a:cs typeface="Times New Roman" pitchFamily="18" charset="0"/>
              </a:rPr>
              <a:t>Reuse</a:t>
            </a:r>
            <a:r>
              <a:rPr lang="en-US" sz="2400" dirty="0">
                <a:cs typeface="Times New Roman" pitchFamily="18" charset="0"/>
              </a:rPr>
              <a:t> images</a:t>
            </a:r>
          </a:p>
          <a:p>
            <a:pPr marL="533400" indent="-533400">
              <a:buFont typeface="Wingdings" panose="05000000000000000000" pitchFamily="2" charset="2"/>
              <a:buAutoNum type="arabicPeriod" startAt="11"/>
              <a:defRPr/>
            </a:pPr>
            <a:r>
              <a:rPr lang="en-US" sz="2400" b="1" dirty="0">
                <a:solidFill>
                  <a:srgbClr val="00B0F0"/>
                </a:solidFill>
                <a:cs typeface="Times New Roman" pitchFamily="18" charset="0"/>
              </a:rPr>
              <a:t>Keep</a:t>
            </a:r>
            <a:r>
              <a:rPr lang="en-US" sz="2400" dirty="0">
                <a:cs typeface="Times New Roman" pitchFamily="18" charset="0"/>
              </a:rPr>
              <a:t> images as </a:t>
            </a:r>
            <a:r>
              <a:rPr lang="en-US" sz="2400" b="1" dirty="0">
                <a:cs typeface="Times New Roman" pitchFamily="18" charset="0"/>
              </a:rPr>
              <a:t>small</a:t>
            </a:r>
            <a:r>
              <a:rPr lang="en-US" sz="2400" dirty="0">
                <a:cs typeface="Times New Roman" pitchFamily="18" charset="0"/>
              </a:rPr>
              <a:t> as possible with </a:t>
            </a:r>
            <a:r>
              <a:rPr lang="en-US" sz="2400" b="1" dirty="0">
                <a:cs typeface="Times New Roman" pitchFamily="18" charset="0"/>
              </a:rPr>
              <a:t>acceptable display quality</a:t>
            </a:r>
          </a:p>
          <a:p>
            <a:pPr marL="876300" lvl="1" indent="-419100">
              <a:defRPr/>
            </a:pPr>
            <a:r>
              <a:rPr lang="en-US" dirty="0">
                <a:cs typeface="Times New Roman" pitchFamily="18" charset="0"/>
              </a:rPr>
              <a:t>Create a </a:t>
            </a:r>
            <a:r>
              <a:rPr lang="en-US" b="1" dirty="0">
                <a:solidFill>
                  <a:schemeClr val="bg2"/>
                </a:solidFill>
                <a:cs typeface="Times New Roman" pitchFamily="18" charset="0"/>
              </a:rPr>
              <a:t>thumbnail image</a:t>
            </a:r>
            <a:r>
              <a:rPr lang="en-US" dirty="0">
                <a:cs typeface="Times New Roman" pitchFamily="18" charset="0"/>
              </a:rPr>
              <a:t> that </a:t>
            </a:r>
            <a:r>
              <a:rPr lang="en-US" b="1" dirty="0">
                <a:cs typeface="Times New Roman" pitchFamily="18" charset="0"/>
              </a:rPr>
              <a:t>links to a </a:t>
            </a:r>
            <a:r>
              <a:rPr lang="en-US" b="1" dirty="0">
                <a:solidFill>
                  <a:schemeClr val="bg2"/>
                </a:solidFill>
                <a:cs typeface="Times New Roman" pitchFamily="18" charset="0"/>
              </a:rPr>
              <a:t>larger version of the image</a:t>
            </a:r>
          </a:p>
          <a:p>
            <a:pPr marL="533400" indent="-533400">
              <a:buFont typeface="Wingdings" panose="05000000000000000000" pitchFamily="2" charset="2"/>
              <a:buNone/>
              <a:defRPr/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3381375" y="3005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2711" name="Rectangle 6"/>
          <p:cNvSpPr>
            <a:spLocks noChangeArrowheads="1"/>
          </p:cNvSpPr>
          <p:nvPr/>
        </p:nvSpPr>
        <p:spPr bwMode="auto">
          <a:xfrm>
            <a:off x="3614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2712" name="Rectangle 7"/>
          <p:cNvSpPr>
            <a:spLocks noChangeArrowheads="1"/>
          </p:cNvSpPr>
          <p:nvPr/>
        </p:nvSpPr>
        <p:spPr bwMode="auto">
          <a:xfrm>
            <a:off x="3786188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2713" name="Rectangle 8"/>
          <p:cNvSpPr>
            <a:spLocks noChangeArrowheads="1"/>
          </p:cNvSpPr>
          <p:nvPr/>
        </p:nvSpPr>
        <p:spPr bwMode="auto">
          <a:xfrm>
            <a:off x="3557588" y="2924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2714" name="Rectangle 9"/>
          <p:cNvSpPr>
            <a:spLocks noChangeArrowheads="1"/>
          </p:cNvSpPr>
          <p:nvPr/>
        </p:nvSpPr>
        <p:spPr bwMode="auto">
          <a:xfrm>
            <a:off x="3600450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2715" name="Rectangle 10"/>
          <p:cNvSpPr>
            <a:spLocks noChangeArrowheads="1"/>
          </p:cNvSpPr>
          <p:nvPr/>
        </p:nvSpPr>
        <p:spPr bwMode="auto">
          <a:xfrm>
            <a:off x="3681413" y="2662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2716" name="Rectangle 11"/>
          <p:cNvSpPr>
            <a:spLocks noChangeArrowheads="1"/>
          </p:cNvSpPr>
          <p:nvPr/>
        </p:nvSpPr>
        <p:spPr bwMode="auto">
          <a:xfrm>
            <a:off x="3705225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2717" name="Rectangle 12"/>
          <p:cNvSpPr>
            <a:spLocks noChangeArrowheads="1"/>
          </p:cNvSpPr>
          <p:nvPr/>
        </p:nvSpPr>
        <p:spPr bwMode="auto">
          <a:xfrm>
            <a:off x="379095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2718" name="Rectangle 13"/>
          <p:cNvSpPr>
            <a:spLocks noChangeArrowheads="1"/>
          </p:cNvSpPr>
          <p:nvPr/>
        </p:nvSpPr>
        <p:spPr bwMode="auto">
          <a:xfrm>
            <a:off x="3833813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pic>
        <p:nvPicPr>
          <p:cNvPr id="7271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83569"/>
            <a:ext cx="434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12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C483F11-7D6E-4D57-9B80-0585B65E83AF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609600"/>
          </a:xfrm>
        </p:spPr>
        <p:txBody>
          <a:bodyPr/>
          <a:lstStyle/>
          <a:p>
            <a:r>
              <a:rPr lang="en-US" altLang="en-US" dirty="0"/>
              <a:t>5.7 </a:t>
            </a:r>
            <a:r>
              <a:rPr lang="en-US" altLang="en-US" dirty="0">
                <a:solidFill>
                  <a:schemeClr val="accent1"/>
                </a:solidFill>
              </a:rPr>
              <a:t>Graphic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B0F0"/>
                </a:solidFill>
              </a:rPr>
              <a:t>Design</a:t>
            </a:r>
            <a:r>
              <a:rPr lang="en-US" altLang="en-US" dirty="0"/>
              <a:t>: Recommended Practices(2)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7924800" cy="5715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cs typeface="Times New Roman" panose="02020603050405020304" pitchFamily="18" charset="0"/>
              </a:rPr>
              <a:t>13. Make sure </a:t>
            </a:r>
            <a:r>
              <a:rPr lang="en-US" altLang="en-US" dirty="0">
                <a:cs typeface="Times New Roman" panose="02020603050405020304" pitchFamily="18" charset="0"/>
              </a:rPr>
              <a:t>the</a:t>
            </a:r>
            <a:r>
              <a:rPr lang="en-US" altLang="en-US" b="1" dirty="0">
                <a:cs typeface="Times New Roman" panose="02020603050405020304" pitchFamily="18" charset="0"/>
              </a:rPr>
              <a:t> site is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usable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cs typeface="Times New Roman" panose="02020603050405020304" pitchFamily="18" charset="0"/>
              </a:rPr>
              <a:t>if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 images</a:t>
            </a:r>
            <a:r>
              <a:rPr lang="en-US" altLang="en-US" b="1" dirty="0">
                <a:cs typeface="Times New Roman" panose="02020603050405020304" pitchFamily="18" charset="0"/>
              </a:rPr>
              <a:t> are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 not displayed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b="1" dirty="0">
                <a:cs typeface="Times New Roman" panose="02020603050405020304" pitchFamily="18" charset="0"/>
              </a:rPr>
              <a:t>If</a:t>
            </a:r>
            <a:r>
              <a:rPr lang="en-US" altLang="en-US" sz="2400" dirty="0">
                <a:cs typeface="Times New Roman" panose="02020603050405020304" pitchFamily="18" charset="0"/>
              </a:rPr>
              <a:t> there are a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large</a:t>
            </a:r>
            <a:r>
              <a:rPr lang="en-US" altLang="en-US" sz="2400" b="1" dirty="0">
                <a:cs typeface="Times New Roman" panose="02020603050405020304" pitchFamily="18" charset="0"/>
              </a:rPr>
              <a:t> number of images</a:t>
            </a:r>
            <a:r>
              <a:rPr lang="en-US" altLang="en-US" sz="2400" dirty="0">
                <a:cs typeface="Times New Roman" panose="02020603050405020304" pitchFamily="18" charset="0"/>
              </a:rPr>
              <a:t>, or the page is </a:t>
            </a:r>
            <a:r>
              <a:rPr lang="en-US" altLang="en-US" sz="2400" b="1" dirty="0">
                <a:cs typeface="Times New Roman" panose="02020603050405020304" pitchFamily="18" charset="0"/>
              </a:rPr>
              <a:t>dependent on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Times New Roman" panose="02020603050405020304" pitchFamily="18" charset="0"/>
              </a:rPr>
              <a:t>images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consider creating</a:t>
            </a:r>
            <a:r>
              <a:rPr lang="en-US" altLang="en-US" sz="2400" b="1" dirty="0">
                <a:cs typeface="Times New Roman" panose="02020603050405020304" pitchFamily="18" charset="0"/>
              </a:rPr>
              <a:t> a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special an </a:t>
            </a:r>
            <a:r>
              <a:rPr lang="en-US" altLang="en-US" sz="2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alternate </a:t>
            </a:r>
            <a:r>
              <a:rPr lang="en-US" altLang="en-US" sz="32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text-only</a:t>
            </a:r>
            <a:r>
              <a:rPr lang="en-US" altLang="en-US" sz="2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version</a:t>
            </a:r>
            <a:r>
              <a:rPr lang="en-US" altLang="en-US" sz="2400" b="1" dirty="0">
                <a:cs typeface="Times New Roman" panose="02020603050405020304" pitchFamily="18" charset="0"/>
              </a:rPr>
              <a:t> of the page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sz="2600" b="1" dirty="0">
                <a:solidFill>
                  <a:schemeClr val="bg2"/>
                </a:solidFill>
                <a:cs typeface="Times New Roman" panose="02020603050405020304" pitchFamily="18" charset="0"/>
              </a:rPr>
              <a:t>Double maintenance</a:t>
            </a:r>
            <a:r>
              <a:rPr lang="en-US" altLang="en-US" sz="2600" dirty="0">
                <a:cs typeface="Times New Roman" panose="02020603050405020304" pitchFamily="18" charset="0"/>
              </a:rPr>
              <a:t> for all future page modifications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If your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main navigation uses images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place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a </a:t>
            </a: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plain 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text</a:t>
            </a: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navigation</a:t>
            </a:r>
            <a:r>
              <a:rPr lang="en-US" altLang="en-US" sz="3200" b="1" dirty="0">
                <a:solidFill>
                  <a:schemeClr val="bg2"/>
                </a:solidFill>
                <a:cs typeface="Times New Roman" panose="02020603050405020304" pitchFamily="18" charset="0"/>
              </a:rPr>
              <a:t> bar</a:t>
            </a:r>
            <a:r>
              <a:rPr lang="en-US" altLang="en-US" sz="2400" dirty="0">
                <a:cs typeface="Times New Roman" panose="02020603050405020304" pitchFamily="18" charset="0"/>
              </a:rPr>
              <a:t> at the </a:t>
            </a:r>
            <a:r>
              <a:rPr lang="en-US" altLang="en-US" sz="2400" b="1" dirty="0">
                <a:cs typeface="Times New Roman" panose="02020603050405020304" pitchFamily="18" charset="0"/>
              </a:rPr>
              <a:t>bottom of each page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2400" b="1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Don’t rely </a:t>
            </a:r>
            <a:r>
              <a:rPr lang="en-US" altLang="en-US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on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 images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alone- some</a:t>
            </a:r>
            <a:r>
              <a:rPr lang="en-US" altLang="en-US" sz="2400" b="1" dirty="0">
                <a:cs typeface="Times New Roman" panose="02020603050405020304" pitchFamily="18" charset="0"/>
              </a:rPr>
              <a:t> individuals may not be able to see them</a:t>
            </a: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4758" name="Rectangle 5"/>
          <p:cNvSpPr>
            <a:spLocks noChangeArrowheads="1"/>
          </p:cNvSpPr>
          <p:nvPr/>
        </p:nvSpPr>
        <p:spPr bwMode="auto">
          <a:xfrm>
            <a:off x="3381375" y="3005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4759" name="Rectangle 6"/>
          <p:cNvSpPr>
            <a:spLocks noChangeArrowheads="1"/>
          </p:cNvSpPr>
          <p:nvPr/>
        </p:nvSpPr>
        <p:spPr bwMode="auto">
          <a:xfrm>
            <a:off x="3614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4760" name="Rectangle 7"/>
          <p:cNvSpPr>
            <a:spLocks noChangeArrowheads="1"/>
          </p:cNvSpPr>
          <p:nvPr/>
        </p:nvSpPr>
        <p:spPr bwMode="auto">
          <a:xfrm>
            <a:off x="3786188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4761" name="Rectangle 8"/>
          <p:cNvSpPr>
            <a:spLocks noChangeArrowheads="1"/>
          </p:cNvSpPr>
          <p:nvPr/>
        </p:nvSpPr>
        <p:spPr bwMode="auto">
          <a:xfrm>
            <a:off x="3557588" y="2924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4762" name="Rectangle 9"/>
          <p:cNvSpPr>
            <a:spLocks noChangeArrowheads="1"/>
          </p:cNvSpPr>
          <p:nvPr/>
        </p:nvSpPr>
        <p:spPr bwMode="auto">
          <a:xfrm>
            <a:off x="3600450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3705225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379095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3833813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86825E1-092A-440D-9B35-118C7E9609B0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533400"/>
          </a:xfrm>
        </p:spPr>
        <p:txBody>
          <a:bodyPr/>
          <a:lstStyle/>
          <a:p>
            <a:r>
              <a:rPr lang="en-US" altLang="en-US" dirty="0"/>
              <a:t>5.7 </a:t>
            </a:r>
            <a:r>
              <a:rPr lang="en-US" altLang="en-US" dirty="0">
                <a:solidFill>
                  <a:schemeClr val="accent1"/>
                </a:solidFill>
              </a:rPr>
              <a:t>Graphic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B0F0"/>
                </a:solidFill>
              </a:rPr>
              <a:t>Design</a:t>
            </a:r>
            <a:r>
              <a:rPr lang="en-US" altLang="en-US" dirty="0"/>
              <a:t>: Recommended Practices(2)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2667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14. </a:t>
            </a:r>
            <a:r>
              <a:rPr lang="en-US" altLang="en-US" dirty="0">
                <a:solidFill>
                  <a:srgbClr val="FF00FF"/>
                </a:solidFill>
                <a:cs typeface="Times New Roman" panose="02020603050405020304" pitchFamily="18" charset="0"/>
              </a:rPr>
              <a:t>Limit</a:t>
            </a:r>
            <a:r>
              <a:rPr lang="en-US" altLang="en-US" dirty="0">
                <a:cs typeface="Times New Roman" panose="02020603050405020304" pitchFamily="18" charset="0"/>
              </a:rPr>
              <a:t> the </a:t>
            </a:r>
            <a:r>
              <a:rPr lang="en-US" altLang="en-US" b="1" dirty="0">
                <a:cs typeface="Times New Roman" panose="02020603050405020304" pitchFamily="18" charset="0"/>
              </a:rPr>
              <a:t>use of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animated</a:t>
            </a:r>
            <a:r>
              <a:rPr lang="en-US" altLang="en-US" b="1" dirty="0">
                <a:cs typeface="Times New Roman" panose="02020603050405020304" pitchFamily="18" charset="0"/>
              </a:rPr>
              <a:t> items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Only </a:t>
            </a: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use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Times New Roman" panose="02020603050405020304" pitchFamily="18" charset="0"/>
              </a:rPr>
              <a:t>animation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if</a:t>
            </a:r>
            <a:r>
              <a:rPr lang="en-US" altLang="en-US" sz="2400" b="1" dirty="0">
                <a:cs typeface="Times New Roman" panose="02020603050405020304" pitchFamily="18" charset="0"/>
              </a:rPr>
              <a:t> it makes the page more </a:t>
            </a:r>
            <a:r>
              <a:rPr lang="en-US" altLang="en-US" sz="2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effective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Consider </a:t>
            </a:r>
            <a:r>
              <a:rPr lang="en-US" altLang="en-US" sz="2400" b="1" dirty="0">
                <a:cs typeface="Times New Roman" panose="02020603050405020304" pitchFamily="18" charset="0"/>
              </a:rPr>
              <a:t>limiting how long</a:t>
            </a:r>
            <a:r>
              <a:rPr lang="en-US" altLang="en-US" sz="2400" dirty="0">
                <a:cs typeface="Times New Roman" panose="02020603050405020304" pitchFamily="18" charset="0"/>
              </a:rPr>
              <a:t> an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animation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plays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900" b="1" dirty="0">
                <a:cs typeface="Times New Roman" panose="02020603050405020304" pitchFamily="18" charset="0"/>
              </a:rPr>
              <a:t>15.</a:t>
            </a:r>
            <a:r>
              <a:rPr lang="en-US" altLang="en-US" sz="2900" dirty="0">
                <a:cs typeface="Times New Roman" panose="02020603050405020304" pitchFamily="18" charset="0"/>
              </a:rPr>
              <a:t> </a:t>
            </a:r>
            <a:r>
              <a:rPr lang="en-US" altLang="en-US" sz="2900" dirty="0">
                <a:solidFill>
                  <a:srgbClr val="FF00FF"/>
                </a:solidFill>
                <a:cs typeface="Times New Roman" panose="02020603050405020304" pitchFamily="18" charset="0"/>
              </a:rPr>
              <a:t>Provide</a:t>
            </a:r>
            <a:r>
              <a:rPr lang="en-US" altLang="en-US" sz="2900" dirty="0">
                <a:cs typeface="Times New Roman" panose="02020603050405020304" pitchFamily="18" charset="0"/>
              </a:rPr>
              <a:t> a method to </a:t>
            </a:r>
            <a:r>
              <a:rPr lang="en-US" altLang="en-US" sz="2900" b="1" dirty="0">
                <a:solidFill>
                  <a:schemeClr val="bg2"/>
                </a:solidFill>
                <a:cs typeface="Times New Roman" panose="02020603050405020304" pitchFamily="18" charset="0"/>
              </a:rPr>
              <a:t>skip</a:t>
            </a:r>
            <a:r>
              <a:rPr lang="en-US" altLang="en-US" sz="2900" dirty="0">
                <a:cs typeface="Times New Roman" panose="02020603050405020304" pitchFamily="18" charset="0"/>
              </a:rPr>
              <a:t> </a:t>
            </a:r>
            <a:r>
              <a:rPr lang="en-US" altLang="en-US" sz="2900" b="1" dirty="0">
                <a:cs typeface="Times New Roman" panose="02020603050405020304" pitchFamily="18" charset="0"/>
              </a:rPr>
              <a:t>repetitive image based navigation</a:t>
            </a:r>
          </a:p>
          <a:p>
            <a:pPr lvl="1">
              <a:lnSpc>
                <a:spcPct val="80000"/>
              </a:lnSpc>
            </a:pPr>
            <a:r>
              <a:rPr lang="en-US" altLang="en-US" sz="2500" b="1" dirty="0">
                <a:cs typeface="Times New Roman" panose="02020603050405020304" pitchFamily="18" charset="0"/>
              </a:rPr>
              <a:t>“Skip Navigation” text link (to</a:t>
            </a:r>
            <a:r>
              <a:rPr lang="en-US" altLang="en-US" sz="2500" dirty="0">
                <a:cs typeface="Times New Roman" panose="02020603050405020304" pitchFamily="18" charset="0"/>
              </a:rPr>
              <a:t> the </a:t>
            </a:r>
            <a:r>
              <a:rPr lang="en-US" altLang="en-US" sz="2500" b="1" dirty="0">
                <a:cs typeface="Times New Roman" panose="02020603050405020304" pitchFamily="18" charset="0"/>
              </a:rPr>
              <a:t>text section) in </a:t>
            </a:r>
            <a:r>
              <a:rPr lang="en-US" altLang="en-US" sz="2500" dirty="0">
                <a:cs typeface="Times New Roman" panose="02020603050405020304" pitchFamily="18" charset="0"/>
              </a:rPr>
              <a:t>the</a:t>
            </a:r>
            <a:r>
              <a:rPr lang="en-US" altLang="en-US" sz="2500" b="1" dirty="0">
                <a:cs typeface="Times New Roman" panose="02020603050405020304" pitchFamily="18" charset="0"/>
              </a:rPr>
              <a:t> upper-right-hand </a:t>
            </a:r>
            <a:r>
              <a:rPr lang="en-US" altLang="en-US" sz="2500" dirty="0">
                <a:cs typeface="Times New Roman" panose="02020603050405020304" pitchFamily="18" charset="0"/>
              </a:rPr>
              <a:t>side of the Web page.</a:t>
            </a:r>
          </a:p>
        </p:txBody>
      </p:sp>
      <p:sp>
        <p:nvSpPr>
          <p:cNvPr id="76805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3614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3786188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3557588" y="2924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3600450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3681413" y="2662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3705225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379095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3833813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pic>
        <p:nvPicPr>
          <p:cNvPr id="7681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53340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3800" y="4578350"/>
              <a:ext cx="696913" cy="177800"/>
            </p14:xfrm>
          </p:contentPart>
        </mc:Choice>
        <mc:Fallback xmlns="">
          <p:pic>
            <p:nvPicPr>
              <p:cNvPr id="40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97317" y="4571871"/>
                <a:ext cx="709879" cy="190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4225" y="4672013"/>
              <a:ext cx="1358900" cy="76200"/>
            </p14:xfrm>
          </p:contentPart>
        </mc:Choice>
        <mc:Fallback xmlns="">
          <p:pic>
            <p:nvPicPr>
              <p:cNvPr id="40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57745" y="4665543"/>
                <a:ext cx="1371859" cy="89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2150" y="4597400"/>
              <a:ext cx="319088" cy="234950"/>
            </p14:xfrm>
          </p:contentPart>
        </mc:Choice>
        <mc:Fallback xmlns="">
          <p:pic>
            <p:nvPicPr>
              <p:cNvPr id="41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65667" y="4590924"/>
                <a:ext cx="332053" cy="247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0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90663" y="2684463"/>
              <a:ext cx="5754687" cy="2051050"/>
            </p14:xfrm>
          </p:contentPart>
        </mc:Choice>
        <mc:Fallback xmlns="">
          <p:pic>
            <p:nvPicPr>
              <p:cNvPr id="410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77704" y="2671502"/>
                <a:ext cx="5771966" cy="2074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0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8025" y="4579938"/>
              <a:ext cx="320675" cy="249237"/>
            </p14:xfrm>
          </p:contentPart>
        </mc:Choice>
        <mc:Fallback xmlns="">
          <p:pic>
            <p:nvPicPr>
              <p:cNvPr id="410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74709" y="4568773"/>
                <a:ext cx="341190" cy="2726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0C16CA2-2EF1-4D2F-83FC-91C131FBB032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153400" cy="457200"/>
          </a:xfrm>
        </p:spPr>
        <p:txBody>
          <a:bodyPr/>
          <a:lstStyle/>
          <a:p>
            <a:r>
              <a:rPr lang="en-US" altLang="en-US" sz="2400" dirty="0"/>
              <a:t>5.7 </a:t>
            </a:r>
            <a:r>
              <a:rPr lang="en-US" altLang="en-US" sz="2400" dirty="0">
                <a:solidFill>
                  <a:schemeClr val="accent1"/>
                </a:solidFill>
              </a:rPr>
              <a:t>Graphic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B0F0"/>
                </a:solidFill>
              </a:rPr>
              <a:t>Design</a:t>
            </a:r>
            <a:r>
              <a:rPr lang="en-US" altLang="en-US" sz="2400" dirty="0"/>
              <a:t>: Recommended Practices(2)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2971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900" b="1" dirty="0">
                <a:cs typeface="Times New Roman" panose="02020603050405020304" pitchFamily="18" charset="0"/>
              </a:rPr>
              <a:t>15.</a:t>
            </a:r>
            <a:r>
              <a:rPr lang="en-US" altLang="en-US" sz="1900" dirty="0">
                <a:cs typeface="Times New Roman" panose="02020603050405020304" pitchFamily="18" charset="0"/>
              </a:rPr>
              <a:t> Continuation: </a:t>
            </a:r>
            <a:r>
              <a:rPr lang="en-US" altLang="en-US" sz="2100" dirty="0">
                <a:solidFill>
                  <a:srgbClr val="FF00FF"/>
                </a:solidFill>
                <a:cs typeface="Times New Roman" panose="02020603050405020304" pitchFamily="18" charset="0"/>
              </a:rPr>
              <a:t>Provide</a:t>
            </a:r>
            <a:r>
              <a:rPr lang="en-US" altLang="en-US" sz="2100" dirty="0">
                <a:cs typeface="Times New Roman" panose="02020603050405020304" pitchFamily="18" charset="0"/>
              </a:rPr>
              <a:t> a method to</a:t>
            </a:r>
            <a:r>
              <a:rPr lang="en-US" altLang="en-US" sz="3700" dirty="0">
                <a:cs typeface="Times New Roman" panose="02020603050405020304" pitchFamily="18" charset="0"/>
              </a:rPr>
              <a:t> </a:t>
            </a:r>
            <a:r>
              <a:rPr lang="en-US" altLang="en-US" sz="1900" b="1" dirty="0">
                <a:solidFill>
                  <a:schemeClr val="bg2"/>
                </a:solidFill>
                <a:cs typeface="Times New Roman" panose="02020603050405020304" pitchFamily="18" charset="0"/>
              </a:rPr>
              <a:t>Skip</a:t>
            </a:r>
            <a:r>
              <a:rPr lang="en-US" altLang="en-US" sz="1900" dirty="0">
                <a:cs typeface="Times New Roman" panose="02020603050405020304" pitchFamily="18" charset="0"/>
              </a:rPr>
              <a:t> </a:t>
            </a:r>
            <a:r>
              <a:rPr lang="en-US" altLang="en-US" sz="1900" b="1" dirty="0">
                <a:cs typeface="Times New Roman" panose="02020603050405020304" pitchFamily="18" charset="0"/>
              </a:rPr>
              <a:t>repetitive image based navigation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>
                <a:cs typeface="Times New Roman" panose="02020603050405020304" pitchFamily="18" charset="0"/>
              </a:rPr>
              <a:t>Images cannot be visible for </a:t>
            </a:r>
            <a:r>
              <a:rPr lang="en-US" altLang="en-US" sz="1600" b="1" dirty="0">
                <a:cs typeface="Times New Roman" panose="02020603050405020304" pitchFamily="18" charset="0"/>
              </a:rPr>
              <a:t>color blindness individuals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>
                <a:cs typeface="Times New Roman" panose="02020603050405020304" pitchFamily="18" charset="0"/>
              </a:rPr>
              <a:t>Give the option to display “</a:t>
            </a:r>
            <a:r>
              <a:rPr lang="en-US" altLang="en-US" sz="1600" b="1" dirty="0">
                <a:solidFill>
                  <a:schemeClr val="bg2"/>
                </a:solidFill>
                <a:cs typeface="Times New Roman" panose="02020603050405020304" pitchFamily="18" charset="0"/>
              </a:rPr>
              <a:t>Replace all images with </a:t>
            </a:r>
            <a:r>
              <a:rPr lang="en-US" altLang="en-US" sz="16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Alt</a:t>
            </a:r>
            <a:r>
              <a:rPr lang="en-US" altLang="en-US" sz="1600" b="1" dirty="0">
                <a:solidFill>
                  <a:schemeClr val="bg2"/>
                </a:solidFill>
                <a:cs typeface="Times New Roman" panose="02020603050405020304" pitchFamily="18" charset="0"/>
              </a:rPr>
              <a:t> attributes”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/>
              <a:t>16</a:t>
            </a:r>
            <a:r>
              <a:rPr lang="en-US" altLang="en-US" sz="1800" dirty="0"/>
              <a:t>. Use Web Developer </a:t>
            </a:r>
            <a:r>
              <a:rPr lang="en-US" altLang="en-US" sz="2000" dirty="0"/>
              <a:t>tools for Mozilla (or Chrome):</a:t>
            </a:r>
            <a:r>
              <a:rPr lang="en-US" altLang="en-US" sz="3200" dirty="0"/>
              <a:t> </a:t>
            </a:r>
            <a:r>
              <a:rPr lang="en-US" altLang="en-US" sz="1800" dirty="0">
                <a:hlinkClick r:id="rId3"/>
              </a:rPr>
              <a:t>https://addons.mozilla.org/</a:t>
            </a:r>
            <a:endParaRPr lang="en-US" altLang="en-US" sz="1800" b="1" dirty="0"/>
          </a:p>
          <a:p>
            <a:pPr>
              <a:lnSpc>
                <a:spcPct val="90000"/>
              </a:lnSpc>
            </a:pPr>
            <a:r>
              <a:rPr lang="en-US" altLang="en-US" sz="1800" dirty="0"/>
              <a:t>Search for  </a:t>
            </a:r>
            <a:r>
              <a:rPr lang="en-US" altLang="en-US" sz="1600" dirty="0">
                <a:hlinkClick r:id="rId4"/>
              </a:rPr>
              <a:t>Web Developer</a:t>
            </a:r>
            <a:r>
              <a:rPr lang="en-US" altLang="en-US" sz="1600" dirty="0"/>
              <a:t> by Chris Pederick</a:t>
            </a:r>
          </a:p>
          <a:p>
            <a:pPr lvl="1">
              <a:lnSpc>
                <a:spcPct val="90000"/>
              </a:lnSpc>
            </a:pPr>
            <a:r>
              <a:rPr lang="en-US" altLang="en-US" sz="1500" dirty="0"/>
              <a:t>Web Developer </a:t>
            </a:r>
            <a:r>
              <a:rPr lang="en-US" altLang="en-US" sz="1500" b="1" dirty="0"/>
              <a:t>adds a menu and a toolbar with various </a:t>
            </a:r>
            <a:r>
              <a:rPr lang="en-US" altLang="en-US" sz="1500" b="1" dirty="0">
                <a:solidFill>
                  <a:schemeClr val="accent1"/>
                </a:solidFill>
              </a:rPr>
              <a:t>Web developer tools </a:t>
            </a:r>
            <a:r>
              <a:rPr lang="en-US" altLang="en-US" sz="1500" b="1" dirty="0"/>
              <a:t>to the browser</a:t>
            </a:r>
            <a:r>
              <a:rPr lang="en-US" altLang="en-US" sz="1500" dirty="0"/>
              <a:t>. The tools allow the</a:t>
            </a:r>
            <a:r>
              <a:rPr lang="en-US" altLang="en-US" sz="1500" b="1" dirty="0"/>
              <a:t> user to disable, view, </a:t>
            </a:r>
            <a:r>
              <a:rPr lang="en-US" altLang="en-US" sz="1500" dirty="0"/>
              <a:t>and</a:t>
            </a:r>
            <a:r>
              <a:rPr lang="en-US" altLang="en-US" sz="1500" b="1" dirty="0"/>
              <a:t> edit cookies, CSS, HTML, forms, and images; validate pages; and much more</a:t>
            </a:r>
            <a:r>
              <a:rPr lang="en-US" altLang="en-US" sz="1500" dirty="0"/>
              <a:t>.</a:t>
            </a:r>
            <a:r>
              <a:rPr lang="en-US" altLang="en-US" sz="1500" dirty="0">
                <a:cs typeface="Times New Roman" panose="02020603050405020304" pitchFamily="18" charset="0"/>
              </a:rPr>
              <a:t>.</a:t>
            </a:r>
            <a:endParaRPr lang="en-US" altLang="en-US" sz="1600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600" dirty="0">
                <a:cs typeface="Times New Roman" panose="02020603050405020304" pitchFamily="18" charset="0"/>
              </a:rPr>
              <a:t>If you use the </a:t>
            </a:r>
            <a:r>
              <a:rPr lang="en-US" altLang="en-US" sz="16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Firefox’s Web</a:t>
            </a:r>
            <a:r>
              <a:rPr lang="en-US" altLang="en-US" sz="16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6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Developer extension </a:t>
            </a:r>
            <a:r>
              <a:rPr lang="en-US" altLang="en-US" sz="1600" b="1" dirty="0">
                <a:cs typeface="Times New Roman" panose="02020603050405020304" pitchFamily="18" charset="0"/>
              </a:rPr>
              <a:t>above</a:t>
            </a:r>
            <a:r>
              <a:rPr lang="en-US" altLang="en-US" sz="1600" dirty="0">
                <a:cs typeface="Times New Roman" panose="02020603050405020304" pitchFamily="18" charset="0"/>
              </a:rPr>
              <a:t> and select “</a:t>
            </a:r>
            <a:r>
              <a:rPr lang="en-US" altLang="en-US" sz="1600" b="1" dirty="0">
                <a:solidFill>
                  <a:schemeClr val="bg2"/>
                </a:solidFill>
                <a:cs typeface="Times New Roman" panose="02020603050405020304" pitchFamily="18" charset="0"/>
              </a:rPr>
              <a:t>Disable Images =&gt; All images</a:t>
            </a:r>
            <a:r>
              <a:rPr lang="en-US" altLang="en-US" sz="1600" dirty="0">
                <a:cs typeface="Times New Roman" panose="02020603050405020304" pitchFamily="18" charset="0"/>
              </a:rPr>
              <a:t>” from the “Images” menu you get the picture on the right side. </a:t>
            </a:r>
          </a:p>
        </p:txBody>
      </p:sp>
      <p:sp>
        <p:nvSpPr>
          <p:cNvPr id="78853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8854" name="Rectangle 5"/>
          <p:cNvSpPr>
            <a:spLocks noChangeArrowheads="1"/>
          </p:cNvSpPr>
          <p:nvPr/>
        </p:nvSpPr>
        <p:spPr bwMode="auto">
          <a:xfrm>
            <a:off x="3381375" y="3005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8855" name="Rectangle 6"/>
          <p:cNvSpPr>
            <a:spLocks noChangeArrowheads="1"/>
          </p:cNvSpPr>
          <p:nvPr/>
        </p:nvSpPr>
        <p:spPr bwMode="auto">
          <a:xfrm>
            <a:off x="3614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8856" name="Rectangle 7"/>
          <p:cNvSpPr>
            <a:spLocks noChangeArrowheads="1"/>
          </p:cNvSpPr>
          <p:nvPr/>
        </p:nvSpPr>
        <p:spPr bwMode="auto">
          <a:xfrm>
            <a:off x="3786188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8857" name="Rectangle 8"/>
          <p:cNvSpPr>
            <a:spLocks noChangeArrowheads="1"/>
          </p:cNvSpPr>
          <p:nvPr/>
        </p:nvSpPr>
        <p:spPr bwMode="auto">
          <a:xfrm>
            <a:off x="3557588" y="2924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8858" name="Rectangle 9"/>
          <p:cNvSpPr>
            <a:spLocks noChangeArrowheads="1"/>
          </p:cNvSpPr>
          <p:nvPr/>
        </p:nvSpPr>
        <p:spPr bwMode="auto">
          <a:xfrm>
            <a:off x="3600450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8859" name="Rectangle 10"/>
          <p:cNvSpPr>
            <a:spLocks noChangeArrowheads="1"/>
          </p:cNvSpPr>
          <p:nvPr/>
        </p:nvSpPr>
        <p:spPr bwMode="auto">
          <a:xfrm>
            <a:off x="838200" y="297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8860" name="Rectangle 11"/>
          <p:cNvSpPr>
            <a:spLocks noChangeArrowheads="1"/>
          </p:cNvSpPr>
          <p:nvPr/>
        </p:nvSpPr>
        <p:spPr bwMode="auto">
          <a:xfrm>
            <a:off x="3705225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8861" name="Rectangle 12"/>
          <p:cNvSpPr>
            <a:spLocks noChangeArrowheads="1"/>
          </p:cNvSpPr>
          <p:nvPr/>
        </p:nvSpPr>
        <p:spPr bwMode="auto">
          <a:xfrm>
            <a:off x="379095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8862" name="Rectangle 13"/>
          <p:cNvSpPr>
            <a:spLocks noChangeArrowheads="1"/>
          </p:cNvSpPr>
          <p:nvPr/>
        </p:nvSpPr>
        <p:spPr bwMode="auto">
          <a:xfrm>
            <a:off x="3833813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441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4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810000"/>
            <a:ext cx="464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1113" y="4972050"/>
              <a:ext cx="525462" cy="287338"/>
            </p14:xfrm>
          </p:contentPart>
        </mc:Choice>
        <mc:Fallback xmlns="">
          <p:pic>
            <p:nvPicPr>
              <p:cNvPr id="51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84635" y="4965569"/>
                <a:ext cx="538419" cy="300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3013" y="5253038"/>
              <a:ext cx="3509962" cy="309562"/>
            </p14:xfrm>
          </p:contentPart>
        </mc:Choice>
        <mc:Fallback xmlns="">
          <p:pic>
            <p:nvPicPr>
              <p:cNvPr id="51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46533" y="5246559"/>
                <a:ext cx="3522922" cy="32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FD668EA-A0AE-411C-B355-48E9754A5F93}"/>
                  </a:ext>
                </a:extLst>
              </p14:cNvPr>
              <p14:cNvContentPartPr/>
              <p14:nvPr/>
            </p14:nvContentPartPr>
            <p14:xfrm>
              <a:off x="4089262" y="6140404"/>
              <a:ext cx="924840" cy="308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FD668EA-A0AE-411C-B355-48E9754A5F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80266" y="6131404"/>
                <a:ext cx="942473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E141D6-6F71-4643-983C-59BDBE8968D3}"/>
                  </a:ext>
                </a:extLst>
              </p14:cNvPr>
              <p14:cNvContentPartPr/>
              <p14:nvPr/>
            </p14:nvContentPartPr>
            <p14:xfrm>
              <a:off x="113387" y="1578780"/>
              <a:ext cx="741960" cy="2230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EE141D6-6F71-4643-983C-59BDBE8968D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4747" y="1569780"/>
                <a:ext cx="759600" cy="2247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5.7 Web Page Design Browsers &amp; Screen Resolution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10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17. Test with </a:t>
            </a:r>
            <a:r>
              <a:rPr lang="en-US" b="1" dirty="0"/>
              <a:t>multiple</a:t>
            </a:r>
            <a:r>
              <a:rPr lang="en-US" dirty="0"/>
              <a:t> </a:t>
            </a:r>
            <a:r>
              <a:rPr lang="en-US" b="1" dirty="0"/>
              <a:t>browsers</a:t>
            </a:r>
          </a:p>
          <a:p>
            <a:pPr lvl="1"/>
            <a:r>
              <a:rPr lang="en-US" dirty="0"/>
              <a:t>Google Chrome, Mozilla Firefox, Microsoft Edge, Opera, Apple Safari etc.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18. Test at </a:t>
            </a:r>
            <a:r>
              <a:rPr lang="en-US" b="1" dirty="0"/>
              <a:t>various screen resolutions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19. Design to </a:t>
            </a:r>
            <a:r>
              <a:rPr lang="en-US" b="1" dirty="0"/>
              <a:t>look good at various screen resolutions</a:t>
            </a:r>
          </a:p>
          <a:p>
            <a:pPr lvl="1"/>
            <a:r>
              <a:rPr lang="en-US" b="1" dirty="0"/>
              <a:t>Centered</a:t>
            </a:r>
            <a:r>
              <a:rPr lang="en-US" dirty="0"/>
              <a:t> page content </a:t>
            </a:r>
          </a:p>
          <a:p>
            <a:pPr lvl="1"/>
            <a:r>
              <a:rPr lang="en-US" dirty="0"/>
              <a:t>Set to either </a:t>
            </a:r>
            <a:r>
              <a:rPr lang="en-US" b="1" dirty="0"/>
              <a:t>percentage</a:t>
            </a:r>
            <a:r>
              <a:rPr lang="en-US" dirty="0"/>
              <a:t> width or a </a:t>
            </a:r>
            <a:r>
              <a:rPr lang="en-US" b="1" dirty="0"/>
              <a:t>fixed.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839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DA39B25-60B6-45B2-AC8E-ED299FF178E3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1267" name="Shape 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708EC55-BFBF-4E5E-9DBD-2656C5FFB4BC}" type="slidenum">
              <a:rPr lang="en-US" altLang="en-US" sz="1200" b="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200" b="0">
              <a:latin typeface="Garamond" panose="02020404030301010803" pitchFamily="18" charset="0"/>
            </a:endParaRPr>
          </a:p>
        </p:txBody>
      </p:sp>
      <p:sp>
        <p:nvSpPr>
          <p:cNvPr id="11268" name="Shape 5"/>
          <p:cNvSpPr txBox="1">
            <a:spLocks noGrp="1"/>
          </p:cNvSpPr>
          <p:nvPr/>
        </p:nvSpPr>
        <p:spPr bwMode="auto">
          <a:xfrm>
            <a:off x="2209800" y="6248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latin typeface="Arial" panose="020B0604020202020204" pitchFamily="34" charset="0"/>
              </a:rPr>
              <a:t>Copyright (c) 2006 Prentice-Hall. All rights reserved.</a:t>
            </a:r>
          </a:p>
        </p:txBody>
      </p:sp>
      <p:sp>
        <p:nvSpPr>
          <p:cNvPr id="11269" name="Shape 30310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en-US" altLang="en-US"/>
              <a:t>5.2 Web Site </a:t>
            </a:r>
            <a:r>
              <a:rPr lang="en-US" altLang="en-US">
                <a:solidFill>
                  <a:schemeClr val="accent1"/>
                </a:solidFill>
              </a:rPr>
              <a:t>Organization</a:t>
            </a:r>
            <a:endParaRPr lang="en-US" altLang="en-US"/>
          </a:p>
        </p:txBody>
      </p:sp>
      <p:sp>
        <p:nvSpPr>
          <p:cNvPr id="11270" name="Shape 30310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18439" name="Rectangle 303107"/>
          <p:cNvSpPr>
            <a:spLocks noChangeArrowheads="1"/>
          </p:cNvSpPr>
          <p:nvPr/>
        </p:nvSpPr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buFontTx/>
              <a:buChar char="•"/>
              <a:defRPr/>
            </a:pPr>
            <a:r>
              <a:rPr lang="en-US" sz="3600" dirty="0">
                <a:solidFill>
                  <a:schemeClr val="bg2"/>
                </a:solidFill>
                <a:latin typeface="Times New Roman" pitchFamily="18" charset="0"/>
              </a:rPr>
              <a:t>Diagram - flowchart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</a:rPr>
              <a:t> –that shows the </a:t>
            </a:r>
            <a:r>
              <a:rPr lang="en-US" sz="3600" dirty="0">
                <a:solidFill>
                  <a:srgbClr val="00CC00"/>
                </a:solidFill>
                <a:latin typeface="Times New Roman" pitchFamily="18" charset="0"/>
              </a:rPr>
              <a:t>navigational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600" dirty="0">
                <a:solidFill>
                  <a:srgbClr val="FF00FF"/>
                </a:solidFill>
                <a:latin typeface="Times New Roman" pitchFamily="18" charset="0"/>
              </a:rPr>
              <a:t>flow</a:t>
            </a:r>
            <a:r>
              <a:rPr lang="en-US" sz="3600" b="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</a:rPr>
              <a:t>of a Web site </a:t>
            </a:r>
          </a:p>
          <a:p>
            <a:pPr marL="342900" indent="-342900" eaLnBrk="1" hangingPunct="1">
              <a:buFontTx/>
              <a:buChar char="•"/>
              <a:defRPr/>
            </a:pPr>
            <a:endParaRPr lang="en-US" sz="3600" b="0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eaLnBrk="1" hangingPunct="1">
              <a:buFontTx/>
              <a:buChar char="•"/>
              <a:defRPr/>
            </a:pPr>
            <a:r>
              <a:rPr lang="en-US" sz="3600" dirty="0">
                <a:solidFill>
                  <a:srgbClr val="FF3300"/>
                </a:solidFill>
                <a:latin typeface="+mn-lt"/>
                <a:cs typeface="Times New Roman" pitchFamily="18" charset="0"/>
              </a:rPr>
              <a:t>Diagram</a:t>
            </a:r>
            <a:r>
              <a:rPr 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of the </a:t>
            </a:r>
            <a:r>
              <a:rPr lang="en-US" sz="3600" dirty="0">
                <a:solidFill>
                  <a:srgbClr val="FF3300"/>
                </a:solidFill>
                <a:latin typeface="+mn-lt"/>
                <a:cs typeface="Times New Roman" pitchFamily="18" charset="0"/>
              </a:rPr>
              <a:t>organization</a:t>
            </a:r>
            <a:r>
              <a:rPr 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of a Web (or architecture) is called a</a:t>
            </a:r>
            <a:r>
              <a:rPr 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00CC00"/>
                </a:solidFill>
                <a:latin typeface="+mn-lt"/>
                <a:cs typeface="Times New Roman" pitchFamily="18" charset="0"/>
              </a:rPr>
              <a:t>site</a:t>
            </a:r>
            <a:r>
              <a:rPr lang="en-US" sz="4400" dirty="0">
                <a:solidFill>
                  <a:srgbClr val="FFC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FF00FF"/>
                </a:solidFill>
                <a:latin typeface="+mn-lt"/>
                <a:cs typeface="Times New Roman" pitchFamily="18" charset="0"/>
              </a:rPr>
              <a:t>map</a:t>
            </a:r>
            <a:r>
              <a:rPr lang="en-US" sz="3600" dirty="0">
                <a:solidFill>
                  <a:srgbClr val="FFC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or</a:t>
            </a:r>
            <a:r>
              <a:rPr lang="en-US" sz="3600" dirty="0">
                <a:latin typeface="+mn-lt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FF00FF"/>
                </a:solidFill>
                <a:latin typeface="+mn-lt"/>
                <a:cs typeface="Times New Roman" pitchFamily="18" charset="0"/>
              </a:rPr>
              <a:t>storyboard</a:t>
            </a:r>
            <a:endParaRPr lang="en-US" sz="3600" dirty="0">
              <a:solidFill>
                <a:srgbClr val="FF00FF"/>
              </a:solidFill>
              <a:latin typeface="+mn-lt"/>
              <a:cs typeface="Times New Roman" pitchFamily="18" charset="0"/>
            </a:endParaRPr>
          </a:p>
          <a:p>
            <a:pPr marL="800100" lvl="1" indent="-342900" eaLnBrk="1" hangingPunct="1">
              <a:buFontTx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</a:rPr>
              <a:t>Useful 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</a:rPr>
              <a:t>for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</a:rPr>
              <a:t> planning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</a:rPr>
              <a:t> and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</a:rPr>
              <a:t>designing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</a:rPr>
              <a:t> a complex Web site</a:t>
            </a:r>
          </a:p>
          <a:p>
            <a:pPr marL="342900" indent="-342900" eaLnBrk="1" hangingPunct="1">
              <a:buFontTx/>
              <a:buChar char="•"/>
              <a:defRPr/>
            </a:pPr>
            <a:endParaRPr lang="en-US" sz="3600" b="0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eaLnBrk="1" hangingPunct="1">
              <a:buFontTx/>
              <a:buChar char="•"/>
              <a:defRPr/>
            </a:pPr>
            <a:r>
              <a:rPr lang="en-US" sz="3600" dirty="0">
                <a:solidFill>
                  <a:srgbClr val="00B0F0"/>
                </a:solidFill>
                <a:latin typeface="Times New Roman" pitchFamily="18" charset="0"/>
              </a:rPr>
              <a:t>Create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</a:rPr>
              <a:t> the 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</a:rPr>
              <a:t>flowchart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</a:rPr>
              <a:t>before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</a:rPr>
              <a:t> actually 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</a:rPr>
              <a:t>creating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</a:rPr>
              <a:t> and </a:t>
            </a:r>
            <a:r>
              <a:rPr lang="en-US" sz="3600" dirty="0">
                <a:solidFill>
                  <a:schemeClr val="bg2"/>
                </a:solidFill>
                <a:latin typeface="Times New Roman" pitchFamily="18" charset="0"/>
              </a:rPr>
              <a:t>linking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</a:rPr>
              <a:t>the site’s pages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endParaRPr lang="en-US" sz="3000" b="0" dirty="0">
              <a:solidFill>
                <a:schemeClr val="tx1"/>
              </a:solidFill>
              <a:latin typeface="Arial" pitchFamily="34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2600" b="0" dirty="0">
              <a:solidFill>
                <a:schemeClr val="tx1"/>
              </a:solidFill>
              <a:latin typeface="Arial" pitchFamily="34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2600" b="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DC2A412-F88D-4B21-99AD-BF6ADB19E72A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5.8 Web </a:t>
            </a:r>
            <a:r>
              <a:rPr lang="en-US" altLang="en-US" dirty="0">
                <a:solidFill>
                  <a:schemeClr val="accent1"/>
                </a:solidFill>
              </a:rPr>
              <a:t>Page Design</a:t>
            </a:r>
            <a:r>
              <a:rPr lang="en-US" altLang="en-US" dirty="0"/>
              <a:t>: Best Practices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7848600" cy="6172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1. The </a:t>
            </a:r>
            <a:r>
              <a:rPr lang="en-US" sz="2400" b="1" dirty="0">
                <a:solidFill>
                  <a:schemeClr val="bg2"/>
                </a:solidFill>
              </a:rPr>
              <a:t>major</a:t>
            </a:r>
            <a:r>
              <a:rPr lang="en-US" sz="2400" dirty="0"/>
              <a:t> components of </a:t>
            </a:r>
            <a:r>
              <a:rPr lang="en-US" sz="2400" b="1" dirty="0"/>
              <a:t>W</a:t>
            </a:r>
            <a:r>
              <a:rPr lang="en-US" sz="2400" dirty="0"/>
              <a:t>eb </a:t>
            </a:r>
            <a:r>
              <a:rPr lang="en-US" sz="2400" b="1" dirty="0"/>
              <a:t>P</a:t>
            </a:r>
            <a:r>
              <a:rPr lang="en-US" sz="2400" dirty="0"/>
              <a:t>age </a:t>
            </a:r>
            <a:r>
              <a:rPr lang="en-US" sz="2400" b="1" dirty="0"/>
              <a:t>S</a:t>
            </a:r>
            <a:r>
              <a:rPr lang="en-US" sz="2400" dirty="0"/>
              <a:t>ite (</a:t>
            </a:r>
            <a:r>
              <a:rPr lang="en-US" sz="2400" b="1" dirty="0"/>
              <a:t>WPS</a:t>
            </a:r>
            <a:r>
              <a:rPr lang="en-US" sz="2400" dirty="0"/>
              <a:t>): 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bg2"/>
                </a:solidFill>
              </a:rPr>
              <a:t>Accessibilit</a:t>
            </a:r>
            <a:r>
              <a:rPr lang="en-US" sz="2000" dirty="0">
                <a:solidFill>
                  <a:schemeClr val="bg2"/>
                </a:solidFill>
              </a:rPr>
              <a:t>y </a:t>
            </a:r>
            <a:r>
              <a:rPr lang="en-US" sz="2000" dirty="0"/>
              <a:t>considerations </a:t>
            </a:r>
            <a:r>
              <a:rPr lang="en-US" sz="2000" dirty="0">
                <a:sym typeface="Wingdings" pitchFamily="2" charset="2"/>
              </a:rPr>
              <a:t></a:t>
            </a:r>
            <a:r>
              <a:rPr lang="en-US" sz="2000" dirty="0"/>
              <a:t> </a:t>
            </a:r>
            <a:r>
              <a:rPr lang="en-US" sz="2000" b="1" dirty="0"/>
              <a:t>5.4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100" b="1" dirty="0">
                <a:solidFill>
                  <a:schemeClr val="bg2"/>
                </a:solidFill>
              </a:rPr>
              <a:t>Text</a:t>
            </a:r>
            <a:r>
              <a:rPr lang="en-US" sz="2100" dirty="0"/>
              <a:t> </a:t>
            </a:r>
            <a:r>
              <a:rPr lang="en-US" sz="2100" b="1" dirty="0"/>
              <a:t>Design </a:t>
            </a:r>
            <a:r>
              <a:rPr lang="en-US" sz="2100" b="1" dirty="0">
                <a:sym typeface="Wingdings" pitchFamily="2" charset="2"/>
              </a:rPr>
              <a:t></a:t>
            </a:r>
            <a:r>
              <a:rPr lang="en-US" sz="2100" b="1" dirty="0"/>
              <a:t> 5.5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100" b="1" dirty="0">
                <a:solidFill>
                  <a:schemeClr val="bg2"/>
                </a:solidFill>
              </a:rPr>
              <a:t>Graphic</a:t>
            </a:r>
            <a:r>
              <a:rPr lang="en-US" sz="2100" dirty="0"/>
              <a:t> </a:t>
            </a:r>
            <a:r>
              <a:rPr lang="en-US" sz="2100" b="1" dirty="0"/>
              <a:t>Design </a:t>
            </a:r>
            <a:r>
              <a:rPr lang="en-US" sz="2100" b="1" dirty="0">
                <a:sym typeface="Wingdings" pitchFamily="2" charset="2"/>
              </a:rPr>
              <a:t> 5.7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100" b="1" dirty="0">
                <a:solidFill>
                  <a:schemeClr val="bg2"/>
                </a:solidFill>
              </a:rPr>
              <a:t>Web Page </a:t>
            </a:r>
            <a:r>
              <a:rPr lang="en-US" sz="2100" b="1" dirty="0"/>
              <a:t>Design</a:t>
            </a:r>
            <a:r>
              <a:rPr lang="en-US" sz="2100" b="1" dirty="0">
                <a:solidFill>
                  <a:schemeClr val="bg2"/>
                </a:solidFill>
              </a:rPr>
              <a:t> </a:t>
            </a:r>
            <a:r>
              <a:rPr lang="en-US" sz="2100" dirty="0">
                <a:sym typeface="Wingdings" panose="05000000000000000000" pitchFamily="2" charset="2"/>
              </a:rPr>
              <a:t></a:t>
            </a:r>
            <a:r>
              <a:rPr lang="en-US" sz="2100" dirty="0"/>
              <a:t> </a:t>
            </a:r>
            <a:r>
              <a:rPr lang="en-US" sz="2100" b="1" dirty="0"/>
              <a:t>5.8</a:t>
            </a:r>
            <a:endParaRPr lang="en-US" sz="2100" dirty="0"/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100" b="1" dirty="0">
                <a:solidFill>
                  <a:schemeClr val="bg2"/>
                </a:solidFill>
              </a:rPr>
              <a:t>Navigation</a:t>
            </a:r>
            <a:r>
              <a:rPr lang="en-US" sz="2100" b="1" dirty="0"/>
              <a:t> Design </a:t>
            </a:r>
            <a:r>
              <a:rPr lang="en-US" sz="2100" b="1" dirty="0">
                <a:sym typeface="Wingdings" pitchFamily="2" charset="2"/>
              </a:rPr>
              <a:t> 5.9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100" b="1" dirty="0">
                <a:solidFill>
                  <a:schemeClr val="bg2"/>
                </a:solidFill>
              </a:rPr>
              <a:t>Page Layout</a:t>
            </a:r>
            <a:r>
              <a:rPr lang="en-US" sz="2100" dirty="0"/>
              <a:t> </a:t>
            </a:r>
            <a:r>
              <a:rPr lang="en-US" sz="2100" b="1" dirty="0"/>
              <a:t>Design</a:t>
            </a:r>
            <a:r>
              <a:rPr lang="en-US" sz="2100" dirty="0"/>
              <a:t> </a:t>
            </a:r>
            <a:r>
              <a:rPr lang="en-US" sz="2100" b="1" dirty="0">
                <a:sym typeface="Wingdings" pitchFamily="2" charset="2"/>
              </a:rPr>
              <a:t> 5.10</a:t>
            </a:r>
            <a:endParaRPr lang="en-US" sz="2100" dirty="0"/>
          </a:p>
          <a:p>
            <a:pPr lvl="1">
              <a:lnSpc>
                <a:spcPct val="80000"/>
              </a:lnSpc>
              <a:defRPr/>
            </a:pPr>
            <a:endParaRPr lang="en-US" sz="23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400" b="1" dirty="0"/>
              <a:t>2. Another related factors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900" b="1" dirty="0">
                <a:solidFill>
                  <a:schemeClr val="bg2"/>
                </a:solidFill>
              </a:rPr>
              <a:t>usability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900" b="1" dirty="0">
                <a:solidFill>
                  <a:schemeClr val="bg2"/>
                </a:solidFill>
              </a:rPr>
              <a:t>appeal site </a:t>
            </a:r>
            <a:r>
              <a:rPr lang="en-US" sz="1900" b="1" dirty="0"/>
              <a:t>to </a:t>
            </a:r>
            <a:r>
              <a:rPr lang="en-US" sz="1900" dirty="0"/>
              <a:t>the</a:t>
            </a:r>
            <a:r>
              <a:rPr lang="en-US" sz="1900" b="1" dirty="0"/>
              <a:t> target audience – use of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900" b="1" dirty="0"/>
              <a:t>color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900" b="1" dirty="0"/>
              <a:t>text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900" b="1" dirty="0"/>
              <a:t>graphics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900" b="1" dirty="0"/>
              <a:t>animation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900" b="1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400" b="1" dirty="0"/>
              <a:t>3. Others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900" b="1" dirty="0">
                <a:solidFill>
                  <a:schemeClr val="accent1"/>
                </a:solidFill>
              </a:rPr>
              <a:t>load</a:t>
            </a:r>
            <a:r>
              <a:rPr lang="en-US" sz="1900" dirty="0"/>
              <a:t> time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900" b="1" dirty="0">
                <a:solidFill>
                  <a:schemeClr val="accent1"/>
                </a:solidFill>
              </a:rPr>
              <a:t>browser</a:t>
            </a:r>
            <a:r>
              <a:rPr lang="en-US" sz="1900" dirty="0"/>
              <a:t> support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900" b="1" dirty="0">
                <a:solidFill>
                  <a:schemeClr val="accent1"/>
                </a:solidFill>
              </a:rPr>
              <a:t>screen</a:t>
            </a:r>
            <a:r>
              <a:rPr lang="en-US" sz="1900" dirty="0"/>
              <a:t> resolution</a:t>
            </a:r>
          </a:p>
        </p:txBody>
      </p:sp>
      <p:sp>
        <p:nvSpPr>
          <p:cNvPr id="80901" name="Rectangle 4"/>
          <p:cNvSpPr>
            <a:spLocks noChangeArrowheads="1"/>
          </p:cNvSpPr>
          <p:nvPr/>
        </p:nvSpPr>
        <p:spPr bwMode="auto">
          <a:xfrm>
            <a:off x="274320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0902" name="Rectangle 5"/>
          <p:cNvSpPr>
            <a:spLocks noChangeArrowheads="1"/>
          </p:cNvSpPr>
          <p:nvPr/>
        </p:nvSpPr>
        <p:spPr bwMode="auto">
          <a:xfrm>
            <a:off x="3381375" y="3005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0903" name="Rectangle 6"/>
          <p:cNvSpPr>
            <a:spLocks noChangeArrowheads="1"/>
          </p:cNvSpPr>
          <p:nvPr/>
        </p:nvSpPr>
        <p:spPr bwMode="auto">
          <a:xfrm>
            <a:off x="3614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0904" name="Rectangle 7"/>
          <p:cNvSpPr>
            <a:spLocks noChangeArrowheads="1"/>
          </p:cNvSpPr>
          <p:nvPr/>
        </p:nvSpPr>
        <p:spPr bwMode="auto">
          <a:xfrm>
            <a:off x="3786188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F487B96-1BC6-4381-BBB5-7E14A44F683D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5.8 Web </a:t>
            </a:r>
            <a:r>
              <a:rPr lang="en-US" altLang="en-US" dirty="0">
                <a:solidFill>
                  <a:schemeClr val="accent1"/>
                </a:solidFill>
              </a:rPr>
              <a:t>Page Design</a:t>
            </a:r>
            <a:r>
              <a:rPr lang="en-US" altLang="en-US" dirty="0"/>
              <a:t>: 1. Load Time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5791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Watch the </a:t>
            </a:r>
            <a:r>
              <a:rPr lang="en-US" altLang="en-US" sz="2400" b="1" dirty="0">
                <a:solidFill>
                  <a:schemeClr val="bg2"/>
                </a:solidFill>
              </a:rPr>
              <a:t>load time</a:t>
            </a:r>
            <a:r>
              <a:rPr lang="en-US" altLang="en-US" sz="2400" dirty="0"/>
              <a:t> of your pages</a:t>
            </a:r>
          </a:p>
          <a:p>
            <a:pPr lvl="1">
              <a:lnSpc>
                <a:spcPct val="80000"/>
              </a:lnSpc>
            </a:pPr>
            <a:r>
              <a:rPr lang="en-US" altLang="en-US" sz="2500" b="1" dirty="0"/>
              <a:t>not more than several secs</a:t>
            </a:r>
            <a:endParaRPr lang="en-US" altLang="en-US" sz="2500" dirty="0"/>
          </a:p>
          <a:p>
            <a:pPr>
              <a:lnSpc>
                <a:spcPct val="80000"/>
              </a:lnSpc>
            </a:pPr>
            <a:r>
              <a:rPr lang="en-US" altLang="en-US" sz="2900" b="1" dirty="0"/>
              <a:t>shorten </a:t>
            </a:r>
            <a:r>
              <a:rPr lang="en-US" altLang="en-US" sz="2900" dirty="0"/>
              <a:t>the</a:t>
            </a:r>
            <a:r>
              <a:rPr lang="en-US" altLang="en-US" sz="2900" b="1" dirty="0"/>
              <a:t> </a:t>
            </a:r>
            <a:r>
              <a:rPr lang="en-US" altLang="en-US" sz="2900" b="1" dirty="0">
                <a:solidFill>
                  <a:schemeClr val="bg2"/>
                </a:solidFill>
              </a:rPr>
              <a:t>perceived loading time</a:t>
            </a:r>
            <a:r>
              <a:rPr lang="en-US" altLang="en-US" sz="2900" b="1" dirty="0"/>
              <a:t> by</a:t>
            </a:r>
          </a:p>
          <a:p>
            <a:pPr lvl="1">
              <a:lnSpc>
                <a:spcPct val="80000"/>
              </a:lnSpc>
            </a:pPr>
            <a:r>
              <a:rPr lang="en-US" altLang="en-US" sz="2600" b="1" dirty="0">
                <a:solidFill>
                  <a:schemeClr val="accent1"/>
                </a:solidFill>
              </a:rPr>
              <a:t>breaking</a:t>
            </a:r>
            <a:r>
              <a:rPr lang="en-US" altLang="en-US" sz="2600" b="1" dirty="0"/>
              <a:t> long pages</a:t>
            </a:r>
          </a:p>
          <a:p>
            <a:pPr lvl="1">
              <a:lnSpc>
                <a:spcPct val="80000"/>
              </a:lnSpc>
            </a:pPr>
            <a:endParaRPr lang="en-US" altLang="en-US" sz="2600" b="1" dirty="0"/>
          </a:p>
          <a:p>
            <a:pPr lvl="1">
              <a:lnSpc>
                <a:spcPct val="80000"/>
              </a:lnSpc>
            </a:pPr>
            <a:r>
              <a:rPr lang="en-US" altLang="en-US" sz="2600" b="1" dirty="0">
                <a:solidFill>
                  <a:schemeClr val="accent1"/>
                </a:solidFill>
              </a:rPr>
              <a:t>dividing</a:t>
            </a:r>
            <a:r>
              <a:rPr lang="en-US" altLang="en-US" sz="2600" b="1" dirty="0"/>
              <a:t> large images</a:t>
            </a:r>
          </a:p>
          <a:p>
            <a:pPr lvl="1">
              <a:lnSpc>
                <a:spcPct val="80000"/>
              </a:lnSpc>
            </a:pPr>
            <a:endParaRPr lang="en-US" altLang="en-US" sz="2600" b="1" dirty="0"/>
          </a:p>
          <a:p>
            <a:pPr lvl="1">
              <a:lnSpc>
                <a:spcPct val="80000"/>
              </a:lnSpc>
            </a:pPr>
            <a:r>
              <a:rPr lang="en-US" altLang="en-US" sz="2400" b="1" dirty="0">
                <a:solidFill>
                  <a:schemeClr val="accent1"/>
                </a:solidFill>
              </a:rPr>
              <a:t>limiting</a:t>
            </a:r>
            <a:r>
              <a:rPr lang="en-US" altLang="en-US" sz="2400" b="1" dirty="0"/>
              <a:t> web page</a:t>
            </a:r>
            <a:r>
              <a:rPr lang="en-US" altLang="en-US" sz="2400" dirty="0"/>
              <a:t> document and associated media </a:t>
            </a:r>
            <a:r>
              <a:rPr lang="en-US" altLang="en-US" sz="2400" b="1" dirty="0"/>
              <a:t>to </a:t>
            </a:r>
            <a:r>
              <a:rPr lang="en-US" altLang="en-US" sz="2400" b="1" dirty="0">
                <a:solidFill>
                  <a:schemeClr val="bg2"/>
                </a:solidFill>
                <a:hlinkClick r:id="rId3"/>
              </a:rPr>
              <a:t>under 500K for 2018</a:t>
            </a:r>
            <a:r>
              <a:rPr lang="en-US" altLang="en-US" sz="2400" b="1" dirty="0">
                <a:solidFill>
                  <a:schemeClr val="bg2"/>
                </a:solidFill>
              </a:rPr>
              <a:t>, now 2.5 Mb </a:t>
            </a:r>
            <a:r>
              <a:rPr lang="en-US" altLang="en-US" sz="2400" dirty="0"/>
              <a:t>for </a:t>
            </a:r>
            <a:r>
              <a:rPr lang="en-US" altLang="en-US" sz="2400" b="1" dirty="0"/>
              <a:t>broadband</a:t>
            </a:r>
            <a:r>
              <a:rPr lang="en-US" altLang="en-US" sz="2400" dirty="0"/>
              <a:t> users and </a:t>
            </a:r>
            <a:r>
              <a:rPr lang="en-US" altLang="en-US" sz="2400" b="1" dirty="0">
                <a:solidFill>
                  <a:schemeClr val="bg2"/>
                </a:solidFill>
              </a:rPr>
              <a:t>under 60 KB </a:t>
            </a:r>
            <a:r>
              <a:rPr lang="en-US" altLang="en-US" sz="2400" dirty="0"/>
              <a:t>for </a:t>
            </a:r>
            <a:r>
              <a:rPr lang="en-US" altLang="en-US" sz="2400" b="1" dirty="0"/>
              <a:t>non-broadband </a:t>
            </a:r>
            <a:r>
              <a:rPr lang="en-US" altLang="en-US" sz="2400" dirty="0"/>
              <a:t>users for </a:t>
            </a:r>
            <a:r>
              <a:rPr lang="en-US" altLang="en-US" sz="2400" b="1" dirty="0"/>
              <a:t>on the home page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600" b="1" dirty="0"/>
          </a:p>
          <a:p>
            <a:pPr lvl="1">
              <a:lnSpc>
                <a:spcPct val="80000"/>
              </a:lnSpc>
            </a:pPr>
            <a:endParaRPr lang="en-US" altLang="en-US" sz="2500" dirty="0"/>
          </a:p>
          <a:p>
            <a:pPr lvl="2">
              <a:lnSpc>
                <a:spcPct val="80000"/>
              </a:lnSpc>
            </a:pPr>
            <a:endParaRPr lang="en-US" altLang="en-US" sz="2200" b="1" dirty="0"/>
          </a:p>
          <a:p>
            <a:pPr lvl="1">
              <a:lnSpc>
                <a:spcPct val="80000"/>
              </a:lnSpc>
            </a:pPr>
            <a:endParaRPr lang="en-US" altLang="en-US" sz="2500" dirty="0"/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3381375" y="3005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2951" name="Rectangle 6"/>
          <p:cNvSpPr>
            <a:spLocks noChangeArrowheads="1"/>
          </p:cNvSpPr>
          <p:nvPr/>
        </p:nvSpPr>
        <p:spPr bwMode="auto">
          <a:xfrm>
            <a:off x="3614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2952" name="Rectangle 7"/>
          <p:cNvSpPr>
            <a:spLocks noChangeArrowheads="1"/>
          </p:cNvSpPr>
          <p:nvPr/>
        </p:nvSpPr>
        <p:spPr bwMode="auto">
          <a:xfrm>
            <a:off x="3786188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2953" name="Rectangle 8"/>
          <p:cNvSpPr>
            <a:spLocks noChangeArrowheads="1"/>
          </p:cNvSpPr>
          <p:nvPr/>
        </p:nvSpPr>
        <p:spPr bwMode="auto">
          <a:xfrm>
            <a:off x="3557588" y="2924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2954" name="Rectangle 9"/>
          <p:cNvSpPr>
            <a:spLocks noChangeArrowheads="1"/>
          </p:cNvSpPr>
          <p:nvPr/>
        </p:nvSpPr>
        <p:spPr bwMode="auto">
          <a:xfrm>
            <a:off x="1828800" y="1552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pic>
        <p:nvPicPr>
          <p:cNvPr id="82955" name="Picture 12" descr="C:\Users\Terry\Documents\0wdf5ED\5th_Edition_Images\Chapter5\Figure5.21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914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D3126E2-37FA-4260-9AAC-97CA310CAC8E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5.8 Web </a:t>
            </a:r>
            <a:r>
              <a:rPr lang="en-US" altLang="en-US">
                <a:solidFill>
                  <a:schemeClr val="accent1"/>
                </a:solidFill>
              </a:rPr>
              <a:t>Page Design</a:t>
            </a:r>
            <a:r>
              <a:rPr lang="en-US" altLang="en-US"/>
              <a:t>: 1. Load Time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57912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altLang="en-US" b="1" u="sng" dirty="0">
                <a:hlinkClick r:id="rId3"/>
              </a:rPr>
              <a:t>Typical page size for real estate is more than 3MB in 2017</a:t>
            </a:r>
            <a:r>
              <a:rPr lang="en-US" altLang="en-US" dirty="0">
                <a:hlinkClick r:id="rId3"/>
              </a:rPr>
              <a:t>.  </a:t>
            </a:r>
            <a:endParaRPr lang="en-US" altLang="en-US" dirty="0"/>
          </a:p>
          <a:p>
            <a:pPr lvl="1">
              <a:lnSpc>
                <a:spcPct val="80000"/>
              </a:lnSpc>
            </a:pPr>
            <a:endParaRPr lang="en-US" altLang="en-US" sz="1800" dirty="0">
              <a:hlinkClick r:id="rId4"/>
            </a:endParaRPr>
          </a:p>
        </p:txBody>
      </p:sp>
      <p:sp>
        <p:nvSpPr>
          <p:cNvPr id="84997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4998" name="Rectangle 5"/>
          <p:cNvSpPr>
            <a:spLocks noChangeArrowheads="1"/>
          </p:cNvSpPr>
          <p:nvPr/>
        </p:nvSpPr>
        <p:spPr bwMode="auto">
          <a:xfrm>
            <a:off x="3381375" y="3005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4999" name="Rectangle 6"/>
          <p:cNvSpPr>
            <a:spLocks noChangeArrowheads="1"/>
          </p:cNvSpPr>
          <p:nvPr/>
        </p:nvSpPr>
        <p:spPr bwMode="auto">
          <a:xfrm>
            <a:off x="3614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5000" name="Rectangle 7"/>
          <p:cNvSpPr>
            <a:spLocks noChangeArrowheads="1"/>
          </p:cNvSpPr>
          <p:nvPr/>
        </p:nvSpPr>
        <p:spPr bwMode="auto">
          <a:xfrm>
            <a:off x="3786188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5001" name="Rectangle 8"/>
          <p:cNvSpPr>
            <a:spLocks noChangeArrowheads="1"/>
          </p:cNvSpPr>
          <p:nvPr/>
        </p:nvSpPr>
        <p:spPr bwMode="auto">
          <a:xfrm>
            <a:off x="3557588" y="2924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5002" name="Rectangle 9"/>
          <p:cNvSpPr>
            <a:spLocks noChangeArrowheads="1"/>
          </p:cNvSpPr>
          <p:nvPr/>
        </p:nvSpPr>
        <p:spPr bwMode="auto">
          <a:xfrm>
            <a:off x="1828800" y="1552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7795"/>
            <a:ext cx="26161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tham-1"/>
              </a:rPr>
              <a:t>  </a:t>
            </a:r>
            <a:endParaRPr kumimoji="0" lang="en-US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6626" name="Picture 2" descr="Web performance: page blo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913126"/>
            <a:ext cx="8143875" cy="409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23536" y="5099049"/>
            <a:ext cx="56202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1F1F1F"/>
                </a:solidFill>
                <a:latin typeface="Gotham-1"/>
              </a:rPr>
              <a:t>Here you can see page growth from 2011 to now, broken out by content type: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BD424AA-AC77-4BE8-90BD-3FC52B0AEE15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1. Load Time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533400"/>
            <a:ext cx="8915400" cy="5791200"/>
          </a:xfrm>
        </p:spPr>
        <p:txBody>
          <a:bodyPr/>
          <a:lstStyle/>
          <a:p>
            <a:r>
              <a:rPr lang="en-US" altLang="en-US" sz="1800" b="1" dirty="0"/>
              <a:t>On a mobile phone</a:t>
            </a:r>
            <a:r>
              <a:rPr lang="en-US" altLang="en-US" sz="1800" dirty="0"/>
              <a:t>, a Web page takes a </a:t>
            </a:r>
            <a:r>
              <a:rPr lang="en-US" altLang="en-US" sz="1800" b="1" dirty="0"/>
              <a:t>leisurely </a:t>
            </a:r>
            <a:r>
              <a:rPr lang="en-US" altLang="en-US" sz="1800" b="1" dirty="0">
                <a:solidFill>
                  <a:srgbClr val="00B050"/>
                </a:solidFill>
              </a:rPr>
              <a:t>nine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solidFill>
                  <a:schemeClr val="bg2"/>
                </a:solidFill>
              </a:rPr>
              <a:t>seconds</a:t>
            </a:r>
            <a:r>
              <a:rPr lang="en-US" altLang="en-US" sz="1800" b="1" dirty="0"/>
              <a:t> to load</a:t>
            </a:r>
            <a:r>
              <a:rPr lang="en-US" altLang="en-US" sz="1800" dirty="0"/>
              <a:t>, according to Google, which tracks a huge range of sites from the homes of large companies to the legions of one-person bloggers. </a:t>
            </a:r>
          </a:p>
          <a:p>
            <a:r>
              <a:rPr lang="en-US" altLang="en-US" sz="1800" dirty="0"/>
              <a:t>Download times on </a:t>
            </a:r>
            <a:r>
              <a:rPr lang="en-US" altLang="en-US" sz="1800" b="1" dirty="0"/>
              <a:t>personal computers average</a:t>
            </a:r>
            <a:r>
              <a:rPr lang="en-US" altLang="en-US" sz="1800" dirty="0"/>
              <a:t> about </a:t>
            </a:r>
            <a:r>
              <a:rPr lang="en-US" altLang="en-US" sz="1800" b="1" dirty="0">
                <a:solidFill>
                  <a:srgbClr val="00B050"/>
                </a:solidFill>
              </a:rPr>
              <a:t>six</a:t>
            </a:r>
            <a:r>
              <a:rPr lang="en-US" altLang="en-US" sz="1800" b="1" dirty="0"/>
              <a:t> seconds worldwide</a:t>
            </a:r>
            <a:r>
              <a:rPr lang="en-US" altLang="en-US" sz="1800" dirty="0"/>
              <a:t>, and about </a:t>
            </a:r>
            <a:r>
              <a:rPr lang="en-US" altLang="en-US" sz="1800" b="1" dirty="0">
                <a:solidFill>
                  <a:schemeClr val="bg2"/>
                </a:solidFill>
              </a:rPr>
              <a:t>3.5 seconds </a:t>
            </a:r>
            <a:r>
              <a:rPr lang="en-US" altLang="en-US" sz="1800" b="1" dirty="0"/>
              <a:t>on average </a:t>
            </a:r>
            <a:r>
              <a:rPr lang="en-US" altLang="en-US" sz="1800" dirty="0"/>
              <a:t>in the </a:t>
            </a:r>
            <a:r>
              <a:rPr lang="en-US" altLang="en-US" sz="1800" b="1" dirty="0"/>
              <a:t>United States</a:t>
            </a:r>
            <a:r>
              <a:rPr lang="en-US" altLang="en-US" sz="1800" dirty="0"/>
              <a:t>. </a:t>
            </a:r>
          </a:p>
          <a:p>
            <a:r>
              <a:rPr lang="en-US" altLang="en-US" sz="1800" dirty="0"/>
              <a:t>These days, even </a:t>
            </a:r>
            <a:r>
              <a:rPr lang="en-US" altLang="en-US" sz="1800" b="1" dirty="0">
                <a:solidFill>
                  <a:srgbClr val="00B050"/>
                </a:solidFill>
              </a:rPr>
              <a:t>400</a:t>
            </a:r>
            <a:r>
              <a:rPr lang="en-US" altLang="en-US" sz="1800" b="1" dirty="0"/>
              <a:t> milliseconds </a:t>
            </a:r>
            <a:r>
              <a:rPr lang="en-US" altLang="en-US" sz="1800" dirty="0"/>
              <a:t>— literally the blink of an eye — is </a:t>
            </a:r>
            <a:r>
              <a:rPr lang="en-US" altLang="en-US" sz="1800" b="1" dirty="0"/>
              <a:t>too long, as Google engineers have discovered</a:t>
            </a:r>
            <a:r>
              <a:rPr lang="en-US" altLang="en-US" sz="1800" dirty="0"/>
              <a:t>. That barely perceptible delay causes people to search less. </a:t>
            </a:r>
          </a:p>
          <a:p>
            <a:r>
              <a:rPr lang="en-US" altLang="en-US" sz="1800" dirty="0">
                <a:solidFill>
                  <a:srgbClr val="404040"/>
                </a:solidFill>
              </a:rPr>
              <a:t>Google released some </a:t>
            </a:r>
            <a:r>
              <a:rPr lang="en-US" altLang="en-US" sz="1800" dirty="0">
                <a:solidFill>
                  <a:srgbClr val="4DBF99"/>
                </a:solidFill>
                <a:hlinkClick r:id="rId3"/>
              </a:rPr>
              <a:t>research</a:t>
            </a:r>
            <a:r>
              <a:rPr lang="en-US" altLang="en-US" sz="1800" dirty="0">
                <a:solidFill>
                  <a:srgbClr val="404040"/>
                </a:solidFill>
              </a:rPr>
              <a:t> in which they concluded:</a:t>
            </a:r>
          </a:p>
          <a:p>
            <a:pPr marL="400050" lvl="1" indent="0">
              <a:spcBef>
                <a:spcPct val="0"/>
              </a:spcBef>
              <a:buClrTx/>
              <a:buNone/>
            </a:pPr>
            <a:r>
              <a:rPr lang="en-US" altLang="en-US" sz="1400" dirty="0">
                <a:solidFill>
                  <a:srgbClr val="252525"/>
                </a:solidFill>
              </a:rPr>
              <a:t>The </a:t>
            </a:r>
            <a:r>
              <a:rPr lang="en-US" altLang="en-US" sz="1400" b="1" dirty="0">
                <a:solidFill>
                  <a:srgbClr val="252525"/>
                </a:solidFill>
              </a:rPr>
              <a:t>average time </a:t>
            </a:r>
            <a:r>
              <a:rPr lang="en-US" altLang="en-US" sz="1400" dirty="0">
                <a:solidFill>
                  <a:srgbClr val="252525"/>
                </a:solidFill>
              </a:rPr>
              <a:t>it takes to fully load the average </a:t>
            </a:r>
            <a:r>
              <a:rPr lang="en-US" altLang="en-US" sz="1400" b="1" dirty="0">
                <a:solidFill>
                  <a:srgbClr val="252525"/>
                </a:solidFill>
              </a:rPr>
              <a:t>mobile</a:t>
            </a:r>
            <a:r>
              <a:rPr lang="en-US" altLang="en-US" sz="1400" dirty="0">
                <a:solidFill>
                  <a:srgbClr val="252525"/>
                </a:solidFill>
              </a:rPr>
              <a:t> landing page is </a:t>
            </a:r>
            <a:r>
              <a:rPr lang="en-US" altLang="en-US" sz="1400" b="1" dirty="0">
                <a:solidFill>
                  <a:schemeClr val="bg2"/>
                </a:solidFill>
              </a:rPr>
              <a:t>22 seconds</a:t>
            </a:r>
            <a:r>
              <a:rPr lang="en-US" altLang="en-US" sz="1400" dirty="0">
                <a:solidFill>
                  <a:srgbClr val="252525"/>
                </a:solidFill>
              </a:rPr>
              <a:t>. However, research also indicates 53% of people will leave a mobile page if it takes longer than </a:t>
            </a:r>
            <a:r>
              <a:rPr lang="en-US" altLang="en-US" sz="1400" b="1" dirty="0">
                <a:solidFill>
                  <a:schemeClr val="bg2"/>
                </a:solidFill>
              </a:rPr>
              <a:t>3 seconds </a:t>
            </a:r>
            <a:r>
              <a:rPr lang="en-US" altLang="en-US" sz="1400" dirty="0">
                <a:solidFill>
                  <a:srgbClr val="252525"/>
                </a:solidFill>
              </a:rPr>
              <a:t>to load.</a:t>
            </a:r>
            <a:endParaRPr lang="en-US" altLang="en-US" sz="1400" dirty="0"/>
          </a:p>
          <a:p>
            <a:r>
              <a:rPr lang="en-US" altLang="en-US" sz="1800" b="1" dirty="0"/>
              <a:t>For Impatient Web Users, an Eye Blink Is Just Too Long to Wait</a:t>
            </a:r>
          </a:p>
          <a:p>
            <a:r>
              <a:rPr lang="en-US" altLang="en-US" sz="1800" dirty="0"/>
              <a:t>According to Harry Shum, a Microsoft computer scientist, </a:t>
            </a:r>
            <a:r>
              <a:rPr lang="en-US" altLang="en-US" sz="1800" b="1" dirty="0"/>
              <a:t>computer users will visit a Web site less if its loading time is slower than its competitors by </a:t>
            </a:r>
            <a:r>
              <a:rPr lang="en-US" altLang="en-US" sz="1800" b="1" dirty="0">
                <a:solidFill>
                  <a:srgbClr val="00B050"/>
                </a:solidFill>
              </a:rPr>
              <a:t>250 milliseconds</a:t>
            </a:r>
            <a:r>
              <a:rPr lang="en-US" altLang="en-US" sz="1800" dirty="0"/>
              <a:t>, or one-quarter of a second. That is less time than a single eye blink.</a:t>
            </a:r>
          </a:p>
          <a:p>
            <a:endParaRPr lang="en-US" altLang="en-US" sz="2000" b="1" dirty="0"/>
          </a:p>
        </p:txBody>
      </p:sp>
      <p:sp>
        <p:nvSpPr>
          <p:cNvPr id="89093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9094" name="Rectangle 5"/>
          <p:cNvSpPr>
            <a:spLocks noChangeArrowheads="1"/>
          </p:cNvSpPr>
          <p:nvPr/>
        </p:nvSpPr>
        <p:spPr bwMode="auto">
          <a:xfrm>
            <a:off x="3381375" y="3005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9095" name="Rectangle 6"/>
          <p:cNvSpPr>
            <a:spLocks noChangeArrowheads="1"/>
          </p:cNvSpPr>
          <p:nvPr/>
        </p:nvSpPr>
        <p:spPr bwMode="auto">
          <a:xfrm>
            <a:off x="3614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9096" name="Rectangle 7"/>
          <p:cNvSpPr>
            <a:spLocks noChangeArrowheads="1"/>
          </p:cNvSpPr>
          <p:nvPr/>
        </p:nvSpPr>
        <p:spPr bwMode="auto">
          <a:xfrm>
            <a:off x="3786188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9097" name="Rectangle 8"/>
          <p:cNvSpPr>
            <a:spLocks noChangeArrowheads="1"/>
          </p:cNvSpPr>
          <p:nvPr/>
        </p:nvSpPr>
        <p:spPr bwMode="auto">
          <a:xfrm>
            <a:off x="3557588" y="2924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9098" name="Rectangle 9"/>
          <p:cNvSpPr>
            <a:spLocks noChangeArrowheads="1"/>
          </p:cNvSpPr>
          <p:nvPr/>
        </p:nvSpPr>
        <p:spPr bwMode="auto">
          <a:xfrm>
            <a:off x="1828800" y="1552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pic>
        <p:nvPicPr>
          <p:cNvPr id="890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76800"/>
            <a:ext cx="5715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45867"/>
            <a:ext cx="43282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Roboto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FA5CB9B-0503-4A7C-A4CE-FA25DD7971C6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9067800" cy="533400"/>
          </a:xfrm>
        </p:spPr>
        <p:txBody>
          <a:bodyPr/>
          <a:lstStyle/>
          <a:p>
            <a:r>
              <a:rPr lang="en-US" altLang="en-US" dirty="0"/>
              <a:t>5.8 Web </a:t>
            </a:r>
            <a:r>
              <a:rPr lang="en-US" altLang="en-US" dirty="0">
                <a:solidFill>
                  <a:schemeClr val="accent1"/>
                </a:solidFill>
              </a:rPr>
              <a:t>Page Design</a:t>
            </a:r>
            <a:r>
              <a:rPr lang="en-US" altLang="en-US" dirty="0"/>
              <a:t>: What is the average load time</a:t>
            </a:r>
            <a:endParaRPr lang="en-US" altLang="en-US" sz="2400" dirty="0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066800"/>
            <a:ext cx="4114800" cy="4572000"/>
          </a:xfrm>
        </p:spPr>
        <p:txBody>
          <a:bodyPr/>
          <a:lstStyle/>
          <a:p>
            <a:r>
              <a:rPr lang="en-US" altLang="en-US" b="1" dirty="0">
                <a:solidFill>
                  <a:schemeClr val="bg2"/>
                </a:solidFill>
              </a:rPr>
              <a:t>Close to 30% of households do not</a:t>
            </a:r>
            <a:r>
              <a:rPr lang="en-US" altLang="en-US" b="1" dirty="0"/>
              <a:t> </a:t>
            </a:r>
            <a:r>
              <a:rPr lang="en-US" altLang="en-US" dirty="0"/>
              <a:t>have </a:t>
            </a:r>
            <a:r>
              <a:rPr lang="en-US" altLang="en-US" b="1" dirty="0"/>
              <a:t>broadband access</a:t>
            </a:r>
            <a:r>
              <a:rPr lang="en-US" altLang="en-US" dirty="0"/>
              <a:t>, so</a:t>
            </a:r>
          </a:p>
          <a:p>
            <a:pPr lvl="1"/>
            <a:r>
              <a:rPr lang="en-US" altLang="en-US" sz="2400" b="1" dirty="0">
                <a:solidFill>
                  <a:schemeClr val="accent1"/>
                </a:solidFill>
              </a:rPr>
              <a:t>shorten</a:t>
            </a:r>
            <a:r>
              <a:rPr lang="en-US" altLang="en-US" sz="2400" dirty="0"/>
              <a:t> the user’s </a:t>
            </a:r>
            <a:r>
              <a:rPr lang="en-US" altLang="en-US" sz="2400" b="1" dirty="0">
                <a:solidFill>
                  <a:srgbClr val="FF0000"/>
                </a:solidFill>
              </a:rPr>
              <a:t>perception</a:t>
            </a:r>
            <a:r>
              <a:rPr lang="en-US" altLang="en-US" sz="2400" b="1" dirty="0"/>
              <a:t> of waiting</a:t>
            </a:r>
          </a:p>
          <a:p>
            <a:pPr lvl="1"/>
            <a:r>
              <a:rPr lang="en-US" altLang="en-US" sz="2400" b="1" dirty="0">
                <a:solidFill>
                  <a:schemeClr val="accent1"/>
                </a:solidFill>
              </a:rPr>
              <a:t>try to limit</a:t>
            </a:r>
            <a:r>
              <a:rPr lang="en-US" altLang="en-US" sz="2400" b="1" dirty="0"/>
              <a:t> your </a:t>
            </a:r>
            <a:r>
              <a:rPr lang="en-US" altLang="en-US" sz="2400" b="1" dirty="0">
                <a:solidFill>
                  <a:srgbClr val="FF0000"/>
                </a:solidFill>
              </a:rPr>
              <a:t>media</a:t>
            </a:r>
            <a:r>
              <a:rPr lang="en-US" altLang="en-US" sz="2400" b="1" dirty="0"/>
              <a:t> files </a:t>
            </a:r>
            <a:r>
              <a:rPr lang="en-US" altLang="en-US" sz="2400" dirty="0"/>
              <a:t>to 60 KB on the home page for non-</a:t>
            </a:r>
            <a:r>
              <a:rPr lang="en-US" altLang="en-US" sz="2400" dirty="0" err="1"/>
              <a:t>bradband</a:t>
            </a:r>
            <a:r>
              <a:rPr lang="en-US" altLang="en-US" sz="2400" dirty="0"/>
              <a:t> users</a:t>
            </a:r>
          </a:p>
          <a:p>
            <a:pPr lvl="1"/>
            <a:r>
              <a:rPr lang="en-US" altLang="en-US" sz="2400" b="1" dirty="0">
                <a:solidFill>
                  <a:schemeClr val="accent1"/>
                </a:solidFill>
              </a:rPr>
              <a:t>divide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large images </a:t>
            </a:r>
            <a:r>
              <a:rPr lang="en-US" altLang="en-US" sz="2400" dirty="0"/>
              <a:t>into several smaller graphics since each </a:t>
            </a:r>
            <a:r>
              <a:rPr lang="en-US" altLang="en-US" sz="2400" b="1" dirty="0"/>
              <a:t>graphics displays as it loads </a:t>
            </a:r>
          </a:p>
          <a:p>
            <a:endParaRPr lang="en-US" altLang="en-US" sz="2400" b="1" dirty="0"/>
          </a:p>
        </p:txBody>
      </p:sp>
      <p:sp>
        <p:nvSpPr>
          <p:cNvPr id="87045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7046" name="Rectangle 5"/>
          <p:cNvSpPr>
            <a:spLocks noChangeArrowheads="1"/>
          </p:cNvSpPr>
          <p:nvPr/>
        </p:nvSpPr>
        <p:spPr bwMode="auto">
          <a:xfrm>
            <a:off x="3381375" y="3005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7047" name="Rectangle 6"/>
          <p:cNvSpPr>
            <a:spLocks noChangeArrowheads="1"/>
          </p:cNvSpPr>
          <p:nvPr/>
        </p:nvSpPr>
        <p:spPr bwMode="auto">
          <a:xfrm>
            <a:off x="3614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7048" name="Rectangle 7"/>
          <p:cNvSpPr>
            <a:spLocks noChangeArrowheads="1"/>
          </p:cNvSpPr>
          <p:nvPr/>
        </p:nvSpPr>
        <p:spPr bwMode="auto">
          <a:xfrm>
            <a:off x="3786188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7049" name="Rectangle 8"/>
          <p:cNvSpPr>
            <a:spLocks noChangeArrowheads="1"/>
          </p:cNvSpPr>
          <p:nvPr/>
        </p:nvSpPr>
        <p:spPr bwMode="auto">
          <a:xfrm>
            <a:off x="3557588" y="2924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7050" name="Rectangle 9"/>
          <p:cNvSpPr>
            <a:spLocks noChangeArrowheads="1"/>
          </p:cNvSpPr>
          <p:nvPr/>
        </p:nvSpPr>
        <p:spPr bwMode="auto">
          <a:xfrm>
            <a:off x="1828800" y="1552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60562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  <a:hlinkClick r:id="rId3"/>
              </a:rPr>
              <a:t>https://www.machmetrics.com/speed-blog/average-page-load-times-websites-2018/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: - no available for 2021-2023.</a:t>
            </a:r>
          </a:p>
          <a:p>
            <a:r>
              <a:rPr lang="en-US" sz="1400" b="0" dirty="0">
                <a:solidFill>
                  <a:schemeClr val="tx1"/>
                </a:solidFill>
                <a:latin typeface="+mn-lt"/>
              </a:rPr>
              <a:t>The following stats are consolidated from that Google report, which focuses on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mobile landing page experiences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While the average of the values in the table is 8.66 sec, the 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recommendation for 2018 is to be under 3 seconds.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883205"/>
              </p:ext>
            </p:extLst>
          </p:nvPr>
        </p:nvGraphicFramePr>
        <p:xfrm>
          <a:off x="360130" y="2021821"/>
          <a:ext cx="4419600" cy="3963461"/>
        </p:xfrm>
        <a:graphic>
          <a:graphicData uri="http://schemas.openxmlformats.org/drawingml/2006/table">
            <a:tbl>
              <a:tblPr/>
              <a:tblGrid>
                <a:gridCol w="88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5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Industry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United States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United Kingdom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Germany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Japan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11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Automotive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9.5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12.3 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11.0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10.3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095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Business &amp; Industrial Markets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8.7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8.3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8.2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8.1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799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Classifieds &amp; Local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7.9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8.3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7.0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8.3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411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Finance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8.3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8.0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8.6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7.6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752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Media &amp; Entertainment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9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8.8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7.6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8.4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411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Retail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9.8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10.3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10.3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8.3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411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Technology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11.3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10.6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8.8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10sec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411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Travel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10.1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10.9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7.1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8.2 sec</a:t>
                      </a:r>
                    </a:p>
                  </a:txBody>
                  <a:tcPr marL="35278" marR="35278" marT="35278" marB="352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15ACB60-073F-4A87-AF5F-8CB0DAC927AE}"/>
              </a:ext>
            </a:extLst>
          </p:cNvPr>
          <p:cNvSpPr/>
          <p:nvPr/>
        </p:nvSpPr>
        <p:spPr>
          <a:xfrm>
            <a:off x="360130" y="6147414"/>
            <a:ext cx="4973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Testing tools: </a:t>
            </a:r>
            <a:r>
              <a:rPr lang="en-US" dirty="0">
                <a:solidFill>
                  <a:schemeClr val="tx1"/>
                </a:solidFill>
                <a:latin typeface="+mn-lt"/>
                <a:hlinkClick r:id="rId4"/>
              </a:rPr>
              <a:t>https://websiteincome.com/12-best-website-checker-tool/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  <a:hlinkClick r:id="rId5"/>
              </a:rPr>
              <a:t>https://app.speedcurve.com/benchmarks/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2C60B9-6C4C-402C-9AF9-A37CF0C20B9C}"/>
              </a:ext>
            </a:extLst>
          </p:cNvPr>
          <p:cNvSpPr/>
          <p:nvPr/>
        </p:nvSpPr>
        <p:spPr>
          <a:xfrm>
            <a:off x="2209800" y="6519465"/>
            <a:ext cx="63246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</a:pPr>
            <a:r>
              <a:rPr lang="en-US" altLang="en-US" b="0" dirty="0">
                <a:latin typeface="+mn-lt"/>
                <a:hlinkClick r:id="rId6"/>
              </a:rPr>
              <a:t>https://testmysite.thinkwithgoogle.com/?gclid=EAIaIQobChMIsayb987D1gIVlFx-Ch3xlwA3EAAYASAAEgIB2PD_BwE</a:t>
            </a:r>
            <a:r>
              <a:rPr lang="en-US" altLang="en-US" b="0" dirty="0">
                <a:latin typeface="+mn-lt"/>
              </a:rPr>
              <a:t> - to test your URL speed; 2.3 sec for ULV (9/21/21)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6C57BA2-CA62-452F-8806-A595AAA89CDC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/>
          <a:lstStyle/>
          <a:p>
            <a:r>
              <a:rPr lang="en-US" altLang="en-US"/>
              <a:t>5.8 Web </a:t>
            </a:r>
            <a:r>
              <a:rPr lang="en-US" altLang="en-US">
                <a:solidFill>
                  <a:schemeClr val="accent1"/>
                </a:solidFill>
              </a:rPr>
              <a:t>Page Design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991600" cy="6172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2. Appeal </a:t>
            </a:r>
            <a:r>
              <a:rPr lang="en-US" altLang="en-US" sz="2400" b="1" dirty="0"/>
              <a:t>site to </a:t>
            </a:r>
            <a:r>
              <a:rPr lang="en-US" altLang="en-US" sz="2400" dirty="0"/>
              <a:t>the</a:t>
            </a:r>
            <a:r>
              <a:rPr lang="en-US" altLang="en-US" sz="2400" b="1" dirty="0"/>
              <a:t> target audience by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color 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/>
              <a:t>con</a:t>
            </a:r>
            <a:r>
              <a:rPr lang="en-US" altLang="en-US" sz="2400" b="1" dirty="0"/>
              <a:t>sis</a:t>
            </a:r>
            <a:r>
              <a:rPr lang="en-US" altLang="en-US" sz="2400" dirty="0"/>
              <a:t>tent color and logo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text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graphics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animation</a:t>
            </a:r>
          </a:p>
          <a:p>
            <a:pPr lvl="1"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3. Above the Fold</a:t>
            </a:r>
          </a:p>
          <a:p>
            <a:pPr lvl="1">
              <a:lnSpc>
                <a:spcPct val="80000"/>
              </a:lnSpc>
            </a:pPr>
            <a:r>
              <a:rPr lang="en-US" altLang="en-US" sz="3200" dirty="0"/>
              <a:t>arrange </a:t>
            </a:r>
            <a:r>
              <a:rPr lang="en-US" altLang="en-US" sz="3200" b="1" dirty="0"/>
              <a:t>interesting content </a:t>
            </a:r>
            <a:r>
              <a:rPr lang="en-US" altLang="en-US" sz="3200" dirty="0"/>
              <a:t>above the </a:t>
            </a:r>
            <a:r>
              <a:rPr lang="en-US" altLang="en-US" sz="3600" b="1" dirty="0">
                <a:solidFill>
                  <a:schemeClr val="bg2"/>
                </a:solidFill>
              </a:rPr>
              <a:t>fold</a:t>
            </a:r>
            <a:r>
              <a:rPr lang="en-US" altLang="en-US" sz="3200" dirty="0"/>
              <a:t> (visible part of the web after download)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4. Web Page “Real Estate” </a:t>
            </a:r>
          </a:p>
          <a:p>
            <a:pPr lvl="1">
              <a:lnSpc>
                <a:spcPct val="80000"/>
              </a:lnSpc>
            </a:pPr>
            <a:r>
              <a:rPr lang="en-US" altLang="en-US" sz="2800" b="1" dirty="0"/>
              <a:t>determined by location</a:t>
            </a:r>
            <a:r>
              <a:rPr lang="en-US" altLang="en-US" sz="2800" dirty="0"/>
              <a:t>: the </a:t>
            </a:r>
            <a:r>
              <a:rPr lang="en-US" altLang="en-US" sz="3200" b="1" dirty="0">
                <a:solidFill>
                  <a:schemeClr val="bg2"/>
                </a:solidFill>
              </a:rPr>
              <a:t>upper-left side</a:t>
            </a:r>
            <a:r>
              <a:rPr lang="en-US" altLang="en-US" sz="2800" dirty="0"/>
              <a:t> and </a:t>
            </a:r>
            <a:r>
              <a:rPr lang="en-US" altLang="en-US" sz="3200" b="1" dirty="0">
                <a:solidFill>
                  <a:schemeClr val="bg2"/>
                </a:solidFill>
              </a:rPr>
              <a:t>top center </a:t>
            </a:r>
            <a:r>
              <a:rPr lang="en-US" altLang="en-US" sz="3200" dirty="0"/>
              <a:t>of the </a:t>
            </a:r>
            <a:r>
              <a:rPr lang="en-US" altLang="en-US" sz="3200" b="1" dirty="0">
                <a:solidFill>
                  <a:schemeClr val="bg2"/>
                </a:solidFill>
              </a:rPr>
              <a:t>page</a:t>
            </a:r>
            <a:r>
              <a:rPr lang="en-US" altLang="en-US" sz="2800" dirty="0"/>
              <a:t> the </a:t>
            </a:r>
            <a:r>
              <a:rPr lang="en-US" altLang="en-US" sz="3200" b="1" dirty="0">
                <a:solidFill>
                  <a:srgbClr val="00CC00"/>
                </a:solidFill>
              </a:rPr>
              <a:t>most valuable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b/c of </a:t>
            </a:r>
            <a:r>
              <a:rPr lang="en-US" altLang="en-US" sz="2400" b="1" dirty="0"/>
              <a:t>eyes go there </a:t>
            </a:r>
            <a:r>
              <a:rPr lang="en-US" altLang="en-US" sz="2400" dirty="0"/>
              <a:t>and all browser display that vs the </a:t>
            </a:r>
            <a:r>
              <a:rPr lang="en-US" altLang="en-US" sz="2400" b="1" dirty="0"/>
              <a:t>far right site</a:t>
            </a:r>
            <a:r>
              <a:rPr lang="en-US" altLang="en-US" sz="2400" dirty="0"/>
              <a:t> may </a:t>
            </a:r>
            <a:r>
              <a:rPr lang="en-US" altLang="en-US" sz="2400" b="1" dirty="0">
                <a:solidFill>
                  <a:schemeClr val="bg2"/>
                </a:solidFill>
              </a:rPr>
              <a:t>not</a:t>
            </a:r>
            <a:r>
              <a:rPr lang="en-US" altLang="en-US" sz="2400" dirty="0"/>
              <a:t> be </a:t>
            </a:r>
            <a:r>
              <a:rPr lang="en-US" altLang="en-US" sz="2400" b="1" dirty="0"/>
              <a:t>displayed</a:t>
            </a:r>
            <a:r>
              <a:rPr lang="en-US" altLang="en-US" sz="2400" dirty="0"/>
              <a:t> by browser at some screen resolution</a:t>
            </a:r>
            <a:endParaRPr lang="en-US" altLang="en-US" sz="2000" dirty="0"/>
          </a:p>
          <a:p>
            <a:pPr lvl="2">
              <a:lnSpc>
                <a:spcPct val="80000"/>
              </a:lnSpc>
            </a:pPr>
            <a:endParaRPr lang="en-US" altLang="en-US" sz="24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0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70FCEB1-F73F-4DF9-9A0C-14382F39A5FC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/>
          <a:lstStyle/>
          <a:p>
            <a:r>
              <a:rPr lang="en-US" altLang="en-US"/>
              <a:t>5.8 Web </a:t>
            </a:r>
            <a:r>
              <a:rPr lang="en-US" altLang="en-US">
                <a:solidFill>
                  <a:schemeClr val="accent1"/>
                </a:solidFill>
              </a:rPr>
              <a:t>Page Design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867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accent1"/>
                </a:solidFill>
              </a:rPr>
              <a:t>4. Adequate white space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>
                <a:solidFill>
                  <a:schemeClr val="bg2"/>
                </a:solidFill>
              </a:rPr>
              <a:t>place blank</a:t>
            </a:r>
            <a:r>
              <a:rPr lang="en-US" altLang="en-US" sz="2400" dirty="0"/>
              <a:t> or </a:t>
            </a:r>
            <a:r>
              <a:rPr lang="en-US" altLang="en-US" sz="2400" b="1" dirty="0">
                <a:solidFill>
                  <a:schemeClr val="bg2"/>
                </a:solidFill>
              </a:rPr>
              <a:t>white space</a:t>
            </a:r>
            <a:r>
              <a:rPr lang="en-US" altLang="en-US" sz="2400" dirty="0"/>
              <a:t> around </a:t>
            </a:r>
            <a:r>
              <a:rPr lang="en-US" altLang="en-US" sz="2400" b="1" dirty="0"/>
              <a:t>block of text </a:t>
            </a:r>
            <a:r>
              <a:rPr lang="en-US" altLang="en-US" sz="2400" dirty="0"/>
              <a:t>or </a:t>
            </a:r>
            <a:r>
              <a:rPr lang="en-US" altLang="en-US" sz="2400" b="1" dirty="0"/>
              <a:t>graphics</a:t>
            </a:r>
            <a:r>
              <a:rPr lang="en-US" altLang="en-US" sz="2400" dirty="0"/>
              <a:t> and </a:t>
            </a:r>
            <a:r>
              <a:rPr lang="en-US" altLang="en-US" sz="2400" b="1" dirty="0"/>
              <a:t>between</a:t>
            </a:r>
          </a:p>
          <a:p>
            <a:pPr lvl="1">
              <a:lnSpc>
                <a:spcPct val="80000"/>
              </a:lnSpc>
            </a:pPr>
            <a:endParaRPr lang="en-US" altLang="en-US" sz="24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accent1"/>
                </a:solidFill>
              </a:rPr>
              <a:t>5. Avoid wide pages and </a:t>
            </a:r>
            <a:r>
              <a:rPr lang="en-US" altLang="en-US" sz="3200" b="1" dirty="0">
                <a:solidFill>
                  <a:schemeClr val="bg2"/>
                </a:solidFill>
              </a:rPr>
              <a:t>avoid scroll horizontally</a:t>
            </a:r>
            <a:endParaRPr lang="en-US" altLang="en-US" b="1" dirty="0"/>
          </a:p>
          <a:p>
            <a:pPr lvl="2">
              <a:lnSpc>
                <a:spcPct val="80000"/>
              </a:lnSpc>
            </a:pPr>
            <a:r>
              <a:rPr lang="en-US" altLang="en-US" b="1" dirty="0">
                <a:solidFill>
                  <a:schemeClr val="accent1"/>
                </a:solidFill>
              </a:rPr>
              <a:t>test</a:t>
            </a:r>
            <a:r>
              <a:rPr lang="en-US" altLang="en-US" dirty="0"/>
              <a:t> in</a:t>
            </a:r>
            <a:r>
              <a:rPr lang="en-US" altLang="en-US" b="1" dirty="0"/>
              <a:t> 800x600 pixels</a:t>
            </a:r>
          </a:p>
          <a:p>
            <a:pPr lvl="3">
              <a:lnSpc>
                <a:spcPct val="80000"/>
              </a:lnSpc>
            </a:pPr>
            <a:r>
              <a:rPr lang="en-US" altLang="en-US" sz="2400" dirty="0"/>
              <a:t>use </a:t>
            </a:r>
            <a:r>
              <a:rPr lang="en-US" altLang="en-US" sz="2400" b="1" dirty="0">
                <a:solidFill>
                  <a:schemeClr val="bg2"/>
                </a:solidFill>
              </a:rPr>
              <a:t>100</a:t>
            </a:r>
            <a:r>
              <a:rPr lang="en-US" altLang="en-US" sz="2400" b="1" dirty="0"/>
              <a:t>% </a:t>
            </a:r>
            <a:r>
              <a:rPr lang="en-US" altLang="en-US" sz="2400" dirty="0"/>
              <a:t>to </a:t>
            </a:r>
            <a:r>
              <a:rPr lang="en-US" altLang="en-US" sz="2400" b="1" dirty="0">
                <a:solidFill>
                  <a:schemeClr val="bg2"/>
                </a:solidFill>
              </a:rPr>
              <a:t>avoid scroll horizontally </a:t>
            </a:r>
            <a:r>
              <a:rPr lang="en-US" altLang="en-US" sz="2400" b="1" dirty="0"/>
              <a:t>or</a:t>
            </a:r>
            <a:r>
              <a:rPr lang="en-US" altLang="en-US" sz="2400" b="1" dirty="0">
                <a:solidFill>
                  <a:schemeClr val="bg2"/>
                </a:solidFill>
              </a:rPr>
              <a:t> 760 width pixels</a:t>
            </a:r>
            <a:r>
              <a:rPr lang="en-US" altLang="en-US" sz="2400" dirty="0"/>
              <a:t> by placing the entire page in a table with </a:t>
            </a:r>
            <a:r>
              <a:rPr lang="en-US" altLang="en-US" sz="2400" b="1" dirty="0"/>
              <a:t>width</a:t>
            </a:r>
            <a:r>
              <a:rPr lang="en-US" altLang="en-US" sz="2400" dirty="0"/>
              <a:t> = </a:t>
            </a:r>
            <a:r>
              <a:rPr lang="en-US" altLang="en-US" sz="2400" b="1" dirty="0">
                <a:solidFill>
                  <a:schemeClr val="bg2"/>
                </a:solidFill>
              </a:rPr>
              <a:t>760</a:t>
            </a:r>
          </a:p>
          <a:p>
            <a:pPr lvl="3">
              <a:lnSpc>
                <a:spcPct val="80000"/>
              </a:lnSpc>
            </a:pPr>
            <a:r>
              <a:rPr lang="en-US" altLang="en-US" sz="2400" dirty="0"/>
              <a:t>If your pages to be </a:t>
            </a:r>
            <a:r>
              <a:rPr lang="en-US" altLang="en-US" sz="2400" b="1" dirty="0">
                <a:solidFill>
                  <a:srgbClr val="00B0F0"/>
                </a:solidFill>
              </a:rPr>
              <a:t>printed</a:t>
            </a:r>
            <a:r>
              <a:rPr lang="en-US" altLang="en-US" sz="2400" dirty="0"/>
              <a:t> set the width &lt;= </a:t>
            </a:r>
            <a:r>
              <a:rPr lang="en-US" altLang="en-US" sz="2400" b="1" dirty="0">
                <a:solidFill>
                  <a:schemeClr val="bg2"/>
                </a:solidFill>
              </a:rPr>
              <a:t>560</a:t>
            </a:r>
          </a:p>
          <a:p>
            <a:pPr lvl="4">
              <a:lnSpc>
                <a:spcPct val="80000"/>
              </a:lnSpc>
            </a:pPr>
            <a:r>
              <a:rPr lang="en-US" altLang="en-US" sz="2400" dirty="0"/>
              <a:t>On a screen, the </a:t>
            </a:r>
            <a:r>
              <a:rPr lang="en-US" altLang="en-US" sz="2400" b="1" dirty="0"/>
              <a:t>smallest part </a:t>
            </a:r>
            <a:r>
              <a:rPr lang="en-US" altLang="en-US" sz="2400" dirty="0"/>
              <a:t>of an</a:t>
            </a:r>
            <a:r>
              <a:rPr lang="en-US" altLang="en-US" sz="2400" b="1" dirty="0"/>
              <a:t> image</a:t>
            </a:r>
            <a:r>
              <a:rPr lang="en-US" altLang="en-US" sz="2400" dirty="0"/>
              <a:t> is called a “</a:t>
            </a:r>
            <a:r>
              <a:rPr lang="en-US" altLang="en-US" sz="2400" b="1" dirty="0">
                <a:solidFill>
                  <a:schemeClr val="bg2"/>
                </a:solidFill>
              </a:rPr>
              <a:t>pixel</a:t>
            </a:r>
            <a:r>
              <a:rPr lang="en-US" altLang="en-US" sz="2400" dirty="0"/>
              <a:t>” or “picture Element”</a:t>
            </a:r>
          </a:p>
          <a:p>
            <a:pPr lvl="4">
              <a:lnSpc>
                <a:spcPct val="80000"/>
              </a:lnSpc>
            </a:pPr>
            <a:r>
              <a:rPr lang="en-US" altLang="en-US" sz="2400" b="1" dirty="0"/>
              <a:t>Pixels</a:t>
            </a:r>
            <a:r>
              <a:rPr lang="en-US" altLang="en-US" sz="2400" dirty="0"/>
              <a:t> are just those squillions of </a:t>
            </a:r>
            <a:r>
              <a:rPr lang="en-US" altLang="en-US" sz="2400" b="1" dirty="0"/>
              <a:t>dots that</a:t>
            </a:r>
            <a:r>
              <a:rPr lang="en-US" altLang="en-US" sz="2400" dirty="0"/>
              <a:t> make up an on-screen image</a:t>
            </a:r>
          </a:p>
          <a:p>
            <a:pPr>
              <a:lnSpc>
                <a:spcPct val="80000"/>
              </a:lnSpc>
            </a:pPr>
            <a:endParaRPr lang="en-US" altLang="en-US" sz="36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DB7AE5E-3D9D-4C43-9321-E266379F37F1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altLang="en-US"/>
              <a:t>5.8 Web </a:t>
            </a:r>
            <a:r>
              <a:rPr lang="en-US" altLang="en-US">
                <a:solidFill>
                  <a:schemeClr val="accent1"/>
                </a:solidFill>
              </a:rPr>
              <a:t>Page Design</a:t>
            </a:r>
            <a:r>
              <a:rPr lang="en-US" altLang="en-US"/>
              <a:t>: </a:t>
            </a:r>
            <a:r>
              <a:rPr lang="en-US" altLang="en-US">
                <a:solidFill>
                  <a:srgbClr val="FF00FF"/>
                </a:solidFill>
              </a:rPr>
              <a:t>Target Audience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4267200" cy="5715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6. Design for your </a:t>
            </a:r>
            <a:r>
              <a:rPr lang="en-US" altLang="en-US" b="1" dirty="0">
                <a:solidFill>
                  <a:schemeClr val="accent1"/>
                </a:solidFill>
              </a:rPr>
              <a:t>target audience</a:t>
            </a:r>
          </a:p>
          <a:p>
            <a:pPr lvl="1"/>
            <a:r>
              <a:rPr lang="en-US" altLang="en-US" dirty="0"/>
              <a:t>Appr</a:t>
            </a:r>
            <a:r>
              <a:rPr lang="en-US" altLang="en-US" b="1" dirty="0"/>
              <a:t>o</a:t>
            </a:r>
            <a:r>
              <a:rPr lang="en-US" altLang="en-US" dirty="0"/>
              <a:t>priate </a:t>
            </a:r>
            <a:r>
              <a:rPr lang="en-US" altLang="en-US" b="1" dirty="0"/>
              <a:t>reading level of </a:t>
            </a:r>
            <a:r>
              <a:rPr lang="en-US" altLang="en-US" b="1" dirty="0">
                <a:solidFill>
                  <a:schemeClr val="bg2"/>
                </a:solidFill>
              </a:rPr>
              <a:t>text</a:t>
            </a:r>
            <a:r>
              <a:rPr lang="en-US" altLang="en-US" b="1" dirty="0"/>
              <a:t> </a:t>
            </a:r>
          </a:p>
          <a:p>
            <a:pPr lvl="1"/>
            <a:r>
              <a:rPr lang="en-US" altLang="en-US" dirty="0"/>
              <a:t>Appropriate </a:t>
            </a:r>
            <a:r>
              <a:rPr lang="en-US" altLang="en-US" b="1" dirty="0"/>
              <a:t>use of </a:t>
            </a:r>
            <a:r>
              <a:rPr lang="en-US" altLang="en-US" b="1" dirty="0">
                <a:solidFill>
                  <a:schemeClr val="bg2"/>
                </a:solidFill>
              </a:rPr>
              <a:t>color </a:t>
            </a:r>
          </a:p>
          <a:p>
            <a:pPr lvl="1"/>
            <a:r>
              <a:rPr lang="en-US" altLang="en-US" dirty="0"/>
              <a:t>Appropriate </a:t>
            </a:r>
            <a:r>
              <a:rPr lang="en-US" altLang="en-US" b="1" dirty="0"/>
              <a:t>use of well done </a:t>
            </a:r>
            <a:r>
              <a:rPr lang="en-US" altLang="en-US" b="1" dirty="0">
                <a:solidFill>
                  <a:schemeClr val="bg2"/>
                </a:solidFill>
              </a:rPr>
              <a:t>animation </a:t>
            </a:r>
            <a:r>
              <a:rPr lang="en-US" altLang="en-US" dirty="0"/>
              <a:t>to appeal target group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b="1" dirty="0">
              <a:cs typeface="Arial" panose="020B0604020202020204" pitchFamily="34" charset="0"/>
            </a:endParaRPr>
          </a:p>
        </p:txBody>
      </p:sp>
      <p:sp>
        <p:nvSpPr>
          <p:cNvPr id="95237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95238" name="Rectangle 5"/>
          <p:cNvSpPr>
            <a:spLocks noChangeArrowheads="1"/>
          </p:cNvSpPr>
          <p:nvPr/>
        </p:nvSpPr>
        <p:spPr bwMode="auto">
          <a:xfrm>
            <a:off x="3381375" y="3005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95239" name="Rectangle 6"/>
          <p:cNvSpPr>
            <a:spLocks noChangeArrowheads="1"/>
          </p:cNvSpPr>
          <p:nvPr/>
        </p:nvSpPr>
        <p:spPr bwMode="auto">
          <a:xfrm>
            <a:off x="3614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95240" name="Rectangle 7"/>
          <p:cNvSpPr>
            <a:spLocks noChangeArrowheads="1"/>
          </p:cNvSpPr>
          <p:nvPr/>
        </p:nvSpPr>
        <p:spPr bwMode="auto">
          <a:xfrm>
            <a:off x="3786188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95241" name="Rectangle 8"/>
          <p:cNvSpPr>
            <a:spLocks noChangeArrowheads="1"/>
          </p:cNvSpPr>
          <p:nvPr/>
        </p:nvSpPr>
        <p:spPr bwMode="auto">
          <a:xfrm>
            <a:off x="3557588" y="2924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95242" name="Rectangle 9"/>
          <p:cNvSpPr>
            <a:spLocks noChangeArrowheads="1"/>
          </p:cNvSpPr>
          <p:nvPr/>
        </p:nvSpPr>
        <p:spPr bwMode="auto">
          <a:xfrm>
            <a:off x="3600450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95243" name="Rectangle 10"/>
          <p:cNvSpPr>
            <a:spLocks noChangeArrowheads="1"/>
          </p:cNvSpPr>
          <p:nvPr/>
        </p:nvSpPr>
        <p:spPr bwMode="auto">
          <a:xfrm>
            <a:off x="3681413" y="2662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95244" name="Rectangle 11"/>
          <p:cNvSpPr>
            <a:spLocks noChangeArrowheads="1"/>
          </p:cNvSpPr>
          <p:nvPr/>
        </p:nvSpPr>
        <p:spPr bwMode="auto">
          <a:xfrm>
            <a:off x="3705225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pic>
        <p:nvPicPr>
          <p:cNvPr id="9524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95626"/>
            <a:ext cx="4800600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4" name="Rectangle 13"/>
          <p:cNvSpPr>
            <a:spLocks noChangeArrowheads="1"/>
          </p:cNvSpPr>
          <p:nvPr/>
        </p:nvSpPr>
        <p:spPr bwMode="auto">
          <a:xfrm>
            <a:off x="5281613" y="685800"/>
            <a:ext cx="3361818" cy="24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Site for kids it features:</a:t>
            </a:r>
          </a:p>
          <a:p>
            <a:pPr lvl="2" eaLnBrk="1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CC00"/>
                </a:solidFill>
                <a:latin typeface="+mn-lt"/>
              </a:rPr>
              <a:t>bright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graphics,</a:t>
            </a:r>
          </a:p>
          <a:p>
            <a:pPr lvl="2" eaLnBrk="1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CC00"/>
                </a:solidFill>
                <a:latin typeface="+mn-lt"/>
              </a:rPr>
              <a:t>bright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color</a:t>
            </a:r>
          </a:p>
          <a:p>
            <a:pPr lvl="2" eaLnBrk="1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CC00"/>
                </a:solidFill>
                <a:latin typeface="+mn-lt"/>
              </a:rPr>
              <a:t>lots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of color,</a:t>
            </a:r>
          </a:p>
          <a:p>
            <a:pPr lvl="2" eaLnBrk="1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interactive</a:t>
            </a:r>
          </a:p>
          <a:p>
            <a:pPr lvl="2" eaLnBrk="1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CC00"/>
                </a:solidFill>
                <a:latin typeface="+mn-lt"/>
              </a:rPr>
              <a:t>lots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of animation</a:t>
            </a:r>
          </a:p>
          <a:p>
            <a:pPr lvl="2" eaLnBrk="1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CC00"/>
                </a:solidFill>
                <a:latin typeface="+mn-lt"/>
              </a:rPr>
              <a:t>dynamic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navigation </a:t>
            </a:r>
          </a:p>
          <a:p>
            <a:pPr lvl="2"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     (menu with submenus)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37E1960-F838-4224-B7A8-0CA5467E66D2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457200"/>
          </a:xfrm>
        </p:spPr>
        <p:txBody>
          <a:bodyPr/>
          <a:lstStyle/>
          <a:p>
            <a:r>
              <a:rPr lang="en-US" altLang="en-US"/>
              <a:t>5.8 Web </a:t>
            </a:r>
            <a:r>
              <a:rPr lang="en-US" altLang="en-US">
                <a:solidFill>
                  <a:srgbClr val="00B0F0"/>
                </a:solidFill>
              </a:rPr>
              <a:t>Page Design</a:t>
            </a:r>
            <a:r>
              <a:rPr lang="en-US" altLang="en-US"/>
              <a:t>: </a:t>
            </a:r>
            <a:r>
              <a:rPr lang="en-US" altLang="en-US">
                <a:solidFill>
                  <a:srgbClr val="FF00FF"/>
                </a:solidFill>
              </a:rPr>
              <a:t>Target Audience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05800" cy="5943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Arial" panose="020B0604020202020204" pitchFamily="34" charset="0"/>
              </a:rPr>
              <a:t>7. Use </a:t>
            </a:r>
            <a:r>
              <a:rPr lang="en-US" altLang="en-US" b="1" dirty="0">
                <a:solidFill>
                  <a:schemeClr val="bg2"/>
                </a:solidFill>
                <a:cs typeface="Arial" panose="020B0604020202020204" pitchFamily="34" charset="0"/>
              </a:rPr>
              <a:t>colors</a:t>
            </a:r>
            <a:r>
              <a:rPr lang="en-US" altLang="en-US" dirty="0">
                <a:cs typeface="Arial" panose="020B0604020202020204" pitchFamily="34" charset="0"/>
              </a:rPr>
              <a:t> and </a:t>
            </a:r>
            <a:r>
              <a:rPr lang="en-US" altLang="en-US" b="1" dirty="0">
                <a:solidFill>
                  <a:schemeClr val="bg2"/>
                </a:solidFill>
                <a:cs typeface="Arial" panose="020B0604020202020204" pitchFamily="34" charset="0"/>
              </a:rPr>
              <a:t>animation</a:t>
            </a:r>
            <a:r>
              <a:rPr lang="en-US" altLang="en-US" dirty="0">
                <a:cs typeface="Arial" panose="020B0604020202020204" pitchFamily="34" charset="0"/>
              </a:rPr>
              <a:t> that appeal to </a:t>
            </a:r>
            <a:r>
              <a:rPr lang="en-US" altLang="en-US" b="1" dirty="0">
                <a:cs typeface="Arial" panose="020B0604020202020204" pitchFamily="34" charset="0"/>
              </a:rPr>
              <a:t>your target audience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600" b="1" dirty="0">
                <a:solidFill>
                  <a:schemeClr val="bg2"/>
                </a:solidFill>
                <a:cs typeface="Arial" panose="020B0604020202020204" pitchFamily="34" charset="0"/>
              </a:rPr>
              <a:t>Kids</a:t>
            </a:r>
          </a:p>
          <a:p>
            <a:pPr lvl="2">
              <a:lnSpc>
                <a:spcPct val="90000"/>
              </a:lnSpc>
            </a:pPr>
            <a:r>
              <a:rPr lang="en-US" altLang="en-US" sz="2400" b="1" dirty="0">
                <a:cs typeface="Arial" panose="020B0604020202020204" pitchFamily="34" charset="0"/>
              </a:rPr>
              <a:t>Bright</a:t>
            </a:r>
            <a:r>
              <a:rPr lang="en-US" altLang="en-US" sz="2400" dirty="0">
                <a:cs typeface="Arial" panose="020B0604020202020204" pitchFamily="34" charset="0"/>
              </a:rPr>
              <a:t>, </a:t>
            </a:r>
            <a:r>
              <a:rPr lang="en-US" altLang="en-US" sz="2400" b="1" dirty="0">
                <a:cs typeface="Arial" panose="020B0604020202020204" pitchFamily="34" charset="0"/>
              </a:rPr>
              <a:t>colorful</a:t>
            </a:r>
            <a:r>
              <a:rPr lang="en-US" altLang="en-US" sz="2400" dirty="0">
                <a:cs typeface="Arial" panose="020B0604020202020204" pitchFamily="34" charset="0"/>
              </a:rPr>
              <a:t>, </a:t>
            </a:r>
            <a:r>
              <a:rPr lang="en-US" altLang="en-US" sz="2400" b="1" dirty="0">
                <a:cs typeface="Arial" panose="020B0604020202020204" pitchFamily="34" charset="0"/>
              </a:rPr>
              <a:t>tons</a:t>
            </a:r>
            <a:r>
              <a:rPr lang="en-US" altLang="en-US" sz="2400" dirty="0">
                <a:cs typeface="Arial" panose="020B0604020202020204" pitchFamily="34" charset="0"/>
              </a:rPr>
              <a:t> of animation</a:t>
            </a:r>
          </a:p>
          <a:p>
            <a:pPr lvl="1">
              <a:lnSpc>
                <a:spcPct val="90000"/>
              </a:lnSpc>
            </a:pPr>
            <a:r>
              <a:rPr lang="en-US" altLang="en-US" sz="2600" b="1" dirty="0">
                <a:solidFill>
                  <a:schemeClr val="bg2"/>
                </a:solidFill>
                <a:cs typeface="Arial" panose="020B0604020202020204" pitchFamily="34" charset="0"/>
              </a:rPr>
              <a:t>Older target audience</a:t>
            </a:r>
          </a:p>
          <a:p>
            <a:pPr lvl="2">
              <a:lnSpc>
                <a:spcPct val="90000"/>
              </a:lnSpc>
            </a:pPr>
            <a:r>
              <a:rPr lang="en-US" altLang="en-US" sz="2400" b="1" dirty="0">
                <a:cs typeface="Arial" panose="020B0604020202020204" pitchFamily="34" charset="0"/>
              </a:rPr>
              <a:t>light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bkgrd</a:t>
            </a:r>
            <a:r>
              <a:rPr lang="en-US" altLang="en-US" sz="2400" dirty="0">
                <a:cs typeface="Arial" panose="020B0604020202020204" pitchFamily="34" charset="0"/>
              </a:rPr>
              <a:t>, </a:t>
            </a:r>
            <a:r>
              <a:rPr lang="en-US" altLang="en-US" sz="2400" b="1" dirty="0">
                <a:cs typeface="Arial" panose="020B0604020202020204" pitchFamily="34" charset="0"/>
              </a:rPr>
              <a:t>well defined </a:t>
            </a:r>
            <a:r>
              <a:rPr lang="en-US" altLang="en-US" sz="2400" dirty="0">
                <a:cs typeface="Arial" panose="020B0604020202020204" pitchFamily="34" charset="0"/>
              </a:rPr>
              <a:t>images, and </a:t>
            </a:r>
            <a:r>
              <a:rPr lang="en-US" altLang="en-US" sz="2400" b="1" dirty="0">
                <a:cs typeface="Arial" panose="020B0604020202020204" pitchFamily="34" charset="0"/>
              </a:rPr>
              <a:t>large</a:t>
            </a:r>
            <a:r>
              <a:rPr lang="en-US" altLang="en-US" sz="2400" dirty="0">
                <a:cs typeface="Arial" panose="020B0604020202020204" pitchFamily="34" charset="0"/>
              </a:rPr>
              <a:t> text appropriate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more </a:t>
            </a:r>
            <a:r>
              <a:rPr lang="en-US" altLang="en-US" sz="2400" b="1" dirty="0">
                <a:cs typeface="Arial" panose="020B0604020202020204" pitchFamily="34" charset="0"/>
              </a:rPr>
              <a:t>subtle</a:t>
            </a:r>
            <a:r>
              <a:rPr lang="en-US" altLang="en-US" sz="2400" dirty="0">
                <a:cs typeface="Arial" panose="020B0604020202020204" pitchFamily="34" charset="0"/>
              </a:rPr>
              <a:t> animation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cs typeface="Arial" panose="020B0604020202020204" pitchFamily="34" charset="0"/>
                <a:hlinkClick r:id="rId3"/>
              </a:rPr>
              <a:t>http://www.drs.wa.gov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solidFill>
                  <a:schemeClr val="bg2"/>
                </a:solidFill>
                <a:cs typeface="Arial" panose="020B0604020202020204" pitchFamily="34" charset="0"/>
              </a:rPr>
              <a:t>To appeal to everyone: 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Follow </a:t>
            </a:r>
            <a:r>
              <a:rPr lang="en-US" altLang="en-US" sz="2400" dirty="0">
                <a:cs typeface="Arial" panose="020B0604020202020204" pitchFamily="34" charset="0"/>
                <a:hlinkClick r:id="rId4"/>
              </a:rPr>
              <a:t>http://www.amazon.com/</a:t>
            </a:r>
            <a:r>
              <a:rPr lang="en-US" altLang="en-US" sz="2400" dirty="0">
                <a:cs typeface="Arial" panose="020B0604020202020204" pitchFamily="34" charset="0"/>
              </a:rPr>
              <a:t>  or </a:t>
            </a:r>
            <a:r>
              <a:rPr lang="en-US" altLang="en-US" sz="2400" dirty="0">
                <a:cs typeface="Arial" panose="020B0604020202020204" pitchFamily="34" charset="0"/>
                <a:hlinkClick r:id="rId5"/>
              </a:rPr>
              <a:t>http://www.ebay.com/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altLang="en-US" sz="2400" b="1" dirty="0">
                <a:cs typeface="Arial" panose="020B0604020202020204" pitchFamily="34" charset="0"/>
              </a:rPr>
              <a:t>Good contrast </a:t>
            </a:r>
            <a:r>
              <a:rPr lang="en-US" altLang="en-US" sz="2400" dirty="0">
                <a:cs typeface="Arial" panose="020B0604020202020204" pitchFamily="34" charset="0"/>
              </a:rPr>
              <a:t>between </a:t>
            </a:r>
            <a:r>
              <a:rPr lang="en-US" altLang="en-US" sz="2400" b="1" dirty="0">
                <a:solidFill>
                  <a:schemeClr val="accent1"/>
                </a:solidFill>
                <a:cs typeface="Arial" panose="020B0604020202020204" pitchFamily="34" charset="0"/>
              </a:rPr>
              <a:t>background</a:t>
            </a:r>
            <a:r>
              <a:rPr lang="en-US" altLang="en-US" sz="2400" dirty="0">
                <a:cs typeface="Arial" panose="020B0604020202020204" pitchFamily="34" charset="0"/>
              </a:rPr>
              <a:t> and </a:t>
            </a:r>
            <a:r>
              <a:rPr lang="en-US" altLang="en-US" sz="2400" b="1" dirty="0">
                <a:solidFill>
                  <a:schemeClr val="accent1"/>
                </a:solidFill>
                <a:cs typeface="Arial" panose="020B0604020202020204" pitchFamily="34" charset="0"/>
              </a:rPr>
              <a:t>text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sz="2400" b="1" dirty="0">
                <a:cs typeface="Arial" panose="020B0604020202020204" pitchFamily="34" charset="0"/>
              </a:rPr>
              <a:t>Easy to read</a:t>
            </a:r>
          </a:p>
          <a:p>
            <a:pPr lvl="2">
              <a:lnSpc>
                <a:spcPct val="90000"/>
              </a:lnSpc>
            </a:pPr>
            <a:r>
              <a:rPr lang="en-US" altLang="en-US" sz="2400" b="1" dirty="0">
                <a:solidFill>
                  <a:srgbClr val="00B0F0"/>
                </a:solidFill>
                <a:cs typeface="Arial" panose="020B0604020202020204" pitchFamily="34" charset="0"/>
              </a:rPr>
              <a:t>Avoid</a:t>
            </a:r>
            <a:r>
              <a:rPr lang="en-US" altLang="en-US" sz="2400" b="1" dirty="0">
                <a:solidFill>
                  <a:schemeClr val="bg2"/>
                </a:solidFill>
                <a:cs typeface="Arial" panose="020B0604020202020204" pitchFamily="34" charset="0"/>
              </a:rPr>
              <a:t> animation</a:t>
            </a:r>
            <a:r>
              <a:rPr lang="en-US" altLang="en-US" sz="2400" dirty="0">
                <a:solidFill>
                  <a:schemeClr val="bg2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if it </a:t>
            </a:r>
            <a:r>
              <a:rPr lang="en-US" altLang="en-US" sz="2400" b="1" dirty="0">
                <a:solidFill>
                  <a:srgbClr val="00B0F0"/>
                </a:solidFill>
                <a:cs typeface="Arial" panose="020B0604020202020204" pitchFamily="34" charset="0"/>
              </a:rPr>
              <a:t>makes</a:t>
            </a:r>
            <a:r>
              <a:rPr lang="en-US" altLang="en-US" sz="2400" b="1" dirty="0">
                <a:solidFill>
                  <a:schemeClr val="bg2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</a:rPr>
              <a:t>the</a:t>
            </a:r>
            <a:r>
              <a:rPr lang="en-US" altLang="en-US" sz="2400" b="1" dirty="0">
                <a:solidFill>
                  <a:schemeClr val="bg2"/>
                </a:solidFill>
                <a:cs typeface="Arial" panose="020B0604020202020204" pitchFamily="34" charset="0"/>
              </a:rPr>
              <a:t> page load</a:t>
            </a:r>
            <a:r>
              <a:rPr lang="en-US" altLang="en-US" sz="2400" b="1" dirty="0">
                <a:cs typeface="Arial" panose="020B0604020202020204" pitchFamily="34" charset="0"/>
              </a:rPr>
              <a:t> too slowly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97285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97286" name="Rectangle 5"/>
          <p:cNvSpPr>
            <a:spLocks noChangeArrowheads="1"/>
          </p:cNvSpPr>
          <p:nvPr/>
        </p:nvSpPr>
        <p:spPr bwMode="auto">
          <a:xfrm>
            <a:off x="3381375" y="3005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97287" name="Rectangle 6"/>
          <p:cNvSpPr>
            <a:spLocks noChangeArrowheads="1"/>
          </p:cNvSpPr>
          <p:nvPr/>
        </p:nvSpPr>
        <p:spPr bwMode="auto">
          <a:xfrm>
            <a:off x="3614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97288" name="Rectangle 7"/>
          <p:cNvSpPr>
            <a:spLocks noChangeArrowheads="1"/>
          </p:cNvSpPr>
          <p:nvPr/>
        </p:nvSpPr>
        <p:spPr bwMode="auto">
          <a:xfrm>
            <a:off x="3786188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3600450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3681413" y="2662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3705225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0916799-FF0E-48D6-8EEE-3785BB241ED6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49</a:t>
            </a:fld>
            <a:endParaRPr lang="en-US" altLang="en-US" sz="140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/>
          <a:lstStyle/>
          <a:p>
            <a:r>
              <a:rPr lang="en-US" altLang="en-US"/>
              <a:t>5.8 Web </a:t>
            </a:r>
            <a:r>
              <a:rPr lang="en-US" altLang="en-US">
                <a:solidFill>
                  <a:srgbClr val="00B0F0"/>
                </a:solidFill>
              </a:rPr>
              <a:t>Page Design</a:t>
            </a:r>
            <a:r>
              <a:rPr lang="en-US" altLang="en-US"/>
              <a:t>: </a:t>
            </a:r>
            <a:r>
              <a:rPr lang="en-US" altLang="en-US">
                <a:solidFill>
                  <a:srgbClr val="FF00FF"/>
                </a:solidFill>
              </a:rPr>
              <a:t>Target Audience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763000" cy="6172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200" dirty="0">
                <a:cs typeface="Arial" panose="020B0604020202020204" pitchFamily="34" charset="0"/>
              </a:rPr>
              <a:t>7. </a:t>
            </a:r>
            <a:r>
              <a:rPr lang="en-US" altLang="en-US" sz="3200" b="1" dirty="0">
                <a:solidFill>
                  <a:schemeClr val="bg2"/>
                </a:solidFill>
                <a:cs typeface="Arial" panose="020B0604020202020204" pitchFamily="34" charset="0"/>
              </a:rPr>
              <a:t>Animation</a:t>
            </a:r>
          </a:p>
          <a:p>
            <a:pPr lvl="2"/>
            <a:r>
              <a:rPr lang="en-US" altLang="en-US" sz="2400" b="1" dirty="0">
                <a:solidFill>
                  <a:schemeClr val="accent1"/>
                </a:solidFill>
                <a:cs typeface="Arial" panose="020B0604020202020204" pitchFamily="34" charset="0"/>
              </a:rPr>
              <a:t>Appeals</a:t>
            </a:r>
            <a:r>
              <a:rPr lang="en-US" altLang="en-US" sz="2400" dirty="0">
                <a:cs typeface="Arial" panose="020B0604020202020204" pitchFamily="34" charset="0"/>
              </a:rPr>
              <a:t> more to younger audiences than to </a:t>
            </a:r>
            <a:r>
              <a:rPr lang="en-US" altLang="en-US" sz="2400" b="1" dirty="0">
                <a:cs typeface="Arial" panose="020B0604020202020204" pitchFamily="34" charset="0"/>
              </a:rPr>
              <a:t>older</a:t>
            </a:r>
          </a:p>
          <a:p>
            <a:pPr lvl="2"/>
            <a:r>
              <a:rPr lang="en-US" altLang="en-US" sz="2400" dirty="0">
                <a:cs typeface="Arial" panose="020B0604020202020204" pitchFamily="34" charset="0"/>
              </a:rPr>
              <a:t>Adobe Flash </a:t>
            </a:r>
          </a:p>
          <a:p>
            <a:pPr lvl="2"/>
            <a:endParaRPr lang="en-US" altLang="en-US" sz="2400" b="1" dirty="0">
              <a:solidFill>
                <a:schemeClr val="bg2"/>
              </a:solidFill>
              <a:cs typeface="Arial" panose="020B0604020202020204" pitchFamily="34" charset="0"/>
            </a:endParaRPr>
          </a:p>
          <a:p>
            <a:pPr lvl="1"/>
            <a:r>
              <a:rPr lang="en-US" altLang="en-US" sz="2600" b="1" dirty="0">
                <a:solidFill>
                  <a:schemeClr val="bg2"/>
                </a:solidFill>
                <a:cs typeface="Arial" panose="020B0604020202020204" pitchFamily="34" charset="0"/>
              </a:rPr>
              <a:t>Everyone: </a:t>
            </a:r>
          </a:p>
          <a:p>
            <a:pPr lvl="2"/>
            <a:r>
              <a:rPr lang="en-US" altLang="en-US" sz="2800" dirty="0">
                <a:cs typeface="Arial" panose="020B0604020202020204" pitchFamily="34" charset="0"/>
              </a:rPr>
              <a:t>According to study of </a:t>
            </a:r>
            <a:r>
              <a:rPr lang="en-US" altLang="en-US" sz="2800" b="1" dirty="0">
                <a:solidFill>
                  <a:schemeClr val="bg2"/>
                </a:solidFill>
                <a:cs typeface="Arial" panose="020B0604020202020204" pitchFamily="34" charset="0"/>
              </a:rPr>
              <a:t>50 top Web pages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  <a:p>
            <a:pPr lvl="3"/>
            <a:r>
              <a:rPr lang="en-US" altLang="en-US" sz="2800" b="1" dirty="0">
                <a:solidFill>
                  <a:schemeClr val="bg2"/>
                </a:solidFill>
                <a:cs typeface="Arial" panose="020B0604020202020204" pitchFamily="34" charset="0"/>
              </a:rPr>
              <a:t>84 %</a:t>
            </a:r>
            <a:r>
              <a:rPr lang="en-US" altLang="en-US" sz="2800" dirty="0">
                <a:cs typeface="Arial" panose="020B0604020202020204" pitchFamily="34" charset="0"/>
              </a:rPr>
              <a:t> of the sites used </a:t>
            </a:r>
            <a:r>
              <a:rPr lang="en-US" altLang="en-US" sz="2800" b="1" dirty="0">
                <a:solidFill>
                  <a:schemeClr val="bg2"/>
                </a:solidFill>
                <a:cs typeface="Arial" panose="020B0604020202020204" pitchFamily="34" charset="0"/>
              </a:rPr>
              <a:t>white</a:t>
            </a:r>
            <a:r>
              <a:rPr lang="en-US" altLang="en-US" sz="2800" dirty="0">
                <a:cs typeface="Arial" panose="020B0604020202020204" pitchFamily="34" charset="0"/>
              </a:rPr>
              <a:t> as the </a:t>
            </a:r>
            <a:r>
              <a:rPr lang="en-US" altLang="en-US" sz="2800" b="1" dirty="0" err="1">
                <a:solidFill>
                  <a:schemeClr val="accent1"/>
                </a:solidFill>
                <a:cs typeface="Arial" panose="020B0604020202020204" pitchFamily="34" charset="0"/>
              </a:rPr>
              <a:t>bckgrnd</a:t>
            </a:r>
            <a:endParaRPr lang="en-US" altLang="en-US" sz="280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lvl="3"/>
            <a:r>
              <a:rPr lang="en-US" altLang="en-US" sz="2800" b="1" dirty="0">
                <a:solidFill>
                  <a:schemeClr val="bg2"/>
                </a:solidFill>
                <a:cs typeface="Arial" panose="020B0604020202020204" pitchFamily="34" charset="0"/>
              </a:rPr>
              <a:t>72%</a:t>
            </a:r>
            <a:r>
              <a:rPr lang="en-US" altLang="en-US" sz="2800" dirty="0">
                <a:cs typeface="Arial" panose="020B0604020202020204" pitchFamily="34" charset="0"/>
              </a:rPr>
              <a:t> used </a:t>
            </a:r>
            <a:r>
              <a:rPr lang="en-US" altLang="en-US" sz="2800" b="1" dirty="0">
                <a:solidFill>
                  <a:schemeClr val="bg2"/>
                </a:solidFill>
                <a:cs typeface="Arial" panose="020B0604020202020204" pitchFamily="34" charset="0"/>
              </a:rPr>
              <a:t>black</a:t>
            </a:r>
            <a:r>
              <a:rPr lang="en-US" altLang="en-US" sz="2800" dirty="0">
                <a:cs typeface="Arial" panose="020B0604020202020204" pitchFamily="34" charset="0"/>
              </a:rPr>
              <a:t> as the </a:t>
            </a:r>
            <a:r>
              <a:rPr lang="en-US" altLang="en-US" sz="2800" b="1" dirty="0">
                <a:solidFill>
                  <a:schemeClr val="accent1"/>
                </a:solidFill>
                <a:cs typeface="Arial" panose="020B0604020202020204" pitchFamily="34" charset="0"/>
              </a:rPr>
              <a:t>text</a:t>
            </a:r>
            <a:r>
              <a:rPr lang="en-US" altLang="en-US" sz="2800" dirty="0">
                <a:cs typeface="Arial" panose="020B0604020202020204" pitchFamily="34" charset="0"/>
              </a:rPr>
              <a:t> color</a:t>
            </a:r>
          </a:p>
          <a:p>
            <a:pPr lvl="3"/>
            <a:endParaRPr lang="en-US" altLang="en-US" sz="280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bg2"/>
                </a:solidFill>
                <a:cs typeface="Arial" panose="020B0604020202020204" pitchFamily="34" charset="0"/>
              </a:rPr>
              <a:t>8. Reading Level</a:t>
            </a:r>
          </a:p>
          <a:p>
            <a:pPr lvl="2"/>
            <a:r>
              <a:rPr lang="en-US" altLang="en-US" sz="2800" b="1" dirty="0">
                <a:solidFill>
                  <a:schemeClr val="accent1"/>
                </a:solidFill>
                <a:cs typeface="Arial" panose="020B0604020202020204" pitchFamily="34" charset="0"/>
              </a:rPr>
              <a:t>Match</a:t>
            </a:r>
            <a:r>
              <a:rPr lang="en-US" altLang="en-US" sz="2800" dirty="0">
                <a:cs typeface="Arial" panose="020B0604020202020204" pitchFamily="34" charset="0"/>
              </a:rPr>
              <a:t> the reading level and style to your </a:t>
            </a:r>
            <a:r>
              <a:rPr lang="en-US" altLang="en-US" sz="2800" b="1" dirty="0">
                <a:cs typeface="Arial" panose="020B0604020202020204" pitchFamily="34" charset="0"/>
              </a:rPr>
              <a:t>target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cs typeface="Arial" panose="020B0604020202020204" pitchFamily="34" charset="0"/>
              </a:rPr>
              <a:t>audience</a:t>
            </a:r>
          </a:p>
          <a:p>
            <a:pPr lvl="2"/>
            <a:endParaRPr lang="en-US" altLang="en-US" sz="2800" dirty="0">
              <a:cs typeface="Arial" panose="020B0604020202020204" pitchFamily="34" charset="0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99333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99334" name="Rectangle 5"/>
          <p:cNvSpPr>
            <a:spLocks noChangeArrowheads="1"/>
          </p:cNvSpPr>
          <p:nvPr/>
        </p:nvSpPr>
        <p:spPr bwMode="auto">
          <a:xfrm>
            <a:off x="3381375" y="3005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99335" name="Rectangle 6"/>
          <p:cNvSpPr>
            <a:spLocks noChangeArrowheads="1"/>
          </p:cNvSpPr>
          <p:nvPr/>
        </p:nvSpPr>
        <p:spPr bwMode="auto">
          <a:xfrm>
            <a:off x="3614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99336" name="Rectangle 7"/>
          <p:cNvSpPr>
            <a:spLocks noChangeArrowheads="1"/>
          </p:cNvSpPr>
          <p:nvPr/>
        </p:nvSpPr>
        <p:spPr bwMode="auto">
          <a:xfrm>
            <a:off x="3786188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99337" name="Rectangle 8"/>
          <p:cNvSpPr>
            <a:spLocks noChangeArrowheads="1"/>
          </p:cNvSpPr>
          <p:nvPr/>
        </p:nvSpPr>
        <p:spPr bwMode="auto">
          <a:xfrm>
            <a:off x="3600450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99338" name="Rectangle 9"/>
          <p:cNvSpPr>
            <a:spLocks noChangeArrowheads="1"/>
          </p:cNvSpPr>
          <p:nvPr/>
        </p:nvSpPr>
        <p:spPr bwMode="auto">
          <a:xfrm>
            <a:off x="3681413" y="2662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99339" name="Rectangle 10"/>
          <p:cNvSpPr>
            <a:spLocks noChangeArrowheads="1"/>
          </p:cNvSpPr>
          <p:nvPr/>
        </p:nvSpPr>
        <p:spPr bwMode="auto">
          <a:xfrm>
            <a:off x="3705225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63D3F40-11D4-4673-8F87-12719B1E3B49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33400"/>
          </a:xfrm>
        </p:spPr>
        <p:txBody>
          <a:bodyPr/>
          <a:lstStyle/>
          <a:p>
            <a:r>
              <a:rPr lang="en-US" altLang="en-US"/>
              <a:t>5.2 Web Site </a:t>
            </a:r>
            <a:r>
              <a:rPr lang="en-US" altLang="en-US">
                <a:solidFill>
                  <a:schemeClr val="accent1"/>
                </a:solidFill>
              </a:rPr>
              <a:t>Organization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001000" cy="5486400"/>
          </a:xfrm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How</a:t>
            </a:r>
            <a:r>
              <a:rPr lang="en-US" altLang="en-US" dirty="0">
                <a:cs typeface="Times New Roman" panose="02020603050405020304" pitchFamily="18" charset="0"/>
              </a:rPr>
              <a:t> will visitors </a:t>
            </a:r>
            <a:r>
              <a:rPr lang="en-US" altLang="en-US" b="1" dirty="0">
                <a:solidFill>
                  <a:srgbClr val="00B0F0"/>
                </a:solidFill>
                <a:cs typeface="Times New Roman" panose="02020603050405020304" pitchFamily="18" charset="0"/>
              </a:rPr>
              <a:t>move around </a:t>
            </a:r>
            <a:r>
              <a:rPr lang="en-US" altLang="en-US" b="1" dirty="0">
                <a:solidFill>
                  <a:schemeClr val="tx2"/>
                </a:solidFill>
                <a:cs typeface="Times New Roman" panose="02020603050405020304" pitchFamily="18" charset="0"/>
              </a:rPr>
              <a:t>or</a:t>
            </a:r>
            <a:r>
              <a:rPr lang="en-US" altLang="en-US" b="1" dirty="0">
                <a:solidFill>
                  <a:srgbClr val="00B0F0"/>
                </a:solidFill>
                <a:cs typeface="Times New Roman" panose="02020603050405020304" pitchFamily="18" charset="0"/>
              </a:rPr>
              <a:t> navigate </a:t>
            </a:r>
            <a:r>
              <a:rPr lang="en-US" altLang="en-US" b="1" dirty="0">
                <a:cs typeface="Times New Roman" panose="02020603050405020304" pitchFamily="18" charset="0"/>
              </a:rPr>
              <a:t>your site</a:t>
            </a:r>
            <a:r>
              <a:rPr lang="en-US" altLang="en-US" dirty="0">
                <a:cs typeface="Times New Roman" panose="02020603050405020304" pitchFamily="18" charset="0"/>
              </a:rPr>
              <a:t>?</a:t>
            </a:r>
          </a:p>
          <a:p>
            <a:pPr marL="533400" indent="-533400">
              <a:lnSpc>
                <a:spcPct val="8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How</a:t>
            </a:r>
            <a:r>
              <a:rPr lang="en-US" altLang="en-US" dirty="0">
                <a:cs typeface="Times New Roman" panose="02020603050405020304" pitchFamily="18" charset="0"/>
              </a:rPr>
              <a:t> will visitors </a:t>
            </a:r>
            <a:r>
              <a:rPr lang="en-US" altLang="en-US" b="1" dirty="0">
                <a:solidFill>
                  <a:srgbClr val="00B0F0"/>
                </a:solidFill>
                <a:cs typeface="Times New Roman" panose="02020603050405020304" pitchFamily="18" charset="0"/>
              </a:rPr>
              <a:t>find</a:t>
            </a:r>
            <a:r>
              <a:rPr lang="en-US" altLang="en-US" b="1" dirty="0">
                <a:cs typeface="Times New Roman" panose="02020603050405020304" pitchFamily="18" charset="0"/>
              </a:rPr>
              <a:t> what they need</a:t>
            </a:r>
            <a:r>
              <a:rPr lang="en-US" altLang="en-US" dirty="0">
                <a:cs typeface="Times New Roman" panose="02020603050405020304" pitchFamily="18" charset="0"/>
              </a:rPr>
              <a:t>?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b="1" dirty="0">
              <a:solidFill>
                <a:srgbClr val="FF3300"/>
              </a:solidFill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</a:pPr>
            <a:endParaRPr lang="en-US" altLang="en-US" sz="3600" b="1" dirty="0">
              <a:solidFill>
                <a:srgbClr val="FF3300"/>
              </a:solidFill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</a:pPr>
            <a:r>
              <a:rPr lang="en-US" altLang="en-US" sz="3600" dirty="0"/>
              <a:t>Web Site </a:t>
            </a:r>
            <a:r>
              <a:rPr lang="en-US" altLang="en-US" sz="3600" b="1" dirty="0">
                <a:solidFill>
                  <a:srgbClr val="FF3300"/>
                </a:solidFill>
              </a:rPr>
              <a:t>Organization types:</a:t>
            </a:r>
            <a:endParaRPr lang="en-US" altLang="en-US" sz="3600" b="1" dirty="0">
              <a:solidFill>
                <a:srgbClr val="FF3300"/>
              </a:solidFill>
              <a:cs typeface="Times New Roman" panose="02020603050405020304" pitchFamily="18" charset="0"/>
            </a:endParaRPr>
          </a:p>
          <a:p>
            <a:pPr marL="876300" lvl="1" indent="-4191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cs typeface="Times New Roman" panose="02020603050405020304" pitchFamily="18" charset="0"/>
              </a:rPr>
              <a:t>A. </a:t>
            </a:r>
            <a:r>
              <a:rPr lang="en-US" altLang="en-US" sz="2800" dirty="0">
                <a:cs typeface="Times New Roman" panose="02020603050405020304" pitchFamily="18" charset="0"/>
              </a:rPr>
              <a:t>Hier</a:t>
            </a:r>
            <a:r>
              <a:rPr lang="en-US" altLang="en-US" sz="2800" b="1" dirty="0"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cs typeface="Times New Roman" panose="02020603050405020304" pitchFamily="18" charset="0"/>
              </a:rPr>
              <a:t>rchical</a:t>
            </a:r>
          </a:p>
          <a:p>
            <a:pPr marL="876300" lvl="1" indent="-4191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cs typeface="Times New Roman" panose="02020603050405020304" pitchFamily="18" charset="0"/>
              </a:rPr>
              <a:t>B. L</a:t>
            </a:r>
            <a:r>
              <a:rPr lang="en-US" altLang="en-US" sz="2800" dirty="0">
                <a:cs typeface="Times New Roman" panose="02020603050405020304" pitchFamily="18" charset="0"/>
              </a:rPr>
              <a:t>i</a:t>
            </a:r>
            <a:r>
              <a:rPr lang="en-US" altLang="en-US" sz="2800" b="1" dirty="0">
                <a:cs typeface="Times New Roman" panose="02020603050405020304" pitchFamily="18" charset="0"/>
              </a:rPr>
              <a:t>near</a:t>
            </a:r>
          </a:p>
          <a:p>
            <a:pPr marL="876300" lvl="1" indent="-4191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cs typeface="Times New Roman" panose="02020603050405020304" pitchFamily="18" charset="0"/>
              </a:rPr>
              <a:t>C. Random</a:t>
            </a:r>
            <a:r>
              <a:rPr lang="en-US" altLang="en-US" sz="2800" dirty="0">
                <a:cs typeface="Times New Roman" panose="02020603050405020304" pitchFamily="18" charset="0"/>
              </a:rPr>
              <a:t> (sometimes called Web Organization)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032655D-1104-41D5-98AB-6072F1DD0BF4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50</a:t>
            </a:fld>
            <a:endParaRPr lang="en-US" altLang="en-US" sz="1400"/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/>
          <a:lstStyle/>
          <a:p>
            <a:r>
              <a:rPr lang="en-US" altLang="en-US"/>
              <a:t>5.8 Web </a:t>
            </a:r>
            <a:r>
              <a:rPr lang="en-US" altLang="en-US">
                <a:solidFill>
                  <a:srgbClr val="00B0F0"/>
                </a:solidFill>
              </a:rPr>
              <a:t>Page Design</a:t>
            </a:r>
            <a:r>
              <a:rPr lang="en-US" altLang="en-US"/>
              <a:t>: </a:t>
            </a:r>
            <a:r>
              <a:rPr lang="en-US" altLang="en-US">
                <a:solidFill>
                  <a:srgbClr val="FF00FF"/>
                </a:solidFill>
              </a:rPr>
              <a:t>Target Audience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382000" cy="5791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bg2"/>
                </a:solidFill>
                <a:cs typeface="Arial" panose="020B0604020202020204" pitchFamily="34" charset="0"/>
              </a:rPr>
              <a:t>9. Accessibility Tip</a:t>
            </a:r>
            <a:r>
              <a:rPr lang="en-US" altLang="en-US" sz="3200" dirty="0">
                <a:cs typeface="Arial" panose="020B0604020202020204" pitchFamily="34" charset="0"/>
              </a:rPr>
              <a:t>: Many individuals are </a:t>
            </a:r>
            <a:r>
              <a:rPr lang="en-US" altLang="en-US" sz="3200" b="1" dirty="0">
                <a:cs typeface="Arial" panose="020B0604020202020204" pitchFamily="34" charset="0"/>
              </a:rPr>
              <a:t>unable</a:t>
            </a:r>
            <a:r>
              <a:rPr lang="en-US" altLang="en-US" sz="3200" dirty="0">
                <a:cs typeface="Arial" panose="020B0604020202020204" pitchFamily="34" charset="0"/>
              </a:rPr>
              <a:t> to distinguish between certain colors (</a:t>
            </a:r>
            <a:r>
              <a:rPr lang="en-US" altLang="en-US" sz="3200" b="1" dirty="0">
                <a:cs typeface="Arial" panose="020B0604020202020204" pitchFamily="34" charset="0"/>
              </a:rPr>
              <a:t>color deficiency</a:t>
            </a:r>
            <a:r>
              <a:rPr lang="en-US" altLang="en-US" sz="3200" dirty="0">
                <a:cs typeface="Arial" panose="020B0604020202020204" pitchFamily="34" charset="0"/>
              </a:rPr>
              <a:t>).</a:t>
            </a:r>
          </a:p>
          <a:p>
            <a:pPr lvl="2"/>
            <a:r>
              <a:rPr lang="en-US" altLang="en-US" sz="2800" dirty="0">
                <a:cs typeface="Arial" panose="020B0604020202020204" pitchFamily="34" charset="0"/>
              </a:rPr>
              <a:t>See </a:t>
            </a:r>
            <a:r>
              <a:rPr lang="en-US" altLang="en-US" sz="2400" dirty="0">
                <a:cs typeface="Arial" panose="020B0604020202020204" pitchFamily="34" charset="0"/>
                <a:hlinkClick r:id="rId3"/>
              </a:rPr>
              <a:t>https://www.color-blindness.com/coblis-color-blindness-simulator/</a:t>
            </a:r>
            <a:r>
              <a:rPr lang="en-US" altLang="en-US" sz="2400" dirty="0">
                <a:cs typeface="Arial" panose="020B0604020202020204" pitchFamily="34" charset="0"/>
              </a:rPr>
              <a:t>   and </a:t>
            </a:r>
            <a:r>
              <a:rPr lang="en-US" altLang="en-US" sz="2400" b="1" dirty="0">
                <a:cs typeface="Arial" panose="020B0604020202020204" pitchFamily="34" charset="0"/>
              </a:rPr>
              <a:t>online simulator</a:t>
            </a:r>
            <a:r>
              <a:rPr lang="en-US" altLang="en-US" sz="2400" dirty="0">
                <a:cs typeface="Arial" panose="020B0604020202020204" pitchFamily="34" charset="0"/>
              </a:rPr>
              <a:t> there to see colors by a person with </a:t>
            </a:r>
            <a:r>
              <a:rPr lang="en-US" altLang="en-US" sz="2400" b="1" dirty="0">
                <a:cs typeface="Arial" panose="020B0604020202020204" pitchFamily="34" charset="0"/>
              </a:rPr>
              <a:t>color blindness</a:t>
            </a:r>
          </a:p>
          <a:p>
            <a:pPr lvl="2"/>
            <a:endParaRPr lang="en-US" altLang="en-US" sz="3200" dirty="0">
              <a:cs typeface="Arial" panose="020B0604020202020204" pitchFamily="34" charset="0"/>
            </a:endParaRPr>
          </a:p>
          <a:p>
            <a:pPr lvl="2"/>
            <a:r>
              <a:rPr lang="en-US" altLang="en-US" sz="2800" b="1" dirty="0">
                <a:solidFill>
                  <a:schemeClr val="accent1"/>
                </a:solidFill>
                <a:cs typeface="Arial" panose="020B0604020202020204" pitchFamily="34" charset="0"/>
              </a:rPr>
              <a:t>Use</a:t>
            </a:r>
            <a:r>
              <a:rPr lang="en-US" altLang="en-US" sz="2800" b="1" dirty="0">
                <a:cs typeface="Arial" panose="020B0604020202020204" pitchFamily="34" charset="0"/>
              </a:rPr>
              <a:t> high </a:t>
            </a:r>
            <a:r>
              <a:rPr lang="en-US" altLang="en-US" sz="2800" b="1" dirty="0">
                <a:solidFill>
                  <a:schemeClr val="bg2"/>
                </a:solidFill>
                <a:cs typeface="Arial" panose="020B0604020202020204" pitchFamily="34" charset="0"/>
              </a:rPr>
              <a:t>contrast</a:t>
            </a:r>
            <a:r>
              <a:rPr lang="en-US" altLang="en-US" sz="2800" b="1" dirty="0">
                <a:cs typeface="Arial" panose="020B0604020202020204" pitchFamily="34" charset="0"/>
              </a:rPr>
              <a:t> between </a:t>
            </a:r>
            <a:r>
              <a:rPr lang="en-US" altLang="en-US" sz="2800" b="1" dirty="0" err="1">
                <a:cs typeface="Arial" panose="020B0604020202020204" pitchFamily="34" charset="0"/>
              </a:rPr>
              <a:t>bckg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and</a:t>
            </a:r>
            <a:r>
              <a:rPr lang="en-US" altLang="en-US" sz="2800" b="1" dirty="0">
                <a:cs typeface="Arial" panose="020B0604020202020204" pitchFamily="34" charset="0"/>
              </a:rPr>
              <a:t> text: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 sz="2800" b="1" dirty="0">
                <a:cs typeface="Arial" panose="020B0604020202020204" pitchFamily="34" charset="0"/>
              </a:rPr>
              <a:t>	white</a:t>
            </a:r>
            <a:r>
              <a:rPr lang="en-US" altLang="en-US" sz="2800" dirty="0">
                <a:cs typeface="Arial" panose="020B0604020202020204" pitchFamily="34" charset="0"/>
              </a:rPr>
              <a:t>, </a:t>
            </a:r>
            <a:r>
              <a:rPr lang="en-US" altLang="en-US" sz="2800" b="1" dirty="0">
                <a:cs typeface="Arial" panose="020B0604020202020204" pitchFamily="34" charset="0"/>
              </a:rPr>
              <a:t>black</a:t>
            </a:r>
            <a:r>
              <a:rPr lang="en-US" altLang="en-US" sz="2800" dirty="0">
                <a:cs typeface="Arial" panose="020B0604020202020204" pitchFamily="34" charset="0"/>
              </a:rPr>
              <a:t>, and </a:t>
            </a:r>
            <a:r>
              <a:rPr lang="en-US" altLang="en-US" sz="2800" b="1" dirty="0">
                <a:cs typeface="Arial" panose="020B0604020202020204" pitchFamily="34" charset="0"/>
              </a:rPr>
              <a:t>shades</a:t>
            </a:r>
            <a:r>
              <a:rPr lang="en-US" altLang="en-US" sz="2800" dirty="0">
                <a:cs typeface="Arial" panose="020B0604020202020204" pitchFamily="34" charset="0"/>
              </a:rPr>
              <a:t> of </a:t>
            </a:r>
            <a:r>
              <a:rPr lang="en-US" altLang="en-US" sz="2800" b="1" dirty="0">
                <a:solidFill>
                  <a:schemeClr val="hlink"/>
                </a:solidFill>
                <a:cs typeface="Arial" panose="020B0604020202020204" pitchFamily="34" charset="0"/>
              </a:rPr>
              <a:t>blue</a:t>
            </a:r>
            <a:r>
              <a:rPr lang="en-US" altLang="en-US" sz="2800" dirty="0">
                <a:cs typeface="Arial" panose="020B0604020202020204" pitchFamily="34" charset="0"/>
              </a:rPr>
              <a:t> and 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yellow</a:t>
            </a:r>
            <a:r>
              <a:rPr lang="en-US" altLang="en-US" sz="2800" dirty="0">
                <a:cs typeface="Arial" panose="020B0604020202020204" pitchFamily="34" charset="0"/>
              </a:rPr>
              <a:t> are </a:t>
            </a:r>
            <a:r>
              <a:rPr lang="en-US" altLang="en-US" sz="2800" b="1" dirty="0">
                <a:cs typeface="Arial" panose="020B0604020202020204" pitchFamily="34" charset="0"/>
              </a:rPr>
              <a:t>easier</a:t>
            </a:r>
            <a:r>
              <a:rPr lang="en-US" altLang="en-US" sz="2800" dirty="0">
                <a:cs typeface="Arial" panose="020B0604020202020204" pitchFamily="34" charset="0"/>
              </a:rPr>
              <a:t> for these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individuals to </a:t>
            </a:r>
            <a:r>
              <a:rPr lang="en-US" altLang="en-US" sz="2800" b="1" dirty="0">
                <a:cs typeface="Arial" panose="020B0604020202020204" pitchFamily="34" charset="0"/>
              </a:rPr>
              <a:t>differentiate</a:t>
            </a:r>
          </a:p>
          <a:p>
            <a:pPr lvl="3"/>
            <a:r>
              <a:rPr lang="en-US" altLang="en-US" sz="2800" b="1" dirty="0">
                <a:cs typeface="Arial" panose="020B0604020202020204" pitchFamily="34" charset="0"/>
              </a:rPr>
              <a:t>Avoid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cs typeface="Arial" panose="020B0604020202020204" pitchFamily="34" charset="0"/>
              </a:rPr>
              <a:t>red, brown, gray</a:t>
            </a:r>
            <a:r>
              <a:rPr lang="en-US" altLang="en-US" sz="2800" dirty="0">
                <a:cs typeface="Arial" panose="020B0604020202020204" pitchFamily="34" charset="0"/>
              </a:rPr>
              <a:t>, or </a:t>
            </a:r>
            <a:r>
              <a:rPr lang="en-US" altLang="en-US" sz="2800" b="1" dirty="0">
                <a:cs typeface="Arial" panose="020B0604020202020204" pitchFamily="34" charset="0"/>
              </a:rPr>
              <a:t>purple</a:t>
            </a:r>
            <a:r>
              <a:rPr lang="en-US" altLang="en-US" sz="2800" dirty="0">
                <a:cs typeface="Arial" panose="020B0604020202020204" pitchFamily="34" charset="0"/>
              </a:rPr>
              <a:t> next to each other</a:t>
            </a:r>
          </a:p>
        </p:txBody>
      </p:sp>
      <p:sp>
        <p:nvSpPr>
          <p:cNvPr id="101381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01382" name="Rectangle 5"/>
          <p:cNvSpPr>
            <a:spLocks noChangeArrowheads="1"/>
          </p:cNvSpPr>
          <p:nvPr/>
        </p:nvSpPr>
        <p:spPr bwMode="auto">
          <a:xfrm>
            <a:off x="3381375" y="3005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01383" name="Rectangle 6"/>
          <p:cNvSpPr>
            <a:spLocks noChangeArrowheads="1"/>
          </p:cNvSpPr>
          <p:nvPr/>
        </p:nvSpPr>
        <p:spPr bwMode="auto">
          <a:xfrm>
            <a:off x="3614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358140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3681413" y="2662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71302FC-17ED-49CB-8D02-00A64A28C4FF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533400"/>
          </a:xfrm>
        </p:spPr>
        <p:txBody>
          <a:bodyPr/>
          <a:lstStyle/>
          <a:p>
            <a:r>
              <a:rPr lang="en-US" altLang="en-US"/>
              <a:t>5.8 Web </a:t>
            </a:r>
            <a:r>
              <a:rPr lang="en-US" altLang="en-US">
                <a:solidFill>
                  <a:srgbClr val="00B0F0"/>
                </a:solidFill>
              </a:rPr>
              <a:t>Page Design</a:t>
            </a:r>
            <a:r>
              <a:rPr lang="en-US" altLang="en-US"/>
              <a:t>: 10. </a:t>
            </a:r>
            <a:r>
              <a:rPr lang="en-US" altLang="en-US">
                <a:solidFill>
                  <a:srgbClr val="FF00FF"/>
                </a:solidFill>
              </a:rPr>
              <a:t>Browser Compatibility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305800" cy="60198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dirty="0">
                <a:cs typeface="Arial" panose="020B0604020202020204" pitchFamily="34" charset="0"/>
              </a:rPr>
              <a:t>10. Web pages do </a:t>
            </a:r>
            <a:r>
              <a:rPr lang="en-US" altLang="en-US" b="1" dirty="0">
                <a:solidFill>
                  <a:schemeClr val="bg2"/>
                </a:solidFill>
                <a:cs typeface="Arial" panose="020B0604020202020204" pitchFamily="34" charset="0"/>
              </a:rPr>
              <a:t>NOT</a:t>
            </a:r>
            <a:r>
              <a:rPr lang="en-US" altLang="en-US" dirty="0">
                <a:cs typeface="Arial" panose="020B0604020202020204" pitchFamily="34" charset="0"/>
              </a:rPr>
              <a:t> look the </a:t>
            </a:r>
            <a:r>
              <a:rPr lang="en-US" altLang="en-US" b="1" dirty="0">
                <a:solidFill>
                  <a:schemeClr val="bg2"/>
                </a:solidFill>
                <a:cs typeface="Arial" panose="020B0604020202020204" pitchFamily="34" charset="0"/>
              </a:rPr>
              <a:t>same</a:t>
            </a:r>
            <a:r>
              <a:rPr lang="en-US" altLang="en-US" dirty="0">
                <a:cs typeface="Arial" panose="020B0604020202020204" pitchFamily="34" charset="0"/>
              </a:rPr>
              <a:t> in all the </a:t>
            </a:r>
            <a:r>
              <a:rPr lang="en-US" altLang="en-US" dirty="0">
                <a:solidFill>
                  <a:schemeClr val="bg2"/>
                </a:solidFill>
                <a:cs typeface="Arial" panose="020B0604020202020204" pitchFamily="34" charset="0"/>
              </a:rPr>
              <a:t>major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bg2"/>
                </a:solidFill>
                <a:cs typeface="Arial" panose="020B0604020202020204" pitchFamily="34" charset="0"/>
              </a:rPr>
              <a:t>browsers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cs typeface="Arial" panose="020B0604020202020204" pitchFamily="34" charset="0"/>
              </a:rPr>
              <a:t>Test with </a:t>
            </a:r>
            <a:r>
              <a:rPr lang="en-US" altLang="en-US" sz="2800" b="1" dirty="0">
                <a:cs typeface="Arial" panose="020B0604020202020204" pitchFamily="34" charset="0"/>
              </a:rPr>
              <a:t>current</a:t>
            </a:r>
            <a:r>
              <a:rPr lang="en-US" altLang="en-US" sz="2800" dirty="0">
                <a:cs typeface="Arial" panose="020B0604020202020204" pitchFamily="34" charset="0"/>
              </a:rPr>
              <a:t> and </a:t>
            </a:r>
            <a:r>
              <a:rPr lang="en-US" altLang="en-US" sz="2800" b="1" dirty="0">
                <a:cs typeface="Arial" panose="020B0604020202020204" pitchFamily="34" charset="0"/>
              </a:rPr>
              <a:t>recent versions </a:t>
            </a:r>
            <a:r>
              <a:rPr lang="en-US" altLang="en-US" sz="2800" dirty="0">
                <a:cs typeface="Arial" panose="020B0604020202020204" pitchFamily="34" charset="0"/>
              </a:rPr>
              <a:t>(specify the version)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of: </a:t>
            </a:r>
          </a:p>
          <a:p>
            <a:pPr lvl="2">
              <a:lnSpc>
                <a:spcPct val="80000"/>
              </a:lnSpc>
            </a:pPr>
            <a:r>
              <a:rPr lang="en-US" altLang="en-US" sz="2800" dirty="0">
                <a:cs typeface="Arial" panose="020B0604020202020204" pitchFamily="34" charset="0"/>
              </a:rPr>
              <a:t>Google Chrome</a:t>
            </a:r>
          </a:p>
          <a:p>
            <a:pPr lvl="2">
              <a:lnSpc>
                <a:spcPct val="80000"/>
              </a:lnSpc>
            </a:pPr>
            <a:r>
              <a:rPr lang="en-US" altLang="en-US" sz="2800" dirty="0">
                <a:cs typeface="Arial" panose="020B0604020202020204" pitchFamily="34" charset="0"/>
              </a:rPr>
              <a:t>Mozilla Firefox</a:t>
            </a:r>
          </a:p>
          <a:p>
            <a:pPr lvl="2">
              <a:lnSpc>
                <a:spcPct val="80000"/>
              </a:lnSpc>
            </a:pPr>
            <a:r>
              <a:rPr lang="en-US" altLang="en-US" sz="2800" dirty="0">
                <a:cs typeface="Arial" panose="020B0604020202020204" pitchFamily="34" charset="0"/>
              </a:rPr>
              <a:t>Edge/Internet Explorer</a:t>
            </a:r>
          </a:p>
          <a:p>
            <a:pPr lvl="2">
              <a:lnSpc>
                <a:spcPct val="80000"/>
              </a:lnSpc>
            </a:pPr>
            <a:r>
              <a:rPr lang="en-US" altLang="en-US" sz="2800" dirty="0">
                <a:cs typeface="Arial" panose="020B0604020202020204" pitchFamily="34" charset="0"/>
              </a:rPr>
              <a:t>Safari </a:t>
            </a:r>
          </a:p>
          <a:p>
            <a:pPr lvl="2">
              <a:lnSpc>
                <a:spcPct val="80000"/>
              </a:lnSpc>
            </a:pPr>
            <a:r>
              <a:rPr lang="en-US" altLang="en-US" sz="2800" dirty="0">
                <a:cs typeface="Arial" panose="020B0604020202020204" pitchFamily="34" charset="0"/>
              </a:rPr>
              <a:t>Opera</a:t>
            </a:r>
          </a:p>
          <a:p>
            <a:pPr lvl="2">
              <a:lnSpc>
                <a:spcPct val="80000"/>
              </a:lnSpc>
            </a:pPr>
            <a:r>
              <a:rPr lang="en-US" altLang="en-US" sz="2800" dirty="0">
                <a:cs typeface="Arial" panose="020B0604020202020204" pitchFamily="34" charset="0"/>
              </a:rPr>
              <a:t>Mac versions</a:t>
            </a:r>
          </a:p>
          <a:p>
            <a:pPr lvl="2">
              <a:lnSpc>
                <a:spcPct val="80000"/>
              </a:lnSpc>
            </a:pPr>
            <a:endParaRPr lang="en-US" altLang="en-US" sz="2800" dirty="0"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Design to </a:t>
            </a:r>
            <a:r>
              <a:rPr lang="en-US" altLang="en-US" sz="2800" b="1" dirty="0">
                <a:solidFill>
                  <a:schemeClr val="bg2"/>
                </a:solidFill>
              </a:rPr>
              <a:t>look best in one most popular browser</a:t>
            </a:r>
            <a:r>
              <a:rPr lang="en-US" altLang="en-US" sz="2800" dirty="0"/>
              <a:t> and </a:t>
            </a:r>
            <a:r>
              <a:rPr lang="en-US" altLang="en-US" sz="2800" b="1" dirty="0"/>
              <a:t>degrade gracefully</a:t>
            </a:r>
            <a:r>
              <a:rPr lang="en-US" altLang="en-US" sz="2800" dirty="0"/>
              <a:t> (look OK) </a:t>
            </a:r>
            <a:r>
              <a:rPr lang="en-US" altLang="en-US" sz="2800" b="1" dirty="0"/>
              <a:t>in others</a:t>
            </a:r>
          </a:p>
          <a:p>
            <a:pPr lvl="1">
              <a:lnSpc>
                <a:spcPct val="80000"/>
              </a:lnSpc>
            </a:pPr>
            <a:endParaRPr lang="en-US" altLang="en-US" sz="2400" b="1" dirty="0"/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cs typeface="Arial" panose="020B0604020202020204" pitchFamily="34" charset="0"/>
              </a:rPr>
              <a:t>Test your pages on Mac and PC platforms</a:t>
            </a:r>
          </a:p>
          <a:p>
            <a:pPr>
              <a:lnSpc>
                <a:spcPct val="80000"/>
              </a:lnSpc>
            </a:pPr>
            <a:endParaRPr lang="en-US" altLang="en-US" sz="2400" b="1" dirty="0"/>
          </a:p>
        </p:txBody>
      </p:sp>
      <p:sp>
        <p:nvSpPr>
          <p:cNvPr id="103429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03430" name="Rectangle 5"/>
          <p:cNvSpPr>
            <a:spLocks noChangeArrowheads="1"/>
          </p:cNvSpPr>
          <p:nvPr/>
        </p:nvSpPr>
        <p:spPr bwMode="auto">
          <a:xfrm>
            <a:off x="3381375" y="3005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03431" name="Rectangle 6"/>
          <p:cNvSpPr>
            <a:spLocks noChangeArrowheads="1"/>
          </p:cNvSpPr>
          <p:nvPr/>
        </p:nvSpPr>
        <p:spPr bwMode="auto">
          <a:xfrm>
            <a:off x="3614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03432" name="Rectangle 7"/>
          <p:cNvSpPr>
            <a:spLocks noChangeArrowheads="1"/>
          </p:cNvSpPr>
          <p:nvPr/>
        </p:nvSpPr>
        <p:spPr bwMode="auto">
          <a:xfrm>
            <a:off x="3786188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03433" name="Rectangle 8"/>
          <p:cNvSpPr>
            <a:spLocks noChangeArrowheads="1"/>
          </p:cNvSpPr>
          <p:nvPr/>
        </p:nvSpPr>
        <p:spPr bwMode="auto">
          <a:xfrm>
            <a:off x="3557588" y="2924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03434" name="Rectangle 9"/>
          <p:cNvSpPr>
            <a:spLocks noChangeArrowheads="1"/>
          </p:cNvSpPr>
          <p:nvPr/>
        </p:nvSpPr>
        <p:spPr bwMode="auto">
          <a:xfrm>
            <a:off x="3600450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03435" name="Rectangle 10"/>
          <p:cNvSpPr>
            <a:spLocks noChangeArrowheads="1"/>
          </p:cNvSpPr>
          <p:nvPr/>
        </p:nvSpPr>
        <p:spPr bwMode="auto">
          <a:xfrm>
            <a:off x="3681413" y="2662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03436" name="Rectangle 11"/>
          <p:cNvSpPr>
            <a:spLocks noChangeArrowheads="1"/>
          </p:cNvSpPr>
          <p:nvPr/>
        </p:nvSpPr>
        <p:spPr bwMode="auto">
          <a:xfrm>
            <a:off x="3705225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03437" name="Rectangle 12"/>
          <p:cNvSpPr>
            <a:spLocks noChangeArrowheads="1"/>
          </p:cNvSpPr>
          <p:nvPr/>
        </p:nvSpPr>
        <p:spPr bwMode="auto">
          <a:xfrm>
            <a:off x="379095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B438E73-26F0-45D7-8C4F-071A7AEA805F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5.8 Web </a:t>
            </a:r>
            <a:r>
              <a:rPr lang="en-US" altLang="en-US">
                <a:solidFill>
                  <a:srgbClr val="00B0F0"/>
                </a:solidFill>
              </a:rPr>
              <a:t>Page Design</a:t>
            </a:r>
            <a:r>
              <a:rPr lang="en-US" altLang="en-US"/>
              <a:t>:  11. </a:t>
            </a:r>
            <a:r>
              <a:rPr lang="en-US" altLang="en-US">
                <a:solidFill>
                  <a:srgbClr val="FF00FF"/>
                </a:solidFill>
              </a:rPr>
              <a:t>Screen Resolution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991600" cy="5410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>
                <a:cs typeface="Arial" pitchFamily="34" charset="0"/>
              </a:rPr>
              <a:t>11. Test at various </a:t>
            </a:r>
            <a:r>
              <a:rPr lang="en-US" b="1" dirty="0">
                <a:cs typeface="Arial" pitchFamily="34" charset="0"/>
              </a:rPr>
              <a:t>screen resolutions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>
                <a:cs typeface="Arial" pitchFamily="34" charset="0"/>
              </a:rPr>
              <a:t>Most widely used</a:t>
            </a:r>
            <a:r>
              <a:rPr lang="en-US" sz="2400" dirty="0">
                <a:cs typeface="Arial" pitchFamily="34" charset="0"/>
              </a:rPr>
              <a:t>: </a:t>
            </a:r>
            <a:r>
              <a:rPr lang="en-US" sz="2400" b="1" dirty="0">
                <a:cs typeface="Arial" pitchFamily="34" charset="0"/>
              </a:rPr>
              <a:t>1366x768</a:t>
            </a:r>
            <a:r>
              <a:rPr lang="en-US" sz="2400" dirty="0">
                <a:cs typeface="Arial" pitchFamily="34" charset="0"/>
              </a:rPr>
              <a:t> (</a:t>
            </a:r>
            <a:r>
              <a:rPr lang="en-US" sz="2400" b="1" dirty="0">
                <a:cs typeface="Arial" pitchFamily="34" charset="0"/>
              </a:rPr>
              <a:t>30% use it</a:t>
            </a:r>
            <a:r>
              <a:rPr lang="en-US" sz="2400" dirty="0">
                <a:cs typeface="Arial" pitchFamily="34" charset="0"/>
              </a:rPr>
              <a:t>), </a:t>
            </a:r>
            <a:r>
              <a:rPr lang="en-US" sz="2400" b="1" dirty="0">
                <a:solidFill>
                  <a:schemeClr val="bg2"/>
                </a:solidFill>
                <a:cs typeface="Arial" pitchFamily="34" charset="0"/>
              </a:rPr>
              <a:t>1920x1080</a:t>
            </a:r>
            <a:r>
              <a:rPr lang="en-US" sz="2400" dirty="0">
                <a:cs typeface="Arial" pitchFamily="34" charset="0"/>
              </a:rPr>
              <a:t> (</a:t>
            </a:r>
            <a:r>
              <a:rPr lang="en-US" sz="2400" b="1" dirty="0">
                <a:cs typeface="Arial" pitchFamily="34" charset="0"/>
              </a:rPr>
              <a:t>15% use it</a:t>
            </a:r>
            <a:r>
              <a:rPr lang="en-US" sz="2400" dirty="0">
                <a:cs typeface="Arial" pitchFamily="34" charset="0"/>
              </a:rPr>
              <a:t>), </a:t>
            </a:r>
            <a:r>
              <a:rPr lang="en-US" sz="2400" b="1" dirty="0">
                <a:solidFill>
                  <a:schemeClr val="bg2"/>
                </a:solidFill>
                <a:cs typeface="Arial" pitchFamily="34" charset="0"/>
              </a:rPr>
              <a:t>1440x900</a:t>
            </a:r>
            <a:r>
              <a:rPr lang="en-US" sz="2400" dirty="0">
                <a:cs typeface="Arial" pitchFamily="34" charset="0"/>
              </a:rPr>
              <a:t> (</a:t>
            </a:r>
            <a:r>
              <a:rPr lang="en-US" sz="2400" b="1" dirty="0">
                <a:cs typeface="Arial" pitchFamily="34" charset="0"/>
              </a:rPr>
              <a:t>7 % use it</a:t>
            </a:r>
            <a:r>
              <a:rPr lang="en-US" sz="2400" dirty="0">
                <a:cs typeface="Arial" pitchFamily="34" charset="0"/>
              </a:rPr>
              <a:t>), </a:t>
            </a:r>
            <a:r>
              <a:rPr lang="en-US" sz="2400" b="1" dirty="0">
                <a:cs typeface="Arial" pitchFamily="34" charset="0"/>
              </a:rPr>
              <a:t>1024 x 768 </a:t>
            </a:r>
            <a:r>
              <a:rPr lang="en-US" sz="2400" dirty="0">
                <a:cs typeface="Arial" pitchFamily="34" charset="0"/>
              </a:rPr>
              <a:t>(</a:t>
            </a:r>
            <a:r>
              <a:rPr lang="en-US" sz="2400" b="1" dirty="0">
                <a:cs typeface="Arial" pitchFamily="34" charset="0"/>
              </a:rPr>
              <a:t>6</a:t>
            </a:r>
            <a:r>
              <a:rPr lang="en-US" sz="2400" dirty="0">
                <a:cs typeface="Arial" pitchFamily="34" charset="0"/>
              </a:rPr>
              <a:t>%)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300" b="1" dirty="0"/>
              <a:t>for 800x600 pixels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use </a:t>
            </a:r>
            <a:r>
              <a:rPr lang="en-US" b="1" dirty="0">
                <a:solidFill>
                  <a:schemeClr val="bg2"/>
                </a:solidFill>
              </a:rPr>
              <a:t>760 width pixels</a:t>
            </a:r>
            <a:r>
              <a:rPr lang="en-US" dirty="0"/>
              <a:t> by placing the entire page in a </a:t>
            </a:r>
            <a:r>
              <a:rPr lang="en-US" b="1" dirty="0"/>
              <a:t>table</a:t>
            </a:r>
            <a:r>
              <a:rPr lang="en-US" dirty="0"/>
              <a:t> with </a:t>
            </a:r>
            <a:r>
              <a:rPr lang="en-US" b="1" dirty="0">
                <a:solidFill>
                  <a:schemeClr val="bg2"/>
                </a:solidFill>
              </a:rPr>
              <a:t>width</a:t>
            </a:r>
            <a:r>
              <a:rPr lang="en-US" dirty="0"/>
              <a:t> = </a:t>
            </a:r>
            <a:r>
              <a:rPr lang="en-US" b="1" dirty="0">
                <a:solidFill>
                  <a:schemeClr val="bg2"/>
                </a:solidFill>
              </a:rPr>
              <a:t>760</a:t>
            </a:r>
            <a:r>
              <a:rPr lang="en-US" dirty="0"/>
              <a:t> or </a:t>
            </a:r>
            <a:r>
              <a:rPr lang="en-US" b="1" dirty="0">
                <a:solidFill>
                  <a:schemeClr val="bg2"/>
                </a:solidFill>
              </a:rPr>
              <a:t>100%</a:t>
            </a:r>
            <a:r>
              <a:rPr lang="en-US" b="1" dirty="0"/>
              <a:t> </a:t>
            </a:r>
            <a:r>
              <a:rPr lang="en-US" dirty="0"/>
              <a:t>and see if it is </a:t>
            </a:r>
            <a:r>
              <a:rPr lang="en-US" b="1" dirty="0"/>
              <a:t>required to use </a:t>
            </a:r>
            <a:r>
              <a:rPr lang="en-US" b="1" dirty="0">
                <a:solidFill>
                  <a:srgbClr val="00B050"/>
                </a:solidFill>
              </a:rPr>
              <a:t>horizontal</a:t>
            </a:r>
            <a:r>
              <a:rPr lang="en-US" b="1" dirty="0"/>
              <a:t> scrolling: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>
                <a:cs typeface="Arial" pitchFamily="34" charset="0"/>
              </a:rPr>
              <a:t>Design to look good at various screen resolutions</a:t>
            </a:r>
          </a:p>
          <a:p>
            <a:pPr lvl="1">
              <a:lnSpc>
                <a:spcPct val="90000"/>
              </a:lnSpc>
              <a:defRPr/>
            </a:pPr>
            <a:endParaRPr lang="en-US" b="1" dirty="0"/>
          </a:p>
          <a:p>
            <a:pPr marL="342900" lvl="1" indent="-34290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>
                <a:cs typeface="Arial" pitchFamily="34" charset="0"/>
              </a:rPr>
              <a:t>12. </a:t>
            </a:r>
            <a:r>
              <a:rPr lang="en-US" sz="2800" b="1" dirty="0">
                <a:cs typeface="Arial" pitchFamily="34" charset="0"/>
              </a:rPr>
              <a:t>Centered page content </a:t>
            </a:r>
          </a:p>
          <a:p>
            <a:pPr>
              <a:lnSpc>
                <a:spcPct val="90000"/>
              </a:lnSpc>
              <a:defRPr/>
            </a:pPr>
            <a:r>
              <a:rPr lang="en-US" sz="2600" b="1" dirty="0">
                <a:cs typeface="Arial" pitchFamily="34" charset="0"/>
              </a:rPr>
              <a:t>You can center by </a:t>
            </a:r>
            <a:r>
              <a:rPr lang="en-US" sz="2600" dirty="0">
                <a:cs typeface="Arial" pitchFamily="34" charset="0"/>
              </a:rPr>
              <a:t>using &lt;</a:t>
            </a:r>
            <a:r>
              <a:rPr lang="en-US" sz="2600" b="1" dirty="0">
                <a:cs typeface="Arial" pitchFamily="34" charset="0"/>
              </a:rPr>
              <a:t>div align="center"</a:t>
            </a:r>
            <a:r>
              <a:rPr lang="en-US" sz="2600" dirty="0">
                <a:cs typeface="Arial" pitchFamily="34" charset="0"/>
              </a:rPr>
              <a:t>&gt; or better </a:t>
            </a:r>
            <a:r>
              <a:rPr lang="en-US" sz="2600" b="1" dirty="0">
                <a:cs typeface="Arial" pitchFamily="34" charset="0"/>
              </a:rPr>
              <a:t>&lt;div </a:t>
            </a:r>
            <a:r>
              <a:rPr lang="en-US" sz="2600" b="1" dirty="0">
                <a:solidFill>
                  <a:schemeClr val="bg2"/>
                </a:solidFill>
                <a:cs typeface="Arial" pitchFamily="34" charset="0"/>
              </a:rPr>
              <a:t>style=“text-align: center”</a:t>
            </a:r>
            <a:r>
              <a:rPr lang="en-US" sz="2600" b="1" dirty="0">
                <a:cs typeface="Arial" pitchFamily="34" charset="0"/>
              </a:rPr>
              <a:t>&gt;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b="1" dirty="0">
                <a:cs typeface="Arial" pitchFamily="34" charset="0"/>
              </a:rPr>
              <a:t> &lt;div </a:t>
            </a:r>
            <a:r>
              <a:rPr lang="en-US" sz="1800" b="1" dirty="0">
                <a:solidFill>
                  <a:schemeClr val="bg2"/>
                </a:solidFill>
                <a:cs typeface="Arial" pitchFamily="34" charset="0"/>
              </a:rPr>
              <a:t>style=“text-align: center”</a:t>
            </a:r>
            <a:r>
              <a:rPr lang="en-US" sz="1800" b="1" dirty="0">
                <a:cs typeface="Arial" pitchFamily="34" charset="0"/>
              </a:rPr>
              <a:t>&gt;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b="1" dirty="0">
                <a:cs typeface="Arial" pitchFamily="34" charset="0"/>
              </a:rPr>
              <a:t>    &lt;</a:t>
            </a:r>
            <a:r>
              <a:rPr lang="en-US" sz="1600" b="1" dirty="0">
                <a:solidFill>
                  <a:schemeClr val="bg2"/>
                </a:solidFill>
                <a:cs typeface="Arial" pitchFamily="34" charset="0"/>
              </a:rPr>
              <a:t>table</a:t>
            </a:r>
            <a:r>
              <a:rPr lang="en-US" sz="1600" b="1" dirty="0">
                <a:cs typeface="Arial" pitchFamily="34" charset="0"/>
              </a:rPr>
              <a:t>&gt;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600" i="1" dirty="0">
                <a:cs typeface="Arial" pitchFamily="34" charset="0"/>
              </a:rPr>
              <a:t>....Page content goes here. The table may be given either a percentage width or an exact width using pixels.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600" b="1" dirty="0">
                <a:cs typeface="Arial" pitchFamily="34" charset="0"/>
              </a:rPr>
              <a:t>    &lt;/</a:t>
            </a:r>
            <a:r>
              <a:rPr lang="en-US" sz="1600" b="1" dirty="0">
                <a:solidFill>
                  <a:schemeClr val="bg2"/>
                </a:solidFill>
                <a:cs typeface="Arial" pitchFamily="34" charset="0"/>
              </a:rPr>
              <a:t>table</a:t>
            </a:r>
            <a:r>
              <a:rPr lang="en-US" sz="1600" b="1" dirty="0">
                <a:cs typeface="Arial" pitchFamily="34" charset="0"/>
              </a:rPr>
              <a:t>&gt;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600" b="1" dirty="0">
                <a:cs typeface="Arial" pitchFamily="34" charset="0"/>
              </a:rPr>
              <a:t>  &lt;/div&gt;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br>
              <a:rPr lang="en-US" sz="2400" dirty="0">
                <a:cs typeface="Arial" pitchFamily="34" charset="0"/>
              </a:rPr>
            </a:br>
            <a:endParaRPr lang="en-US" sz="2400" dirty="0">
              <a:cs typeface="Arial" pitchFamily="34" charset="0"/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3381375" y="3005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3614738" y="2843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3786188" y="2933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3557588" y="2924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3600450" y="306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3681413" y="2662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3705225" y="3024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379095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Web Design</a:t>
            </a:r>
            <a:endParaRPr lang="en-AU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153400" cy="6172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13. A </a:t>
            </a:r>
            <a:r>
              <a:rPr lang="en-US" b="1" dirty="0">
                <a:solidFill>
                  <a:schemeClr val="bg2"/>
                </a:solidFill>
              </a:rPr>
              <a:t>minimalistic design style </a:t>
            </a:r>
            <a:r>
              <a:rPr lang="en-US" dirty="0"/>
              <a:t>with a focus on </a:t>
            </a:r>
            <a:r>
              <a:rPr lang="en-US" b="1" dirty="0"/>
              <a:t>simplicity</a:t>
            </a:r>
            <a:r>
              <a:rPr lang="en-US" dirty="0"/>
              <a:t>, </a:t>
            </a:r>
          </a:p>
          <a:p>
            <a:r>
              <a:rPr lang="en-US" b="1" dirty="0"/>
              <a:t>blocks</a:t>
            </a:r>
            <a:r>
              <a:rPr lang="en-US" dirty="0"/>
              <a:t> of color, </a:t>
            </a:r>
          </a:p>
          <a:p>
            <a:r>
              <a:rPr lang="en-US" b="1" dirty="0"/>
              <a:t>empty space between design elements</a:t>
            </a:r>
            <a:r>
              <a:rPr lang="en-US" dirty="0"/>
              <a:t>, </a:t>
            </a:r>
          </a:p>
          <a:p>
            <a:r>
              <a:rPr lang="en-US" b="1" dirty="0"/>
              <a:t>hero images</a:t>
            </a:r>
            <a:r>
              <a:rPr lang="en-US" dirty="0"/>
              <a:t>, </a:t>
            </a:r>
          </a:p>
          <a:p>
            <a:r>
              <a:rPr lang="en-US" b="1" dirty="0"/>
              <a:t>long shadows</a:t>
            </a:r>
            <a:r>
              <a:rPr lang="en-US" dirty="0"/>
              <a:t>, </a:t>
            </a:r>
          </a:p>
          <a:p>
            <a:r>
              <a:rPr lang="en-US" b="1" dirty="0"/>
              <a:t>buttons with transparent backgrounds</a:t>
            </a:r>
            <a:r>
              <a:rPr lang="en-US" dirty="0"/>
              <a:t>, and </a:t>
            </a:r>
          </a:p>
          <a:p>
            <a:pPr marL="0" indent="0">
              <a:buNone/>
            </a:pPr>
            <a:r>
              <a:rPr lang="en-US" dirty="0"/>
              <a:t>use of </a:t>
            </a:r>
            <a:r>
              <a:rPr lang="en-US" b="1" dirty="0"/>
              <a:t>typography</a:t>
            </a:r>
            <a:r>
              <a:rPr lang="en-US" dirty="0"/>
              <a:t>.</a:t>
            </a:r>
            <a:endParaRPr lang="en-US" b="1" dirty="0"/>
          </a:p>
        </p:txBody>
      </p:sp>
      <p:pic>
        <p:nvPicPr>
          <p:cNvPr id="4" name="Picture 4" descr="A web page titled Kayak Door Country dot net shows flat web design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94809"/>
            <a:ext cx="499745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981200" y="6045200"/>
            <a:ext cx="10887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 dirty="0">
                <a:latin typeface="+mj-lt"/>
              </a:rPr>
              <a:t>Figure 5.27</a:t>
            </a:r>
          </a:p>
        </p:txBody>
      </p:sp>
    </p:spTree>
    <p:extLst>
      <p:ext uri="{BB962C8B-B14F-4D97-AF65-F5344CB8AC3E}">
        <p14:creationId xmlns:p14="http://schemas.microsoft.com/office/powerpoint/2010/main" val="14010588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Single Page Website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153400" cy="5867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14. “</a:t>
            </a:r>
            <a:r>
              <a:rPr lang="en-US" b="1" dirty="0"/>
              <a:t>One Page Website</a:t>
            </a:r>
            <a:r>
              <a:rPr lang="en-US" dirty="0"/>
              <a:t>”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Is a </a:t>
            </a:r>
            <a:r>
              <a:rPr lang="en-US" b="1" dirty="0"/>
              <a:t>website</a:t>
            </a:r>
            <a:r>
              <a:rPr lang="en-US" dirty="0"/>
              <a:t> that contains one very </a:t>
            </a:r>
            <a:r>
              <a:rPr lang="en-US" b="1" dirty="0"/>
              <a:t>long page </a:t>
            </a:r>
            <a:r>
              <a:rPr lang="en-US" dirty="0"/>
              <a:t>(a single HTML file) with a </a:t>
            </a:r>
            <a:r>
              <a:rPr lang="en-US" b="1" dirty="0"/>
              <a:t>clearly defined navigation area</a:t>
            </a:r>
            <a:r>
              <a:rPr lang="en-US" dirty="0"/>
              <a:t>, usually at the top of the page. This navigation takes you to specific areas on the page.  See my </a:t>
            </a:r>
            <a:r>
              <a:rPr lang="en-US" dirty="0">
                <a:hlinkClick r:id="rId2"/>
              </a:rPr>
              <a:t>http://classes.jgspectrum.com/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/>
              <a:t>single page website </a:t>
            </a:r>
            <a:r>
              <a:rPr lang="en-US" dirty="0"/>
              <a:t>can be quick to create any  website and can be a good choice for a </a:t>
            </a:r>
            <a:r>
              <a:rPr lang="en-US"/>
              <a:t>portfolio website for </a:t>
            </a:r>
            <a:r>
              <a:rPr lang="en-US" dirty="0"/>
              <a:t>a small business.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(More in Chapter 6)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4319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2E3D1A6-8C50-4697-B610-94230680018F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034463" cy="457200"/>
          </a:xfrm>
        </p:spPr>
        <p:txBody>
          <a:bodyPr/>
          <a:lstStyle/>
          <a:p>
            <a:r>
              <a:rPr lang="en-US" altLang="en-US"/>
              <a:t>A. Hierarchical </a:t>
            </a:r>
            <a:r>
              <a:rPr lang="en-US" altLang="en-US">
                <a:solidFill>
                  <a:schemeClr val="accent1"/>
                </a:solidFill>
              </a:rPr>
              <a:t>Organization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352798"/>
            <a:ext cx="8001000" cy="3505201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Characterized by a </a:t>
            </a:r>
            <a:r>
              <a:rPr lang="en-US" altLang="en-US" b="1" dirty="0">
                <a:solidFill>
                  <a:srgbClr val="FF3300"/>
                </a:solidFill>
                <a:cs typeface="Times New Roman" panose="02020603050405020304" pitchFamily="18" charset="0"/>
              </a:rPr>
              <a:t>clearly defined home page</a:t>
            </a:r>
            <a:r>
              <a:rPr lang="en-US" altLang="en-US" dirty="0">
                <a:cs typeface="Times New Roman" panose="02020603050405020304" pitchFamily="18" charset="0"/>
              </a:rPr>
              <a:t> with </a:t>
            </a:r>
            <a:r>
              <a:rPr lang="en-US" altLang="en-US" b="1" dirty="0">
                <a:cs typeface="Times New Roman" panose="02020603050405020304" pitchFamily="18" charset="0"/>
              </a:rPr>
              <a:t>links (</a:t>
            </a:r>
            <a:r>
              <a:rPr lang="en-US" altLang="en-US" dirty="0">
                <a:highlight>
                  <a:srgbClr val="FFFF00"/>
                </a:highlight>
                <a:cs typeface="Times New Roman" panose="02020603050405020304" pitchFamily="18" charset="0"/>
              </a:rPr>
              <a:t>no arrows</a:t>
            </a:r>
            <a:r>
              <a:rPr lang="en-US" altLang="en-US" b="1" dirty="0">
                <a:cs typeface="Times New Roman" panose="02020603050405020304" pitchFamily="18" charset="0"/>
              </a:rPr>
              <a:t>) to </a:t>
            </a:r>
            <a:r>
              <a:rPr lang="en-US" altLang="en-US" b="1" dirty="0">
                <a:solidFill>
                  <a:srgbClr val="FF3300"/>
                </a:solidFill>
                <a:cs typeface="Times New Roman" panose="02020603050405020304" pitchFamily="18" charset="0"/>
              </a:rPr>
              <a:t>major</a:t>
            </a:r>
            <a:r>
              <a:rPr lang="en-US" altLang="en-US" b="1" dirty="0">
                <a:cs typeface="Times New Roman" panose="02020603050405020304" pitchFamily="18" charset="0"/>
              </a:rPr>
              <a:t> site </a:t>
            </a:r>
            <a:r>
              <a:rPr lang="en-US" altLang="en-US" b="1" dirty="0">
                <a:solidFill>
                  <a:srgbClr val="FF3300"/>
                </a:solidFill>
                <a:cs typeface="Times New Roman" panose="02020603050405020304" pitchFamily="18" charset="0"/>
              </a:rPr>
              <a:t>sections</a:t>
            </a:r>
          </a:p>
          <a:p>
            <a:endParaRPr lang="en-US" altLang="en-US" b="1" dirty="0">
              <a:solidFill>
                <a:srgbClr val="FF3300"/>
              </a:solidFill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Often used for </a:t>
            </a:r>
            <a:r>
              <a:rPr lang="en-US" altLang="en-US" b="1" dirty="0">
                <a:solidFill>
                  <a:srgbClr val="FF3300"/>
                </a:solidFill>
                <a:cs typeface="Times New Roman" panose="02020603050405020304" pitchFamily="18" charset="0"/>
              </a:rPr>
              <a:t>commercial</a:t>
            </a:r>
            <a:r>
              <a:rPr lang="en-US" altLang="en-US" dirty="0">
                <a:cs typeface="Times New Roman" panose="02020603050405020304" pitchFamily="18" charset="0"/>
              </a:rPr>
              <a:t> and </a:t>
            </a:r>
            <a:r>
              <a:rPr lang="en-US" altLang="en-US" b="1" dirty="0">
                <a:solidFill>
                  <a:srgbClr val="FF3300"/>
                </a:solidFill>
                <a:cs typeface="Times New Roman" panose="02020603050405020304" pitchFamily="18" charset="0"/>
              </a:rPr>
              <a:t>corporate</a:t>
            </a:r>
            <a:r>
              <a:rPr lang="en-US" altLang="en-US" dirty="0">
                <a:cs typeface="Times New Roman" panose="02020603050405020304" pitchFamily="18" charset="0"/>
              </a:rPr>
              <a:t> web sites</a:t>
            </a:r>
          </a:p>
          <a:p>
            <a:pPr lvl="1"/>
            <a:r>
              <a:rPr lang="en-US" altLang="en-US" dirty="0"/>
              <a:t> </a:t>
            </a:r>
            <a:r>
              <a:rPr lang="en-US" altLang="en-US" dirty="0">
                <a:hlinkClick r:id="rId3"/>
              </a:rPr>
              <a:t>http://www.ebay.com/</a:t>
            </a:r>
            <a:r>
              <a:rPr lang="en-US" altLang="en-US" dirty="0"/>
              <a:t> - great to understand the menu layout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3519488" y="2600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pic>
        <p:nvPicPr>
          <p:cNvPr id="7" name="Picture 2" descr="Figure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6900" y="723899"/>
            <a:ext cx="4876800" cy="2362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1066800"/>
            <a:ext cx="47847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750B913-DF64-4AE3-A8CF-DE70CADDC6CE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4463" cy="457200"/>
          </a:xfrm>
        </p:spPr>
        <p:txBody>
          <a:bodyPr/>
          <a:lstStyle/>
          <a:p>
            <a:r>
              <a:rPr lang="en-US" altLang="en-US"/>
              <a:t>A. Hierarchical </a:t>
            </a:r>
            <a:r>
              <a:rPr lang="en-US" altLang="en-US">
                <a:solidFill>
                  <a:schemeClr val="accent1"/>
                </a:solidFill>
              </a:rPr>
              <a:t>Organization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519488" y="2600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34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930677" y="1290935"/>
            <a:ext cx="1841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008000"/>
                </a:solidFill>
                <a:latin typeface="+mn-lt"/>
                <a:hlinkClick r:id="rId5"/>
              </a:rPr>
              <a:t>http://www.sandiego.gov/</a:t>
            </a:r>
            <a:endParaRPr lang="en-US" altLang="en-US" sz="1200" dirty="0">
              <a:solidFill>
                <a:srgbClr val="008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dirty="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74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09600"/>
            <a:ext cx="3505200" cy="1295400"/>
          </a:xfrm>
        </p:spPr>
        <p:txBody>
          <a:bodyPr/>
          <a:lstStyle/>
          <a:p>
            <a:r>
              <a:rPr lang="en-US" altLang="en-US" sz="2400" b="1">
                <a:cs typeface="Times New Roman" panose="02020603050405020304" pitchFamily="18" charset="0"/>
              </a:rPr>
              <a:t>A site map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010400" y="685800"/>
            <a:ext cx="2133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 site search</a:t>
            </a:r>
            <a:endParaRPr lang="en-US" sz="2000" b="0" kern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6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2400" y="2390775"/>
              <a:ext cx="1093788" cy="357188"/>
            </p14:xfrm>
          </p:contentPart>
        </mc:Choice>
        <mc:Fallback xmlns="">
          <p:pic>
            <p:nvPicPr>
              <p:cNvPr id="1026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59443" y="2380333"/>
                <a:ext cx="1120422" cy="380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0D832F-5FBA-4EA0-A2F1-2B397E013161}"/>
                  </a:ext>
                </a:extLst>
              </p14:cNvPr>
              <p14:cNvContentPartPr/>
              <p14:nvPr/>
            </p14:nvContentPartPr>
            <p14:xfrm>
              <a:off x="8045671" y="1008587"/>
              <a:ext cx="126000" cy="1347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0D832F-5FBA-4EA0-A2F1-2B397E0131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36671" y="999587"/>
                <a:ext cx="143640" cy="13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14AC673-D3C8-4EF7-991D-64E9FC11C65C}"/>
                  </a:ext>
                </a:extLst>
              </p14:cNvPr>
              <p14:cNvContentPartPr/>
              <p14:nvPr/>
            </p14:nvContentPartPr>
            <p14:xfrm>
              <a:off x="6701791" y="16890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14AC673-D3C8-4EF7-991D-64E9FC11C65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84151" y="1509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E691743-F62D-47D1-B75A-6FAAE6A43F1D}"/>
                  </a:ext>
                </a:extLst>
              </p14:cNvPr>
              <p14:cNvContentPartPr/>
              <p14:nvPr/>
            </p14:nvContentPartPr>
            <p14:xfrm>
              <a:off x="2091991" y="2431140"/>
              <a:ext cx="1936080" cy="1068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E691743-F62D-47D1-B75A-6FAAE6A43F1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73994" y="2413146"/>
                <a:ext cx="1971713" cy="11037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5B3260E-FD52-402D-830F-D9C500F46E96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4463" cy="457200"/>
          </a:xfrm>
        </p:spPr>
        <p:txBody>
          <a:bodyPr/>
          <a:lstStyle/>
          <a:p>
            <a:r>
              <a:rPr lang="en-US" altLang="en-US" sz="2400"/>
              <a:t>A. Hierarchical </a:t>
            </a:r>
            <a:r>
              <a:rPr lang="en-US" altLang="en-US" sz="2400">
                <a:solidFill>
                  <a:schemeClr val="accent1"/>
                </a:solidFill>
              </a:rPr>
              <a:t>Organization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3888" y="685800"/>
            <a:ext cx="4633912" cy="2667000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Main sections (dashboard) content pages have a </a:t>
            </a:r>
            <a:r>
              <a:rPr lang="en-US" altLang="en-US" b="1" dirty="0">
                <a:solidFill>
                  <a:srgbClr val="FF3300"/>
                </a:solidFill>
                <a:cs typeface="Times New Roman" panose="02020603050405020304" pitchFamily="18" charset="0"/>
              </a:rPr>
              <a:t>similar look</a:t>
            </a:r>
            <a:r>
              <a:rPr lang="en-US" altLang="en-US" dirty="0">
                <a:cs typeface="Times New Roman" panose="02020603050405020304" pitchFamily="18" charset="0"/>
              </a:rPr>
              <a:t> and </a:t>
            </a:r>
            <a:r>
              <a:rPr lang="en-US" altLang="en-US" b="1" dirty="0">
                <a:solidFill>
                  <a:srgbClr val="FF3300"/>
                </a:solidFill>
                <a:cs typeface="Times New Roman" panose="02020603050405020304" pitchFamily="18" charset="0"/>
              </a:rPr>
              <a:t>feel</a:t>
            </a:r>
          </a:p>
          <a:p>
            <a:endParaRPr lang="en-US" altLang="en-US" sz="1200" b="1" dirty="0">
              <a:cs typeface="Times New Roman" panose="02020603050405020304" pitchFamily="18" charset="0"/>
            </a:endParaRPr>
          </a:p>
          <a:p>
            <a:r>
              <a:rPr lang="en-US" altLang="en-US" b="1" dirty="0">
                <a:solidFill>
                  <a:srgbClr val="FF3300"/>
                </a:solidFill>
                <a:cs typeface="Times New Roman" panose="02020603050405020304" pitchFamily="18" charset="0"/>
              </a:rPr>
              <a:t>Each </a:t>
            </a:r>
            <a:r>
              <a:rPr lang="en-US" altLang="en-US" dirty="0">
                <a:cs typeface="Times New Roman" panose="02020603050405020304" pitchFamily="18" charset="0"/>
              </a:rPr>
              <a:t>main section may have one or more subpages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3519488" y="2600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41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41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267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3" y="1417638"/>
              <a:ext cx="4084637" cy="1770062"/>
            </p14:xfrm>
          </p:contentPart>
        </mc:Choice>
        <mc:Fallback xmlns=""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5933" y="1411157"/>
                <a:ext cx="4097596" cy="1783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" y="2600325"/>
              <a:ext cx="830263" cy="328613"/>
            </p14:xfrm>
          </p:contentPart>
        </mc:Choice>
        <mc:Fallback xmlns="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1344" y="2593846"/>
                <a:ext cx="843225" cy="341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4363" y="2633663"/>
              <a:ext cx="990600" cy="311150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47884" y="2627181"/>
                <a:ext cx="1003558" cy="324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931213" y="2929613"/>
              <a:ext cx="423720" cy="2269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6453" y="2914853"/>
                <a:ext cx="453240" cy="22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Ink 4"/>
              <p14:cNvContentPartPr/>
              <p14:nvPr/>
            </p14:nvContentPartPr>
            <p14:xfrm>
              <a:off x="3804373" y="2974613"/>
              <a:ext cx="1721880" cy="1617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89613" y="2959853"/>
                <a:ext cx="1751400" cy="164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74A1DB-DCE2-431A-AC64-04788EBCB536}"/>
                  </a:ext>
                </a:extLst>
              </p14:cNvPr>
              <p14:cNvContentPartPr/>
              <p14:nvPr/>
            </p14:nvContentPartPr>
            <p14:xfrm>
              <a:off x="1694356" y="819587"/>
              <a:ext cx="1674000" cy="46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74A1DB-DCE2-431A-AC64-04788EBCB53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85356" y="810587"/>
                <a:ext cx="1691640" cy="6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7CBE6A6-8356-47D4-88C1-659C8F384272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A. Hierarchical Too Shallow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895600"/>
            <a:ext cx="8763000" cy="3733800"/>
          </a:xfrm>
          <a:solidFill>
            <a:srgbClr val="EAEAEA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Be careful that the organization is not </a:t>
            </a:r>
            <a:r>
              <a:rPr lang="en-US" altLang="en-US" sz="2400" b="1" dirty="0">
                <a:solidFill>
                  <a:srgbClr val="FF3300"/>
                </a:solidFill>
              </a:rPr>
              <a:t>too sh</a:t>
            </a:r>
            <a:r>
              <a:rPr lang="en-US" altLang="en-US" sz="2400" dirty="0">
                <a:solidFill>
                  <a:srgbClr val="FF3300"/>
                </a:solidFill>
              </a:rPr>
              <a:t>a</a:t>
            </a:r>
            <a:r>
              <a:rPr lang="en-US" altLang="en-US" sz="2400" b="1" dirty="0">
                <a:solidFill>
                  <a:srgbClr val="FF3300"/>
                </a:solidFill>
              </a:rPr>
              <a:t>llow.</a:t>
            </a:r>
          </a:p>
          <a:p>
            <a:pPr lvl="1">
              <a:lnSpc>
                <a:spcPct val="90000"/>
              </a:lnSpc>
            </a:pPr>
            <a:r>
              <a:rPr lang="en-US" altLang="en-US" sz="2100" dirty="0"/>
              <a:t>This provides </a:t>
            </a:r>
            <a:r>
              <a:rPr lang="en-US" altLang="en-US" sz="2100" b="1" dirty="0">
                <a:solidFill>
                  <a:srgbClr val="FF3300"/>
                </a:solidFill>
              </a:rPr>
              <a:t>many choices</a:t>
            </a:r>
            <a:r>
              <a:rPr lang="en-US" altLang="en-US" sz="2100" dirty="0"/>
              <a:t> and could result in a </a:t>
            </a:r>
            <a:r>
              <a:rPr lang="en-US" altLang="en-US" sz="2100" b="1" dirty="0">
                <a:solidFill>
                  <a:srgbClr val="FF3300"/>
                </a:solidFill>
              </a:rPr>
              <a:t>confusing</a:t>
            </a:r>
            <a:r>
              <a:rPr lang="en-US" altLang="en-US" sz="2100" dirty="0"/>
              <a:t> and </a:t>
            </a:r>
            <a:r>
              <a:rPr lang="en-US" altLang="en-US" sz="2100" b="1" dirty="0">
                <a:solidFill>
                  <a:srgbClr val="FF3300"/>
                </a:solidFill>
              </a:rPr>
              <a:t>less usable web site</a:t>
            </a:r>
          </a:p>
          <a:p>
            <a:pPr>
              <a:lnSpc>
                <a:spcPct val="90000"/>
              </a:lnSpc>
            </a:pPr>
            <a:r>
              <a:rPr lang="en-US" altLang="en-US" sz="2700" dirty="0"/>
              <a:t>Information Chunking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George A. Miller (psychologist from Princeton Univ.) found that humans can </a:t>
            </a:r>
            <a:r>
              <a:rPr lang="en-US" altLang="en-US" b="1" dirty="0">
                <a:solidFill>
                  <a:srgbClr val="FF3300"/>
                </a:solidFill>
                <a:cs typeface="Times New Roman" panose="02020603050405020304" pitchFamily="18" charset="0"/>
              </a:rPr>
              <a:t>store only 5 </a:t>
            </a:r>
            <a:r>
              <a:rPr lang="en-US" altLang="en-US" b="1" dirty="0">
                <a:solidFill>
                  <a:schemeClr val="tx2"/>
                </a:solidFill>
                <a:cs typeface="Times New Roman" panose="02020603050405020304" pitchFamily="18" charset="0"/>
              </a:rPr>
              <a:t>to</a:t>
            </a:r>
            <a:r>
              <a:rPr lang="en-US" altLang="en-US" b="1" dirty="0">
                <a:solidFill>
                  <a:srgbClr val="FF3300"/>
                </a:solidFill>
                <a:cs typeface="Times New Roman" panose="02020603050405020304" pitchFamily="18" charset="0"/>
              </a:rPr>
              <a:t> 9 chunks of information at </a:t>
            </a:r>
            <a:r>
              <a:rPr lang="en-US" altLang="en-US" b="1" dirty="0">
                <a:cs typeface="Times New Roman" panose="02020603050405020304" pitchFamily="18" charset="0"/>
              </a:rPr>
              <a:t>a</a:t>
            </a:r>
            <a:r>
              <a:rPr lang="en-US" altLang="en-US" b="1" dirty="0">
                <a:solidFill>
                  <a:srgbClr val="FF3300"/>
                </a:solidFill>
                <a:cs typeface="Times New Roman" panose="02020603050405020304" pitchFamily="18" charset="0"/>
              </a:rPr>
              <a:t> time</a:t>
            </a:r>
            <a:r>
              <a:rPr lang="en-US" altLang="en-US" dirty="0">
                <a:cs typeface="Times New Roman" panose="02020603050405020304" pitchFamily="18" charset="0"/>
              </a:rPr>
              <a:t> in </a:t>
            </a:r>
            <a:r>
              <a:rPr lang="en-US" altLang="en-US" b="1" dirty="0">
                <a:cs typeface="Times New Roman" panose="02020603050405020304" pitchFamily="18" charset="0"/>
              </a:rPr>
              <a:t>short-term memory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He called the </a:t>
            </a:r>
            <a:r>
              <a:rPr lang="en-US" altLang="en-US" sz="3000" b="1" dirty="0">
                <a:solidFill>
                  <a:srgbClr val="FF3300"/>
                </a:solidFill>
                <a:cs typeface="Times New Roman" panose="02020603050405020304" pitchFamily="18" charset="0"/>
              </a:rPr>
              <a:t>7 </a:t>
            </a:r>
            <a:r>
              <a:rPr lang="en-US" altLang="en-US" sz="3000" b="1" i="1" u="sng" dirty="0">
                <a:solidFill>
                  <a:srgbClr val="FF330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3000" b="1" dirty="0">
                <a:solidFill>
                  <a:srgbClr val="FF3300"/>
                </a:solidFill>
                <a:cs typeface="Times New Roman" panose="02020603050405020304" pitchFamily="18" charset="0"/>
              </a:rPr>
              <a:t> 2 principle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Many web designers try </a:t>
            </a:r>
            <a:r>
              <a:rPr lang="en-US" altLang="en-US" sz="2600" b="1" dirty="0">
                <a:solidFill>
                  <a:srgbClr val="FF3300"/>
                </a:solidFill>
                <a:cs typeface="Times New Roman" panose="02020603050405020304" pitchFamily="18" charset="0"/>
              </a:rPr>
              <a:t>not to place more than 9 major  navigation links on a page</a:t>
            </a:r>
            <a:r>
              <a:rPr lang="en-US" altLang="en-US" dirty="0">
                <a:cs typeface="Times New Roman" panose="02020603050405020304" pitchFamily="18" charset="0"/>
              </a:rPr>
              <a:t> or in a </a:t>
            </a:r>
            <a:r>
              <a:rPr lang="en-US" altLang="en-US" b="1" dirty="0">
                <a:cs typeface="Times New Roman" panose="02020603050405020304" pitchFamily="18" charset="0"/>
              </a:rPr>
              <a:t>well-defined page area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  <a:endParaRPr lang="en-US" altLang="en-US" dirty="0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1828800" y="2314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pic>
        <p:nvPicPr>
          <p:cNvPr id="21510" name="Picture 2" descr="Figur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79248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itel">
  <a:themeElements>
    <a:clrScheme name="">
      <a:dk1>
        <a:srgbClr val="000000"/>
      </a:dk1>
      <a:lt1>
        <a:srgbClr val="FFFFFF"/>
      </a:lt1>
      <a:dk2>
        <a:srgbClr val="000000"/>
      </a:dk2>
      <a:lt2>
        <a:srgbClr val="FF0000"/>
      </a:lt2>
      <a:accent1>
        <a:srgbClr val="0099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FF"/>
      </a:accent5>
      <a:accent6>
        <a:srgbClr val="2D2DB9"/>
      </a:accent6>
      <a:hlink>
        <a:srgbClr val="0000FF"/>
      </a:hlink>
      <a:folHlink>
        <a:srgbClr val="B2B2B2"/>
      </a:folHlink>
    </a:clrScheme>
    <a:fontScheme name="deitel">
      <a:majorFont>
        <a:latin typeface="AvantGard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Courier New" pitchFamily="49" charset="0"/>
            <a:cs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Courier New" pitchFamily="49" charset="0"/>
            <a:cs typeface="Courier New" pitchFamily="49" charset="0"/>
          </a:defRPr>
        </a:defPPr>
      </a:lstStyle>
    </a:lnDef>
  </a:objectDefaults>
  <a:extraClrSchemeLst>
    <a:extraClrScheme>
      <a:clrScheme name="deite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8000"/>
    </a:lt2>
    <a:accent1>
      <a:srgbClr val="FFE699"/>
    </a:accent1>
    <a:accent2>
      <a:srgbClr val="FF0000"/>
    </a:accent2>
    <a:accent3>
      <a:srgbClr val="FFFFFF"/>
    </a:accent3>
    <a:accent4>
      <a:srgbClr val="000000"/>
    </a:accent4>
    <a:accent5>
      <a:srgbClr val="FFF0CA"/>
    </a:accent5>
    <a:accent6>
      <a:srgbClr val="E70000"/>
    </a:accent6>
    <a:hlink>
      <a:srgbClr val="CCCCFF"/>
    </a:hlink>
    <a:folHlink>
      <a:srgbClr val="99CC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BD5BE600E3749BD84567745A02DD0" ma:contentTypeVersion="8" ma:contentTypeDescription="Create a new document." ma:contentTypeScope="" ma:versionID="7503d7d0fe5d3d5c066b1293a11284a1">
  <xsd:schema xmlns:xsd="http://www.w3.org/2001/XMLSchema" xmlns:xs="http://www.w3.org/2001/XMLSchema" xmlns:p="http://schemas.microsoft.com/office/2006/metadata/properties" xmlns:ns2="2eb3e12a-73bc-4178-81fb-7f3b6a9b0f4d" xmlns:ns3="d08ad0ba-28ac-4e4c-adb8-2d70be461547" targetNamespace="http://schemas.microsoft.com/office/2006/metadata/properties" ma:root="true" ma:fieldsID="e3d3fa08a8367cdb011b4bed7be587c2" ns2:_="" ns3:_="">
    <xsd:import namespace="2eb3e12a-73bc-4178-81fb-7f3b6a9b0f4d"/>
    <xsd:import namespace="d08ad0ba-28ac-4e4c-adb8-2d70be4615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3e12a-73bc-4178-81fb-7f3b6a9b0f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ad0ba-28ac-4e4c-adb8-2d70be4615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935C01-A24A-4E3B-8950-BB85CCEA5203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eb3e12a-73bc-4178-81fb-7f3b6a9b0f4d"/>
    <ds:schemaRef ds:uri="http://purl.org/dc/elements/1.1/"/>
    <ds:schemaRef ds:uri="d08ad0ba-28ac-4e4c-adb8-2d70be46154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D09EAD9-85AC-41D2-93D5-8A68733B97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A174C6-5672-4F80-848D-2BF202AE90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3e12a-73bc-4178-81fb-7f3b6a9b0f4d"/>
    <ds:schemaRef ds:uri="d08ad0ba-28ac-4e4c-adb8-2d70be4615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Settings\brian\My Documents\deitel.pot</Template>
  <TotalTime>18261</TotalTime>
  <Words>5341</Words>
  <Application>Microsoft Office PowerPoint</Application>
  <PresentationFormat>On-screen Show (4:3)</PresentationFormat>
  <Paragraphs>720</Paragraphs>
  <Slides>54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Arial</vt:lpstr>
      <vt:lpstr>AvantGarde</vt:lpstr>
      <vt:lpstr>Courier New</vt:lpstr>
      <vt:lpstr>Garamond</vt:lpstr>
      <vt:lpstr>Gotham-1</vt:lpstr>
      <vt:lpstr>Impact</vt:lpstr>
      <vt:lpstr>Roboto</vt:lpstr>
      <vt:lpstr>Symbol</vt:lpstr>
      <vt:lpstr>Times New Roman</vt:lpstr>
      <vt:lpstr>Verdana</vt:lpstr>
      <vt:lpstr>Wingdings</vt:lpstr>
      <vt:lpstr>Wingdings 2</vt:lpstr>
      <vt:lpstr>deitel</vt:lpstr>
      <vt:lpstr>PowerPoint Presentation</vt:lpstr>
      <vt:lpstr>Learning Outcomes</vt:lpstr>
      <vt:lpstr>5. 1 Overall Design Is Related  to the Site Purpose</vt:lpstr>
      <vt:lpstr>5.2 Web Site Organization</vt:lpstr>
      <vt:lpstr>5.2 Web Site Organization</vt:lpstr>
      <vt:lpstr>A. Hierarchical Organization</vt:lpstr>
      <vt:lpstr>A. Hierarchical Organization</vt:lpstr>
      <vt:lpstr>A. Hierarchical Organization</vt:lpstr>
      <vt:lpstr>A. Hierarchical Too Shallow</vt:lpstr>
      <vt:lpstr>A. Hierarchical Too Deep</vt:lpstr>
      <vt:lpstr>B. Linear Organization</vt:lpstr>
      <vt:lpstr>C. Random Organization</vt:lpstr>
      <vt:lpstr>5.3 Visual Design Principles</vt:lpstr>
      <vt:lpstr>5.3 Visual Design Principles</vt:lpstr>
      <vt:lpstr>Visual Design Principles p.209</vt:lpstr>
      <vt:lpstr>5.4 Designing for Accessibility: Quick Checklist Courtesy of W3C</vt:lpstr>
      <vt:lpstr>5.4 Designing for Accessibility: Quick Checklist Courtesy of W3C</vt:lpstr>
      <vt:lpstr>5.4 Designing for Accessibility</vt:lpstr>
      <vt:lpstr>5.4 Designing for Accessibility Quick Checklist Courtesy of W3C</vt:lpstr>
      <vt:lpstr>Web Content Accessibility Guidelines</vt:lpstr>
      <vt:lpstr>Web Content Accessibility Guidelines</vt:lpstr>
      <vt:lpstr>5.4 Designing for Accessibility: Quick Checklist Courtesy of W3C</vt:lpstr>
      <vt:lpstr>5.4 Designing for Accessibility</vt:lpstr>
      <vt:lpstr>5.4 Designing for Accessibility</vt:lpstr>
      <vt:lpstr>5.5 Text Design: Best Practices - Writing for the Web</vt:lpstr>
      <vt:lpstr>5.5 Text Design: “Easy to Read” Text</vt:lpstr>
      <vt:lpstr>5.6 Making Color Choices</vt:lpstr>
      <vt:lpstr>Color Schemes Based on The Color Wheel (1)</vt:lpstr>
      <vt:lpstr>Color Schemes Based on The Color Wheel (2)</vt:lpstr>
      <vt:lpstr>Implementing a Color Scheme</vt:lpstr>
      <vt:lpstr>5.6 Making Color Choices</vt:lpstr>
      <vt:lpstr>Verify Sufficient Contrast</vt:lpstr>
      <vt:lpstr>PowerPoint Presentation</vt:lpstr>
      <vt:lpstr>5.7 Graphic Design: Best Practices(1)</vt:lpstr>
      <vt:lpstr>5.7 Graphic Design: Recommended Practices(2)</vt:lpstr>
      <vt:lpstr>5.7 Graphic Design: Recommended Practices(2)</vt:lpstr>
      <vt:lpstr>5.7 Graphic Design: Recommended Practices(2)</vt:lpstr>
      <vt:lpstr>5.7 Graphic Design: Recommended Practices(2)</vt:lpstr>
      <vt:lpstr>5.7 Web Page Design Browsers &amp; Screen Resolution</vt:lpstr>
      <vt:lpstr>5.8 Web Page Design: Best Practices</vt:lpstr>
      <vt:lpstr>5.8 Web Page Design: 1. Load Time</vt:lpstr>
      <vt:lpstr>5.8 Web Page Design: 1. Load Time</vt:lpstr>
      <vt:lpstr>1. Load Time</vt:lpstr>
      <vt:lpstr>5.8 Web Page Design: What is the average load time</vt:lpstr>
      <vt:lpstr>5.8 Web Page Design</vt:lpstr>
      <vt:lpstr>5.8 Web Page Design</vt:lpstr>
      <vt:lpstr>5.8 Web Page Design: Target Audience</vt:lpstr>
      <vt:lpstr>5.8 Web Page Design: Target Audience</vt:lpstr>
      <vt:lpstr>5.8 Web Page Design: Target Audience</vt:lpstr>
      <vt:lpstr>5.8 Web Page Design: Target Audience</vt:lpstr>
      <vt:lpstr>5.8 Web Page Design: 10. Browser Compatibility</vt:lpstr>
      <vt:lpstr>5.8 Web Page Design:  11. Screen Resolution</vt:lpstr>
      <vt:lpstr>Flat Web Design</vt:lpstr>
      <vt:lpstr>Single Page Website</vt:lpstr>
    </vt:vector>
  </TitlesOfParts>
  <Company>Deitel &amp; Associates,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12 - XSL: Extensible Stylesheet Language Transformations</dc:title>
  <dc:creator>brian</dc:creator>
  <cp:lastModifiedBy>Jozef Goetz</cp:lastModifiedBy>
  <cp:revision>589</cp:revision>
  <dcterms:created xsi:type="dcterms:W3CDTF">2001-10-22T21:36:27Z</dcterms:created>
  <dcterms:modified xsi:type="dcterms:W3CDTF">2025-09-16T18:05:51Z</dcterms:modified>
  <cp:contentStatus/>
</cp:coreProperties>
</file>