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4.xml" ContentType="application/vnd.openxmlformats-officedocument.presentationml.tags+xml"/>
  <Override PartName="/ppt/notesSlides/notesSlide34.xml" ContentType="application/vnd.openxmlformats-officedocument.presentationml.notesSlide+xml"/>
  <Override PartName="/ppt/ink/ink19.xml" ContentType="application/inkml+xml"/>
  <Override PartName="/ppt/notesSlides/notesSlide35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36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47"/>
  </p:notesMasterIdLst>
  <p:handoutMasterIdLst>
    <p:handoutMasterId r:id="rId48"/>
  </p:handoutMasterIdLst>
  <p:sldIdLst>
    <p:sldId id="448" r:id="rId5"/>
    <p:sldId id="346" r:id="rId6"/>
    <p:sldId id="413" r:id="rId7"/>
    <p:sldId id="414" r:id="rId8"/>
    <p:sldId id="435" r:id="rId9"/>
    <p:sldId id="415" r:id="rId10"/>
    <p:sldId id="416" r:id="rId11"/>
    <p:sldId id="417" r:id="rId12"/>
    <p:sldId id="418" r:id="rId13"/>
    <p:sldId id="419" r:id="rId14"/>
    <p:sldId id="420" r:id="rId15"/>
    <p:sldId id="422" r:id="rId16"/>
    <p:sldId id="436" r:id="rId17"/>
    <p:sldId id="423" r:id="rId18"/>
    <p:sldId id="446" r:id="rId19"/>
    <p:sldId id="424" r:id="rId20"/>
    <p:sldId id="440" r:id="rId21"/>
    <p:sldId id="441" r:id="rId22"/>
    <p:sldId id="425" r:id="rId23"/>
    <p:sldId id="426" r:id="rId24"/>
    <p:sldId id="437" r:id="rId25"/>
    <p:sldId id="442" r:id="rId26"/>
    <p:sldId id="427" r:id="rId27"/>
    <p:sldId id="428" r:id="rId28"/>
    <p:sldId id="443" r:id="rId29"/>
    <p:sldId id="429" r:id="rId30"/>
    <p:sldId id="430" r:id="rId31"/>
    <p:sldId id="438" r:id="rId32"/>
    <p:sldId id="439" r:id="rId33"/>
    <p:sldId id="431" r:id="rId34"/>
    <p:sldId id="444" r:id="rId35"/>
    <p:sldId id="432" r:id="rId36"/>
    <p:sldId id="433" r:id="rId37"/>
    <p:sldId id="385" r:id="rId38"/>
    <p:sldId id="386" r:id="rId39"/>
    <p:sldId id="449" r:id="rId40"/>
    <p:sldId id="360" r:id="rId41"/>
    <p:sldId id="359" r:id="rId42"/>
    <p:sldId id="445" r:id="rId43"/>
    <p:sldId id="361" r:id="rId44"/>
    <p:sldId id="434" r:id="rId45"/>
    <p:sldId id="447" r:id="rId46"/>
  </p:sldIdLst>
  <p:sldSz cx="9144000" cy="6858000" type="screen4x3"/>
  <p:notesSz cx="7099300" cy="102346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5pPr>
    <a:lvl6pPr marL="22860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6pPr>
    <a:lvl7pPr marL="27432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7pPr>
    <a:lvl8pPr marL="32004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8pPr>
    <a:lvl9pPr marL="36576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9pPr>
  </p:defaultTextStyle>
  <p:modifyVerifier cryptProviderType="rsaAES" cryptAlgorithmClass="hash" cryptAlgorithmType="typeAny" cryptAlgorithmSid="14" spinCount="100000" saltData="ZjlcdyO68QqsFdJefeYDPw==" hashData="fPpqBr2ggB4ltV8O8F/S/e31+4yHlEdI6BWtLo21ehdEbqCNBoJ7xD7POsYsg++ZTSf6nxB1DUX5qBXNd8F7/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00FF"/>
    <a:srgbClr val="00CC00"/>
    <a:srgbClr val="FF3399"/>
    <a:srgbClr val="00FF00"/>
    <a:srgbClr val="00FF99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67" autoAdjust="0"/>
    <p:restoredTop sz="94564" autoAdjust="0"/>
  </p:normalViewPr>
  <p:slideViewPr>
    <p:cSldViewPr>
      <p:cViewPr varScale="1">
        <p:scale>
          <a:sx n="124" d="100"/>
          <a:sy n="124" d="100"/>
        </p:scale>
        <p:origin x="106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l" defTabSz="99050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r" defTabSz="99050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l" defTabSz="99050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AD14668-1C44-4265-B0AB-F44DF091B0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92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05:39:30.539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1046 12,'-32'2,"1"2,0 1,0 2,1 1,0 1,-27 12,-109 29,106-37,1 4,1 2,1 3,1 2,-29 18,-20 23,34 4,63-62,0 0,0 1,1 0,1 0,-1 0,1 1,1 0,0 1,0-1,1 1,0 0,0 0,1 0,1 0,-2 11,6 118,3-130,0 0,0-1,1 0,1 0,-1 0,1-1,0 0,1 0,0-1,0 0,0 0,1-1,0 0,0 0,0-1,0 0,1-1,-1 0,1-1,0 0,3 0,8 6,15 4,1-2,-1 0,2-3,-1-1,1-2,-1-1,1-2,0-2,0-2,23-4,247-65,12 19,20 37,-38 16,-292-2,-1 0,0-1,1 0,-1-1,0 0,-1 0,1-1,-1 0,0 0,0-1,-1 0,6-6,0-2,0 0,-1-2,-1 1,0-1,-1-1,-1 0,-1-1,0 1,-1-1,-1-1,-1 1,-1-1,2-12,-2 12,0-1,-1 0,-1 0,-1 0,0 0,-2 0,0 1,-2-1,0 0,-1 0,-6-16,8 32,0 1,-1 0,0 0,0 1,0-1,0 0,0 1,-1 0,1 0,-1 0,1 0,-1 1,0-1,1 1,-4-1,-6-3,-9-5,-3-3,0 1,-2 2,1 0,-1 2,-1 1,1 1,-1 1,0 1,-21 1,-136-18,-224 22,388 1,0 1,-1 1,1 0,0 2,1 1,-6 3,17-7,-63 23,63-25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4:50:11.11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1 570,'25'-38,"-22"34,1-1,0 1,1 0,-1 1,0-1,1 1,0 0,0 0,0 0,0 0,1 1,-1 0,0 0,1 1,4-1,162-30,-34 11,162 22,-190 9,-18 1,-18 0,151 20,-44-31,-170-3,0 0,-1 0,1-1,-1-1,0 0,-1 0,1-1,-1 0,0 0,0-1,4-5,-11 10,90-88,-41 0,-47 83,1 0,-2 0,1 0,-1-1,0 1,0-1,-1 0,0 0,-1 0,0 0,0 0,-1 0,1 0,-2 0,1 0,-2-6,-1 10,0 0,0 0,0 0,0 0,-1 1,0-1,0 1,0 0,0 0,0 0,0 1,-1-1,1 1,-1 0,-4-1,-14-8,-64-16,65 21,0 1,-1 1,1 1,-1 1,0 1,0 1,-20 2,-17 0,-422-2,367 22,-152 20,182-15,22 1,31-11,26-12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5:55:54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187 118,'1'20,"-13"77,-32 28,7 40,24-58,-21 54,10 3,13-47,-2 76,14 80,0-268,0 1,1-1,0 1,0-1,0 0,1 0,-1 0,1 0,0 0,1 0,-1-1,1 1,0-1,0 0,0-1,1 1,-1-1,1 1,0-1,0-1,0 1,0-1,0 0,1 0,-1 0,4 0,40 23,-38-18,1-1,0-1,0 0,0 0,1-1,-1-1,1 0,0-1,0 0,0-1,3 0,118 21,110-10,217-12,-357-26,-30 11,-52 11,0 0,0-1,0-1,-1-1,0-1,-1-1,4-3,150-81,-155 78,-3 4,-2-1,0 0,0 0,-1-2,0 0,-1 0,-1-1,-1 0,6-11,67-136,-31-8,-51-51,-30 18,18 152,7 20,-2 1,-1-1,-1 2,-2-1,-1 1,-1 1,-2 0,0 0,-2 2,-7-9,-28-32,-53-54,99 117,-2-2,1 0,-2 0,1 1,-1 0,1 1,-1-1,-1 2,1-1,0 1,-1 0,-1 0,-129-20,79 24,-24-2,1 5,-1 3,-21 7,-46 33,42-32,53-12,-146 23,29 12,106-17,59-16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5:56:42.57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222 91,'-1'-1,"-1"-1,1 1,-1 0,1 0,-1 0,0 0,0 1,1-1,-1 0,0 1,0-1,0 1,0 0,0-1,0 1,0 0,0 0,0 0,1 1,-1-1,0 0,0 1,-1-1,-6 4,1 1,-1-1,1 1,0 0,1 1,-1 0,1 0,0 1,0 0,-2 4,1 1,0 1,1 0,1 0,0 1,1-1,0 1,0 6,-12 127,5-30,12 22,-11-57,11 454,1-532,0-1,0 1,0 0,0-1,1 1,0-1,-1 1,1-1,0 0,1 0,-1 0,0 0,1 0,0-1,0 1,0-1,0 1,0-1,0 0,0 0,1-1,-1 1,1-1,-1 1,1-1,0 0,0-1,-1 1,1-1,0 1,0-1,-1 0,1 0,0-1,0 1,0-1,2-1,12 3,75 10,1-2,-89-8,1-1,-1 0,1 0,-1 0,1-1,-1 0,0 0,1 0,-1 0,0-1,1 0,-1 0,0-1,-1 1,1-1,0 0,-1 0,0-1,1 1,-1-1,-1 0,1 0,0-1,-1 1,0-1,0 1,2-5,13-21,-8 16,-1-1,0 0,-1 0,-1-1,-1 0,4-12,0-12,-3 16,-1 0,-1-1,-2 1,0-1,-1-11,-2-466,-34 340,9 55,23 102,0 0,-1 1,0-1,0 1,0-1,0 1,-1 0,0 0,0 0,0 1,0-1,-1 1,1 0,-1 0,1 1,-1-1,0 1,0 0,-1 0,1 1,0 0,0 0,-1 0,1 0,-1 1,-2 0,-49-16,-48-23,54-7,44 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18T19:47:08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1071 74 10,'0'0'7,"0"0"-1,-17-17 1,17 17-3,0 0 0,0 0-2,0 0 0,0 0-1,0 0 1,0 0 0,0 0 1,-15-12-1,15 12 2,0 0 0,0 0 1,0 0 0,0 0 1,-16 2 0,16-2 0,0 0-2,0 0 1,0 0-1,-19-2-1,19 2 0,0 0-1,0 0 1,-20-3-1,20 3 0,0 0 0,-19 1 0,19-1 0,0 0-1,-19 7 0,19-7 0,-15 5 0,15-5 0,-17 2 0,17-2 1,-16 2 1,16-2-1,-19 0 0,19 0 0,-20 0 0,20 0-1,-22-2 1,22 2-1,-23-2 1,23 2 0,-20-1 0,20 1 0,-17-4 0,17 4 1,0 0-1,-24-1 0,24 1-1,-16 0 0,16 0 0,-17 0 0,17 0-1,-15 3 1,15-3-1,-18-2 0,18 2 1,-15-3-1,15 3 0,-19-5 0,19 5 2,-20-5-2,20 5 0,-21-2 1,21 2-1,-20 0 1,20 0-1,-19 2 1,19-2-1,-21-2 0,21 2 0,-22-2 0,22 2 0,-26 0 0,26 0 0,-27 7 1,27-7-1,-26 10 0,26-10 1,-24 12-1,24-12 0,-17 10 1,17-10-1,0 0 1,-17 4-1,17-4 1,0 0 0,0 0 0,-19 0-1,19 0 1,0 0 0,-21-5-1,21 5 1,-20-2-1,20 2 1,-24 2-1,24-2 1,-26 5 0,11-2-1,15-3 2,-26 10-2,26-10 2,-22 12-2,22-12 2,-21 10-2,21-10 1,0 0-1,-20 14 0,20-14 0,0 0 0,-19 18 0,19-18 0,0 0 0,-19 16 0,19-16 1,0 0-1,-14 18 0,14-18 0,-8 17 1,8-17-1,-12 24 0,12-24 1,-11 29-1,4-13 0,1-1 0,-3 2 0,4-1 0,5-16 0,-12 29 0,12-29 0,-10 27 0,10-27 0,-7 28 0,7-28 0,-5 27 0,5-27 0,-4 28 0,3-13 0,1 1 0,-2 1 0,2 2 0,-4 0 0,3-2 0,-1 5 0,-1-5 0,-1 2 0,2 0 0,-1 0 0,1-1 0,1-1 0,1 1 0,0-1 0,0 0 0,0 1 0,-2 0 0,2 1 0,0 1 1,0 1-1,0 1 0,0 0 0,2 1 0,-2-1 1,1-3-1,1 0 0,0 0 0,-1-4 0,-1-15 0,4 29 0,-4-29 0,2 26 0,-2-26 0,0 25 0,0-25 0,5 30 0,-5-30 0,3 26 0,1-11 0,-4-15 1,6 25-1,-6-25 0,4 23 0,-4-23 1,5 20-1,-5-20 1,8 19-1,-8-19 0,7 22 0,-7-22 0,11 22 0,-11-22 0,6 21 0,-6-21 0,6 18 0,-6-18-1,5 15 1,-5-15 0,0 0 0,7 17 0,-7-17 0,0 0 0,10 16 0,-10-16 0,0 0 0,10 17 0,-10-17 0,0 0 0,0 0 0,9 17 0,-9-17 0,0 0 0,0 0 1,0 0-1,10 15 0,-10-15 0,0 0 0,0 0 0,7 16 0,-7-16 0,0 0 0,0 0 0,0 0 0,0 0 0,0 0 0,0 0 0,0 0 0,0 0 0,0 0 0,8 15 0,-8-15 0,0 0 0,0 0 0,0 0 1,0 0-1,0 0 0,0 0 0,0 0 0,0 0 0,12 15 0,-12-15 0,0 0 0,0 0 0,0 0 0,18 16 0,-18-16 0,0 0 0,15 13 0,-15-13 0,0 0 0,0 0 0,19 15 0,-19-15 0,0 0 0,0 0 0,15 10 0,-15-10 0,0 0 0,0 0 0,16 9 0,-16-9 0,0 0 0,15 10 0,-15-10 0,16 5 0,-16-5 0,18 9 0,-18-9 0,19 5-1,-19-5 1,21 3 0,-21-3 0,17 7 0,-17-7 0,17 7 0,-17-7 0,15 12 0,-15-12 0,18 10 0,-18-10 0,17 7 0,-17-7 0,20 5 0,-20-5 0,21 2 0,-21-2 0,20 1 0,-20-1 0,23 4 0,-23-4 0,25 3 0,-25-3 0,26 2 0,-26-2 0,26 1 0,-26-1 0,24 0 0,-24 0 0,24 2 0,-24-2 0,20 4 0,-20-4 0,23 3 0,-23-3 0,20 2 0,-20-2 0,22-2 0,-22 2 0,24-2 0,-24 2 0,26-1 0,-10 1 0,-16 0 0,29 3 0,-29-3 0,29 3 0,-14 1 0,1-3 0,-1 1 0,1 0 0,2 0 0,-18-2 0,30 1 0,-15 1 0,0-2 0,-15 0 0,31 3 0,-31-3 0,29 4 0,-13-2 0,-16-2 0,29 0 0,-14 0 0,-15 0 0,28-2 0,-28 2 0,27-4 0,-27 4 0,24 4 0,-24-4 0,24 7 0,-24-7 1,24 6-1,-24-6 0,26 6 0,-26-6 0,26 1 0,-11-1 0,-15 0 0,29 0 0,-29 0 0,29 2 0,-13 0 0,-16-2 0,30 1 0,-30-1 0,30-1 0,-15-1 0,0 0 0,-15 2 0,28 0 0,-28 0 0,24 0 0,-24 0 0,22 2 0,-22-2 0,22 5 0,-22-5 1,26 2-1,-10-4 0,-1 2 0,2-3 1,0-1-1,0-1 0,0 3 0,-1-1 0,-16 3 0,26 0 0,-26 0 0,24 2 1,-24-2-1,18 1 0,-18-1 0,19-1 0,-19 1 0,23 0 1,-23 0-1,20-2 0,-20 2 0,24-2 0,-24 2 0,29 2 0,-29-2 0,28 3 0,-13-1 0,-15-2 0,27 4 0,-27-4 0,28 3 0,-28-3 0,24 0 0,-24 0 0,24 2 0,-24-2 0,26 1 0,-26-1 0,25 2 0,-25-2 0,26 5 1,-26-5-1,26 5 0,-26-5 0,20 5 0,-20-5 0,21 4 0,-21-4 1,19 3-1,-19-3 0,19 0 0,-19 0 0,18 0 0,-18 0 1,18 3-1,-18-3 0,17 2 0,-17-2 0,0 0 0,20 0 1,-20 0-1,16 1 0,-16-1 0,0 0 1,20-3-1,-20 3 0,0 0 0,19 0 0,-19 0 1,0 0-1,17 2 0,-17-2 0,0 0 0,17 6 0,-17-6 0,0 0 0,21 9 0,-21-9 0,17 5 0,-17-5 0,19 5 0,-19-5 0,22 2 0,-22-2 0,21 2 0,-21-2 0,22 1 0,-22-1 0,22 4 0,-22-4 0,19 5 0,-19-5 0,19 2 0,-19-2 0,19 1 0,-19-1 0,20 0 1,-20 0-1,21 0 0,-21 0 0,20 5 0,-20-5 0,21 7 0,-21-7 0,22 7 0,-22-7 0,26 7 0,-26-7 0,26 1 0,-26-1 0,27 0 0,-10 0 0,0 0 0,1 2 0,-1 0 0,2 1 0,-2 1 0,1-1 0,-2 1 0,1-1 0,-2-1 0,1-1 0,-1-1 0,1 0 0,-16 0 0,31-1 0,-16 2 0,0-1 0,1 2 0,1 0 0,0 1 0,0-1 0,2 0 0,2-2 0,1 0 0,-1-4 0,1 1 1,-3-2-1,1 0 0,-1 1 0,2 1 0,-4 1 0,0 0 0,0 2 0,0 2 0,0 0 0,0-2 0,2 0 0,-2-2 1,1-1-1,-1-1 0,2 1 0,-2-1 0,1 3 0,0-1 0,0 2 0,1 2 0,0-1 0,0 1 1,-2-2-1,0 2 0,-1-4 0,3 0 0,-4 1 0,2-1 0,0 0 0,2 1 0,0-1 0,-2 2 0,2 0 0,0 0 1,0-2-1,-1 0 0,1 1 0,0-3 0,0 1 0,2 0 0,-4-3 0,3 1 0,-1 2 0,0-2 1,0 0-1,0 1 0,3-3 0,0 2 0,4-2 1,-2 0-1,3 2 0,1-1 0,-3 1 0,3 0 0,-2 0 0,-2 3 0,-2-1 0,-2 5 0,1-6 0,0 4 0,-1-1 0,1 2 0,-1-2 0,2-1 0,-1 2 0,3-3 0,-3 4 0,-1-2 0,-1 1 0,0 1 1,-2-1-1,4 2 0,-1-4 0,1 2 0,-1-3 0,1 3 0,-1-5 1,1-2-1,-1 2 1,-2-2-1,0-2 1,0-2-1,-3-1 1,2-4-1,-1 1 1,-1-4-1,-1 2 1,1-2-1,-3 0 1,0 2 0,2-6 0,-2 3 0,2-4 0,-1 2 0,1-4 0,1 16-62,-3 109 54,9-123 1,-9-10 0,8 9 0,-11-5-1,8 6 1,-12-8-1,11-5 65,-9-121-58,1 133 0,-3 2 0,2 1 1,0-2-1,0 1 1,0-1-1,0 0 1,1-1-1,-3 3 1,2 0-1,-2 0 1,-1 1-1,-1 2 1,1 1-1,-1-3 1,-1 1-1,-2-4 0,3-3 0,-1 0 1,0-2-1,-1 0 0,1-1 0,-2-1 1,0 3-1,0 2 1,-3 4-1,1 1 1,-3 0-1,1 1 1,-1-2-1,0 0 0,2-2 0,1-3 0,-3 3-1,1-1 1,3 1-1,-3 2 0,-1 3 1,0 2-1,0 2 0,-4-14-1,1 9 10,-4 0-2,5 4 2,-4-1-1,11 17 0,-15-29 0,15 29 1,0 0 0,0 0-9,0 0 1,-17-12 0,17 12-1,0 0 1,-17 0 0,17 0-1,-17 0 1,17 0 0,-21 0 0,21 0 0,-20-1 0,20 1-1,-28 1 1,28-1 0,-31 5 0,12 2-1,1 2 1,-1 1 0,-2 0 0,2 0 0,0 1-1,1-3 1,0-1 0,18-7 0,-27 8 0,27-8 0,-26 4 1,26-4-1,-22 3 0,22-3 0,-24 2 0,9 2 0,-1 0 0,1-1 0,-1-1 0,1 0 0,-2-1 0,1-1 0,-1 0 0,17 0 1,-25-1-1,25 1 0,-26-4 0,26 4 0,-28 0 0,28 0 0,-25 2 0,25-2 0,-28 0 0,13 0-1,0 0 1,-1 0 0,1 0 0,-2-2 0,1 2 0,-1-1 0,0-3 0,1 4 0,-1-2 0,0 1 0,0 1 0,0-3 0,-2 6 0,0-3 0,2 1 0,-2-1 0,0 0 0,4 2 0,-4-2 0,4-2 0,-2 2 0,1 0 0,16 0 0,-27-1 0,27 1 0,-24-3 0,24 3 0,-23 3 0,23-3 0,-25 0 0,25 0 0,-28 1 0,13 1 0,-1 0 0,1-2-1,15 0 1,-26 0 0,26 0 0,-25-4 0,25 4 0,-24-4 0,24 4 0,-24-5-1,24 5 1,-28-4 0,28 4 0,-29 2-1,14 0 1,15-2 0,-29 3 0,13-1 0,1-2 0,15 0 0,-28-2 0,13 1 0,-1-1 0,1 2 0,15 0 0,-27-4 0,27 4 0,-26-3 0,26 3 0,-22 0 0,22 0 0,-18 0 0,18 0 0,-18 2 0,18-2 0,-17 0 0,17 0 0,-18 0 0,18 0 0,-18-2 0,18 2 0,-19-2 0,19 2 0,-23-1 0,23 1 0,-25 0 0,25 0 0,-28 0 0,28 0 0,-27 1 0,27-1 0,-26 0 0,26 0 0,-22-3 0,22 3 0,-24-5 0,24 5 0,-26-5 0,11 5 0,-1 0-1,-1 1 1,2 3 0,-2-1 0,-2 1 0,2-1 0,0-1 0,-1-1 0,3-1 0,-2 0 0,0 0 0,0 0 0,-1 0 0,18 0 0,-27 0 0,27 0 0,-22 0 0,22 0 0,-19 2 0,19-2 0,-19-2 0,19 2 0,-20 0 0,20 0 0,-24 0 0,24 0 0,-24 2 0,24-2 0,-24 4-1,24-4 1,-26 6 0,26-6 0,-22 3 0,22-3 0,-24 2 1,24-2-1,-23 0 0,23 0 0,-24 0-1,24 0 1,-24 3 0,24-3 0,-22 7 0,22-7 0,-21 7 0,21-7 0,-20 3 0,20-3 0,-21 2 0,21-2 0,-18 2 0,18-2 0,-24 0 0,24 0 0,-26 1 0,26-1 0,-26 0 0,26 0 0,-27-1 0,27 1 0,-24-4 0,24 4 0,-26-5 0,26 5 0,-26-2 0,26 2 0,-25 0 0,25 0 0,-28 0 0,28 0 0,-27 0 0,11-1 0,16 1 0,-25-4-1,25 4 1,-24-3 0,24 3 0,-23 2 0,23-2-1,-20 3 1,20-3 0,-21 3 0,21-3 0,-19 2 0,19-2 0,-22-2 1,22 2-1,-24-3 0,24 3 0,-26-5 0,26 5 0,-25-2-1,25 2 1,-26 2 0,26-2 0,-24 3 0,24-3 0,-26 0 0,26 0 0,-25 0 0,25 0 0,-28-3 0,28 3 0,-29-3 0,12 1 0,17 2 0,-31-4 0,16 3 0,-2-2 0,-1 1 0,1-1 0,2 1 0,-2 0 0,0 1 0,1 1 0,-1 1-1,17-1 1,-27 6 0,27-6-1,-23 7 1,23-7 0,0 0 0,-20 9 0,20-9 0,0 0 0,-16 2 0,16-2 0,0 0 0,-18 0 0,18 0 0,-18 3 0,18-3-1,-20 7 1,20-7 0,-19 8 0,19-8 0,-21 9 0,21-9 0,-20 3 0,20-3 0,-19 0 0,19 0 0,-17-3 0,17 3 0,-16-5 0,16 5-1,0 0 1,-20-2 0,20 2 0,0 0 0,0 0 0,-17 2 0,17-2 0,0 0 0,-16-5 0,16 5 0,0 0 0,-20-9 0,20 9 0,-19-5 0,19 5-1,0 0 1,-22-2 0,22 2 0,0 0 0,-16 0 0,16 0 0,0 0-1,0 0 1,0 0 0,-19-5 0,19 5 0,0 0 0,-15-1-1,15 1 1,0 0 0,-19 5 0,19-5 0,0 0-1,0 0 1,-15 3 1,15-3-1,0 0 0,0 0 0,0 0 0,0 0 0,-17-8 0,17 8 0,0 0 0,0 0 0,-16-12 0,16 12 0,0 0-1,0 0 1,0 0 0,0 0-1,0 0 0,0 0-1,0 0 0,-17-7-1,17 7-3,0 0-14,-15-1-9,15 1 0,0 0-1,-16 28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18:37:34.91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4626 8 8,'0'0'8,"0"0"0,0 0-1,-13-5 1,13 5-2,0 0 0,-15 11-2,15-11-1,-12 11 0,12-11 0,-12 10 1,12-10 1,0 0-1,-17 10 0,17-10 0,0 0 0,0 0-2,-14 9 1,14-9-1,0 0 1,-11 1 1,11-1 0,0 0 0,-15 0-1,15 0 1,-11 2-1,11-2-1,-12 3 0,12-3 0,-13 5 0,13-5 0,-14 4 0,14-4 0,-15 5 0,15-5-1,-16 4 1,16-4 0,-14 4-1,14-4 0,-13 0 1,13 0-1,-13 1 0,13-1 0,-15 0 0,15 0 0,-15 3-1,15-3 1,-15 3 0,15-3 0,-14 3-1,14-3 1,-14 5 0,14-5 1,-18 6-1,7-3 0,-1 2 1,-1-1-1,13-4 0,-22 8 0,11-3-1,11-5 1,-20 9-1,20-9 0,-14 8 0,14-8 0,0 0 1,-14 9-1,14-9 1,0 0-1,0 0 2,-14 11-1,14-11-1,-14 9 1,14-9-1,-21 14 2,10-7-2,-1 2 1,12-9 0,-18 17 1,18-17-1,-14 14 0,14-14 0,0 0-1,-14 16 1,14-16-1,0 0 0,-12 12 0,12-12-1,0 0 1,-13 20-1,13-20 1,-8 17-1,8-17 1,-9 18 0,9-18-1,-6 19 1,6-19 0,-4 18 0,4-18-1,-2 22 1,2-22 0,0 26-1,1-9 1,-1-1 0,-1 3 0,1-1 0,-2 4 0,0-2 0,-1 1 0,-1-1-1,2 2 1,-1-2 0,3 1-1,-1 1 0,2 2 1,0 2-1,2 3 1,-2 0 0,3 2 0,-1 2 0,-2 1 0,-1-1 0,0-3 0,0-1 0,0-1 0,-1-2 0,-1-3-1,1-3 1,0-1 0,1-2 0,0-2 0,0 0 0,-1 2 0,1 0 0,-2 6 1,2-1 0,-2 4 0,0 3 1,-1-1-1,0 1 0,0 0 0,0 0 0,0-4-1,0 1 0,1-3 0,1 2 1,1 1-1,-2-2 0,2 6 0,0-1 0,0 0 0,2 0 1,0 3-1,1 1 0,-1-1-1,2 0 1,0 0 0,0 1 1,0 1-1,-2 2 0,-2-3 1,0 2-1,-2-3 1,0 1-1,-1-6 1,0-2-1,-1 1 0,3-2 0,0-1-1,1-5 1,0 2 1,1 1-1,1 3 1,0 2 0,-1-3 0,-1 3 0,-1 0 0,-1 2 0,-1-1 0,0-1 0,-2 1-1,1-1 1,0 1-1,-2 1 0,1-3 0,1 4 0,0-3 0,0 3 0,3-3 0,-3 3 0,4-3 0,0 2 0,1 1 0,0-3 0,1 4 0,1-4 0,-1 0 0,2-3 0,-2 0 0,3-1 0,1-4 0,-1 0-1,0-2 1,1-1 0,1 0 0,-1-1 0,3 2 0,0-2 0,3 1 0,-1 0-1,2 2 2,0-1-1,1-1 0,2-1 0,0 0 0,1-5 0,2 2 0,1-4-1,0-1 1,1 2-1,2 0 1,0 1 0,0 0 0,2 2-1,-2 0 1,1-1 1,1 1-1,1-2 0,-2 1 0,2-4 0,-3 1 0,1 0 0,-2-1 0,1-2 1,-1 2-1,0-1 0,-1-2 0,-1-1 0,6-5 0,-1 0 0,0-4 0,2 0 1,0-2-1,-1 1 0,0 0 0,0 2 0,-5 3 0,1 1 1,0 1-1,-1 1 0,1-2 0,1 1 0,0-1 1,1-2-1,1-1 0,1-1 0,-1 1 0,1-1 0,1 2 0,-1-1 0,2 0 0,-1 2 1,-1 0-1,1 2 0,-3-1 0,2 1 0,-4 1 0,1 0 1,-1-2-1,0-1 0,-1 1 0,2-2 0,-1 2 0,1 2 0,1 2 1,2-1-2,1 4 1,-1 3 0,2-2 0,0 3 0,1-1 0,1-2 0,3-2 0,-2 1 0,5-2 1,-3 0-1,4-1 0,2-1 0,0 1 0,-2 1 0,1 0 0,0 0 0,-2 0 0,1 2 0,-2-2 0,-2 0 0,0 0 0,-3-2 0,4-1 0,-1 0 0,-1-1 0,-1 1 0,2 0 0,-3-2 0,3 2 0,-1 0 0,-1-1 0,-2 1 0,1-2 0,-1 2 0,2-1 1,0-2-1,0 1 0,-1 1 0,-1 1 0,1 0 0,-2-2 0,1 2 0,-5 0 0,0 0 0,0-1 1,-3-1-1,-1-1 0,-1-2 0,-1 1 0,0-1 1,-2 2-1,-2-2 0,0 1 0,-3 2 1,-11 2-1,21-3 0,-21 3 0,18-3 0,-18 3 0,17-1 0,-17 1 0,15-3 0,-15 3 0,16-2 1,-16 2-1,11-2 0,-11 2 0,0 0 0,12 0 0,-12 0 0,0 0 0,11 0 0,-11 0 1,0 0-1,13 0 0,-13 0 0,0 0 0,12 0 0,-12 0 0,0 0 0,13-1 1,-13 1-1,0 0 0,13-15 0,-13 15 0,12-17 0,-12 17 0,16-28 0,-7 14 0,0-3 1,0 0-2,0-1 2,-1-2-1,-1 0 0,2-2 0,-1 4 0,0-5 0,1 0 0,-1 0 0,1 0 0,0-2 0,-2 1 0,0-2 0,-1 1 0,1-1 0,-2-2 0,1 2 0,-2 3 0,1-3 1,0 3-1,-1 0 0,0 3 0,-3 0 1,2 1-1,-3-1 1,0-1-1,0-1 0,0-2 1,1-4-1,2 0 0,-1-2 0,2-1-1,1-1 1,3-2 0,-4-1 0,1 1 0,-4 0 0,2 0 0,-2-1 0,-1 1 1,-1-3-1,-2 2 0,3 0 1,-2-1 0,0-3 0,-3 1 0,1-1 0,-1 1 0,0 1 0,0 2 0,-3 2-1,4 1 0,-1 1 1,1 4-1,2-2 0,-2 1 0,0-1 1,2-5-1,-1-3 0,2-3 1,1-6-2,1-5 0,2-1 0,0-2 1,3-1-1,-1 1 1,-1 2 0,-2 0 0,-2 6 1,0-2 0,-1 2 0,1-3-1,-1 1 0,-1-3 0,4 1 1,-1 0-1,0 1 0,0 4 1,1 4-1,-2 2 1,-2 5 0,0 5 0,-2 3-1,0 3 1,0 0-3,0-2 2,-2 2-2,1 0 1,0 2 0,-2-1 0,1 1-1,-1 2 1,-2 3 2,9 16-2,-16-24 1,16 24 0,-20-15 0,20 15 1,-20-14-1,8 10 0,12 4 0,-23-10 0,11 4 0,1 2 0,-1-1 0,-1-1 0,1 1 0,-3-1 0,-1 2 0,0-1 0,-2 2 1,0 1-1,0-1 0,-1 3 0,0-1 0,1 1 0,1 0-1,-2-2 2,-2 1-2,0-1 1,1 1 0,-3-1 0,-1 2 0,-3-1 0,0 2 0,-2 1 0,-1 1 0,-2 0 0,1 0 0,-1 0 0,0-2 0,0-1 0,1 0 0,2-1 0,1-2 0,0 3 0,1 0 0,-2 1 0,2 2 0,-3 2 0,-1 0 0,0-1 0,0 1-1,-1-1 2,0-2-2,-1 0 2,0-1-1,1 1 0,-2 1 0,0 0 0,-4 0 0,0 3 0,-2-1 0,1 1 0,1-2 0,-1 2 0,3-2 0,1 0 0,2-1 0,2-1 0,3-1 0,-2-1 1,3-1-1,2-1 0,-2-2 0,2-1 1,0-1-1,1 1 0,-1-1 0,2 2 0,-1-1 0,-1 0 1,3 4-1,1-2 0,-1 0 0,-2 0 0,3 1 0,-3-1 0,3 1 0,-4 1 0,2-1 0,-2 1 0,1-1 0,-3 2 0,1 0 0,1 0 1,-1 0-2,0 0 2,0 0-1,2 0 0,-1-1 0,4-1 0,-1-2 1,0-3-1,1 0 0,1-1 0,2-1 1,-2-2-1,1 3 0,-2 1 0,-2 1 1,0 2-1,0 4 0,-2 2-1,2 3 1,0 2-1,-1 3 1,-1-1-1,5 3 0,-1-1-1,2 3-1,-3-5-3,4 8-2,-9-10-12,5 4-11,5 0-1,4-5 2,13-6-2</inkml:trace>
  <inkml:trace contextRef="#ctx0" brushRef="#br0" timeOffset="7180">4 3897 11,'0'0'7,"0"0"0,0 0 0,0 0 0,0 0-1,0 0-1,0 0 0,0 0 0,0 0 0,0 0 2,0 0 0,0 0 2,0 0-1,0 0-2,-5 15-1,5-15-2,0 0 0,0 0-2,0 0-1,0 0 1,11-18-1,-11 18 2,11-17 0,-11 17 2,9-14-1,-9 14 1,0 0-1,0 0 1,0 0 0,0 0 0,0 0-2,0 0 1,0 0-1,0 0 1,12 14-2,-12-14 1,0 0-1,0 0 0,0 0 0,15 2-1,-15-2 1,12-2-1,-12 2 1,13-3 0,-13 3 0,14-2 0,-14 2 1,14-4 0,-14 4-1,19-6 1,-7 1-1,-1 2 0,1 0 0,1 1 0,0 2 0,0 3 0,-13-3 0,23 16 0,-23-16 0,18 20 0,-18-20 0,17 21-1,-17-21 1,14 16-1,-14-16 0,13 9 0,-13-9 0,16 9 0,-16-9 0,20 8 1,-20-8-1,19 9 0,-8-4 0,-11-5 0,21 9 0,-21-9 1,21 6-1,-21-6 0,20 8 1,-20-8-1,20 6 1,-20-6-1,18 4 1,-18-4-1,19 0 0,-19 0 1,19-6-1,-19 6 0,19-6 1,-19 6 0,17-3-1,-17 3 1,13 2-1,-13-2 0,12 4 0,-12-4 1,11 2-1,-11-2 0,12-5 0,-12 5 0,14-8 1,-14 8-1,0 0 0,15-7 0,-15 7 0,0 0 0,13 1 0,-13-1 0,0 0 0,14-4 1,-14 4-2,15-14 2,-15 14-2,15-19 1,-15 19 0,17-17 0,-17 17 0,14-7 0,-14 7 1,0 0-1,13 12 0,-13-12 0,6 19 1,-6-19-1,5 18 0,-5-18 0,8 15 0,-8-15-1,0 0 1,16 16 0,-16-16 0,15 7 0,-15-7 0,17 7 0,-17-7 0,20 9 0,-20-9 0,21 9-1,-21-9 1,20 11 0,-8-7 0,-12-4-1,22 6 1,-8-4 0,-1-2 0,1 2 0,2-1 0,-1 1 0,0-1 0,1 4 0,-1-1-1,1 3 1,-1 0 0,1-2 0,-2 1 0,0-1 0,3-4-1,-2-1 1,1 0 1,-2-3-1,0 0 0,0 0 0,-1 0 0,-2 0 1,-11 3-1,18-5 0,-18 5 0,19-8 0,-19 8 0,16-12 0,-16 12 0,18-17 1,-18 17-1,21-17 0,-21 17 0,19-17 1,-19 17-1,17-10 0,-17 10-1,14-8 1,-14 8 1,13-3-1,-13 3 0,0 0 0,14 1 0,-14-1 0,0 0 0,12 7 0,-12-7 0,0 0 0,0 0 0,13 6 0,-13-6-1,0 0 1,12 3 0,-12-3 0,0 0 0,13 3 0,-13-3 0,12 0-1,-12 0 1,11 0 0,-11 0 0,16 0 0,-16 0 0,15 3 0,-15-3 0,16 5 0,-16-5 0,16 7-1,-16-7 1,16 6 0,-16-6-1,15 5 1,-15-5 0,17 0 0,-17 0-1,16-3 2,-16 3-1,14-5 0,-14 5 0,13-3 0,-13 3 0,12 2 0,-12-2 0,16 0 0,-16 0 0,19-5 0,-6 1 0,2-3 0,1 0 0,3-1 0,-1 2 0,-1 0 0,1 3 0,-1 3 0,-2 3 0,1 0 0,-2 1 0,0 1 0,-1 0 0,3-1 0,-1-2 0,0-1 0,-1 1-1,2-1 1,-1 3 0,-1-1 0,0 3 0,1 0 0,-1 2 0,-1-1-1,1 1 1,0 0 0,0-2 0,-1 0-1,1-1 1,-1-2 0,0-2 0,0-1-1,-2 2 1,1-2 0,-12 0 0,22 0 0,-11 0 0,-11 0 0,21 0 0,-9 1 0,-1-1 0,2-1 0,0-1 0,2-1 0,1 0 0,0-2-1,1 1 1,-1-1 0,-1 2 0,0 0 0,0 1 0,-2 1 0,1-1 0,-1 1 0,-2-1 0,2 1 0,0-2 0,1 0 1,-2-2-1,-12 5 0,20-6 0,-20 6 1,19-5-1,-19 5-1,20-1 1,-20 1 0,19-3 0,-19 3 0,22-6 0,-22 6 0,22-11 0,-22 11 1,22-16-1,-11 9 0,-11 7 0,21-16 0,-21 16 0,19-15 0,-19 15 0,21-18 0,-21 18 0,22-20 0,-22 20 0,23-20 0,-9 10 0,-2 3 0,-1-1 0,1 2 0,-1 1 0,-11 5 0,21-12 0,-21 12 0,20-11 0,-20 11 0,20-11 0,-20 11 0,19-12 0,-19 12 0,19-12 0,-19 12 0,18-14 0,-18 14 1,18-17-1,-18 17 0,17-17 0,-17 17 0,14-17 0,-14 17 0,12-12 0,-12 12 0,0 0 1,8-20-1,-8 20 0,3-17 1,-3 17-1,4-18 1,-4 18 0,2-22 0,-2 22 0,-2-23-1,-2 8-1,4 15-1,-9-31-7,4 11-18,5 20 1,-11-29 0,11 29-2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18:37:45.5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1490 81 40,'0'0'12,"0"0"-1,0 0-1,0 0-6,4 14-3,-4-14 1,0 0 4,0 0-1,0 0 3,0 0 1,0 0 2,0 0-1,0 0 0,-5 14-2,5-14-2,0 0-1,0 0-1,-16 9-1,16-9-1,0 0 2,-18 5-2,18-5 1,-15 4-1,15-4 0,-19 5 0,19-5 0,-20 1-1,7 1 0,1-2 0,-1-2 0,-3 1 0,1 1 1,-2-2-1,0 2 0,-1 0 0,3 0 0,-3 2-1,2-1 1,1 1-1,-1 1 0,2 0 0,-1 2 1,-1-4-1,1 4 0,-1-2 1,1 5-1,-1-5 0,-1 3 1,3-3-1,0 3 0,0-1 0,2-1 1,-1-1-1,2 0 0,-2 2 0,-1-4 1,-2 4-1,0-3 1,-1 1-1,-1-2 1,0 2-1,0-3 1,0 0 0,1 2 0,-1-1 0,1 1 0,-2 1 0,-2 2 0,0-1 0,0 4 0,-1-2-1,-2 2 1,1-1-1,1 1 0,2 0 0,-1-1 0,0-1 0,1 2 1,-2 0-1,1 1 1,-1-1-1,2 2 0,-1 0 0,-1 0 0,2-1 1,0 1-1,2-3 0,1 1 0,-1-2 0,0 0 0,3-1 0,-1 1 0,4-3 0,-1 2 0,13-5 0,-21 10 0,21-10-1,-14 13 1,14-13 0,-12 12-1,12-12 1,0 0 0,-11 18 0,11-18 0,-8 14 0,8-14-1,-8 14 1,8-14 0,-6 15 0,6-15 0,-7 16 0,7-16 0,0 0 0,-7 18 0,7-18-1,-4 14 1,4-14 0,-7 18 0,7-18 0,-7 20 0,7-20 0,-9 22 0,9-22 0,-9 18 1,9-18-1,-10 17 0,10-17 0,-7 14 0,7-14-1,0 0 1,-8 23 0,8-23 0,-5 18 1,5-18-2,-5 22 1,5-22-1,-7 26 2,3-13-2,4-13 1,-6 22-1,6-22 1,-4 18-1,4-18 1,0 0-1,-1 17 1,1-17 0,0 0 0,5 19 0,-5-19 0,3 17 0,-3-17 1,0 18-1,0-18 0,-4 20 0,4-20 0,-4 17 0,4-17 0,-3 14-1,3-14 1,0 0 0,0 16 0,0-16 0,0 0 0,-1 16 0,1-16 1,-1 14-1,1-14 0,-4 21 0,2-7 0,0 0 0,1 2-1,-2 1 1,2 2 0,-2-2 0,2-2 0,-2 0 0,3-15 0,-2 19 1,2-19-1,0 0 0,0 0 0,0 0 0,0 0 0,-9 13 0,9-13 0,0 0-1,0 0 1,-3 14 0,3-14 0,0 0-1,0 0 1,1 14 0,-1-14 0,0 0 0,0 0 0,0 0 0,0 0 0,0 0-1,0 0-1,0 0-1,0 0-4,0 0-6,0 0-13,16 12-1,-16-12 0,10 14-1,-10-14 2</inkml:trace>
  <inkml:trace contextRef="#ctx0" brushRef="#br0" timeOffset="2261">1158 17 72,'0'0'23,"-14"17"1,1-13-1,13-4-10,-20 22-5,20-22-3,-16 18-1,16-18-2,-9 14 0,9-14 0,0 0-1,0 0 1,19 3 0,-19-3 0,23 2 1,-10-2-1,1 3 0,-1 0 0,1 3-1,-2-1-1,1-1 0,1 1 1,-1-1-1,1-2 0,0 1 0,2-2 0,0 1 0,1-2 0,1 2 0,0-1 0,0-1 0,-1 5 0,0-5 0,-3 3 0,-1 0 1,-13-3 0,17 6 1,-17-6 0,0 0 0,0 0-1,-6 18 1,6-18 0,-15 11-1,15-11-1,-21 12 0,21-12 0,-20 11 1,20-11-1,-21 15 1,21-15-1,-21 17 1,10-8 0,-2 2 0,-1 3 0,0 3-1,-2 1 1,1 1-1,-2 1 0,3 0 1,0-2-1,1-1 0,2-3 1,11-14-1,-15 16 0,15-16 0,0 0 1,0 0-1,0 0 0,0 0-1,0 0 1,0 0 0,0 0 0,0 0 0,0 0-1,0 0 0,0 0 0,0 0 0,-1-15 0,7 1 0,2-1 0,1-3 0,1-2 1,2-2 0,-2 4 0,0-2 0,-1 0 0,-1 3 1,1-3-1,-1 3 0,1-3 0,-1 3 0,1 1 0,-2 0 0,1 1 0,-1 1 0,-7 14 0,11-20 0,-11 20 0,5-18 1,-5 18-1,5-14 0,-5 14 0,6-17 0,-6 17 0,7-17 0,-7 17 0,9-15 0,-9 15 0,0 0 1,9-17 0,-9 17 1,0 0-1,0 0 1,-13 14 0,13-14-1,-19 20 0,8-9 0,-1-2-1,-1-3 0,0 0 0,2-6 0,-1 0-2,0-6-3,12 6-18,-19 6-7,5 0 0,5 9 0,-3-1-1</inkml:trace>
  <inkml:trace contextRef="#ctx0" brushRef="#br0" timeOffset="3790">98 761 26,'0'0'10,"-8"-14"4,8 14 1,0 0 2,0 0-4,-11 3-2,11-3 0,0 0 1,0 0 0,-14 6-2,14-6-2,0 0-3,-17 5-1,17-5 0,-12 6-2,12-6-1,0 0 1,0 0 0,-13 6-1,13-6 2,0 0-1,0 0 0,0 0 1,0 0-1,-15 12 0,15-12-1,0 0 0,0 0-1,0 0 0,-8 19 0,8-19 0,5 15-1,-5-15 1,8 26-1,-3-11 1,-1 4 1,1-1-1,-1-1 0,1 1 0,-2-1 0,2-1 0,3-1 0,-8-15 0,14 25 0,-14-25-1,15 13 1,-15-13 0,20 3 0,-20-3 0,23-9 0,-23 9 0,23-15 1,-23 15-1,23-17 0,-23 17 0,21-17 0,-21 17 0,19-15 0,-19 15 0,20-16 0,-20 16 0,19-18 1,-19 18-1,21-24 0,-10 10 1,0 0-1,0-3 0,-1-3 2,2 3-2,-2-1 2,-2-1-2,-1 4 2,-2 1-1,-5 14 1,6-14-1,-6 14 0,0 0 0,0 0 0,0 0 0,0 0-1,0 0 0,0 0 0,0 0 1,0 0-1,0 0 0,-4 14-1,4-14 2,-13 25-2,4-7 1,-4 8-1,-2 3 1,-2 4-1,-2-3 1,-2 1 0,1 0 0,0-4 0,0-2 1,-1-2-1,2-3 0,2-3 0,0-4 0,2-2 1,2-3-1,0-2 0,13-6 0,-19 1 0,19-1 1,-15-7-1,15 7-1,-10-17 1,10 17-1,-6-28 0,6 10 0,0-2 1,2-1-1,1-4 1,-1 0 0,-2 2 1,0-1-1,2 1 1,-4 1 0,0-1-1,1 7-1,-2-1 1,4 3-2,1-5 1,5 3-3,0-4 0,6 3-5,-3-2-10,0-7-9,8 9 2,-9-9-1,9 16-1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9:35:46.5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0,'204'8,"-43"-2,-99-8,84-7,185 6,1280 3,-1600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19:35:50.59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82,'881'0,"-585"-27,-269 28,-1-1,1-2,-1-1,1-1,23-6,6-3,0 4,1 2,0 2,1 3,-1 2,9 4,50-2,161-2,-263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6:16:15.98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1608 3832</inkml:trace>
  <inkml:trace contextRef="#ctx0" brushRef="#br0" timeOffset="669.853">1573 3856</inkml:trace>
  <inkml:trace contextRef="#ctx0" brushRef="#br0" timeOffset="1851.177">1585 3914,'0'2,"0"0</inkml:trace>
  <inkml:trace contextRef="#ctx0" brushRef="#br0" timeOffset="3418.214">1480 3715</inkml:trace>
  <inkml:trace contextRef="#ctx0" brushRef="#br0" timeOffset="18066.875">1864 3750,'0'-1,"-1"1,0-1,0 0,0 0,0 1,0-1,-1 1,1-1,0 1,0-1,0 1,0 0,-1-1,1 1,0 0,0 0,-1 0,1 0,0 0,0 0,0 0,-1 1,1-1,0 0,0 1,0-1,0 1,-1-1,1 1,0-1,0 1,0 0,0 0,0-1,0 2,-95 91,50-18,40 24,8-63,-3-32,1-1,-1 0,1 1,0-1,0 1,0-1,1 1,-1-1,1 0,0 1,0-1,0 0,0 1,1-1,-1 0,1 0,0 0,0 0,0-1,0 1,0 0,0-1,1 1,0-1,-1 0,1 0,0 0,0 0,0-1,1 1,12 3,1 0,-1-2,1 0,0-1,0-1,-1 0,1-1,0-1,3-1,34 1,-18 2,72-10,-70-11,-32 16</inkml:trace>
  <inkml:trace contextRef="#ctx0" brushRef="#br0" timeOffset="27290.14">1678 3948,'-117'-25,"82"14,25 8,-13-4,0 0,0 2,-1 0,1 2,-1 1,-1 0,7 1,-1-1,1-1,0 0,-1-2,2 0,-17-7,-40-10,-64 2,-19 11,57-25,-61-33,20-18,28 4,92 67,1-1,0 0,2-2,-1 0,2-1,-12-17,10 14,-56-72,75 93,-6-9,1-1,-1 0,2 0,-1 0,1-1,1 1,0-1,1 0,-1-1,-30-175,21 35,12-139,12 198,0-35,21-59,4 59,-3 24,12-4,20 6,-16 20,-2-2,-1-7,37-37,-35 35,25-17,54-74,5 26,-59 94,-6 11,-63 49,1 1,-1 0,1 0,0 1,-1 0,1 0,0 0,0 0,0 1,1 0,-1 1,1-1,13-1,-1-1,1-1,-1-1,0 0,0-2,17-8,-36 15,93-40,51-37,1-11,-25 20,-37 36,50-33,-73 43,-40 14,0 1,0 1,1 1,-1 1,1 1,0 0,0 2,0 0,0 2,0 0,3 1,43 0,105 7,-103-7,52 12,-107-10,0-1,0-1,1 0,-1 0,0-2,0 0,13-1,85 8,-55 4,0-2,1-3,0-2,0-3,34-4,12 1,757 2,-744-24,58-11,23 0,-11 12,31-23,-87 11,-3 4,-37 29,-90 2,0 1,0-1,-1 1,1 0,0 0,0-1,0 1,0 0,-1 0,1 0,0 0,-1 0,1 0,0 0,-1 0,1 0,-1 0,0 0,1 0,-1 0,0 1,0-1,0 0,0 0,0 0,0 0,0 0,0 1,0-1,0 0,-1 0,1 0,0 0,-1 0,1 0,-1 0,1 0,-1 0,0 0,1 0,-1 0,0 0,-31 43,31-43,-54 86,28-20,-7-23,72-134,-11-2,-23 82</inkml:trace>
  <inkml:trace contextRef="#ctx0" brushRef="#br0" timeOffset="30446.529">5383 80,'0'0,"0"0,-1-1,1 1,0 0,0 0,-1-1,1 1,-1 0,1 0,0-1,-1 1,1 0,0 0,-1 0,1 0,-1 0,1-1,0 1,-1 0,1 0,-1 0,1 0,-1 0,1 0,0 1,-1-1,1 0,-1 0,1 0,0 0,-1 0,1 1,-1-1,1 0,0 0,-1 0,1 1,0-1,-1 0,1 1,0-1,0 0,-1 1,1-1,0 0,0 1,0-1,-1 1,1-1,0 0,0 1,0-1,0 1,0-1,-11 112,10-110,0-1,0 0,1 1,-1-1,0 1,1-1,-1 1,1-1,-1 1,1-1,0 1,-1 0,1-1,0 1,0-1,0 1,0 0,1-1,-1 1,0-1,1 1,-1 0,1-1,-1 1,1-1,0 0,0 1,-1-1,1 0,0 1,0-1,1 0,-1 0,0 0,0 0,0 0,1 0,-1 0,1 0,-1 0,0-1,1 1,-1 0,1-1,0 0,-1 1,1-1,0 0,14 0,0-2,0 0,-1-1,1 0,-1-2,0 0,0 0,5-3,27-9,-5-7,-36 19</inkml:trace>
  <inkml:trace contextRef="#ctx0" brushRef="#br0" timeOffset="35219.145">3554 418,'1'-1,"0"0,1 0,-1 0,1 0,-1 1,1-1,-1 0,1 1,-1-1,1 1,0 0,-1-1,1 1,0 0,-1 0,1 0,0 0,-1 0,1 1,-1-1,1 0,0 1,-1-1,1 1,-1 0,1-1,-1 1,1 0,117 36,-3-23,-23 4,12-2,513-16,-409 12,-93-1,130-11,-142 13,349-14,-311 13,44-12,-69 12,46-20,-157 7,-1 0,1-1,-1 0,1 0,-1 0,0-1,1 1,-1-1,-1-1,1 1,0-1,-1 0,0 0,0 0,1-1,55-48,-54 47,-1-1,0 1,0-1,0 0,0 0,-1-1,-1 1,1-1,-1 0,-1 0,1 0,-1-1,-1 1,1-6,4-19,-3 21,-1 1,0-1,-1 1,0-1,0 0,-2 0,0 1,-1-10,-2 15,0 1,-1 0,1 1,-1-1,0 1,0 0,-1 0,1 0,-1 1,0 0,0 0,0 0,0 1,-1 0,1 0,0 1,-1 0,1 0,-1 0,0 1,1 0,-1 0,1 0,-6 2,-82-10,-21-4,-14-2,-69 14,188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6:17:54.25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2413 1620,'-2'-2,"-1"-1</inkml:trace>
  <inkml:trace contextRef="#ctx0" brushRef="#br0" timeOffset="8691.38">2692 12,'-42'-12,"39"12,-535 1,410 27,60-8,-4 18,-49 47,37 1,45-25,1 3,4 20,15 21,18-95,-1 1,2-1,0 0,0 0,0 1,2-1,-1 0,1 0,1 0,-1 0,2 0,-1-1,3 4,19 123,-2 27,12-35,-34-106,13 57,3-3,6 76,-6-38,16 2,2 0,-33-100,1 0,1 0,1 0,0-1,1 0,1 0,3 5,74 143,-31-35,-47-117,0 0,1-1,0 0,1 0,0-1,0 0,1 0,0-1,1 0,-1-1,4 2,23 19,-28-20,0-1,1-1,0 0,0 0,0-1,1 0,0 0,0-1,0-1,4 1,78 32,35 20,4-43,-9-1,442-13,-554 1</inkml:trace>
  <inkml:trace contextRef="#ctx0" brushRef="#br0" timeOffset="11436.447">944 9205,'-1'-2,"-1"-1,0 1,-1 0,1 0,0 0,-1 0,1 1,-1-1,1 0,-1 1,0 0,0 0,0 0,1 0,-1 0,0 0,0 1,0-1,0 1,0 0,-1 0,1 0,0 0,0 1,0-1,0 1,0 0,-2 1,-6 0,1 1,-1 1,1 0,-1 1,1-1,1 2,-1 0,1 0,0 0,0 1,1 1,-1-1,2 1,-2 3,-38 31,25-26,1 1,1 1,1 1,0 0,2 2,-7 9,-91 177,-3-16,72-112,-22 53,25 0,-48 101,80-206,2-1,1 2,1-1,2 1,0 0,2 0,1 2,1 305,3-319,1-1,0 1,0-1,2 0,0 0,1 0,0-1,1 0,0 0,2-1,8 12,13 25,-2-9,1-1,2-1,2-1,2-2,1-2,30 22,28 29,68 66,-68-12,23-2,-72-100,-44-38,1 0,-1 0,0 0,0 0,0-1,0 1,0 0,0 0,0-1,0 1,-1 0,1-1,0 1,-1-1,1 1,-1-1,0 1,1-1,-1 1,0-1,0 1,0-1,0 0,0 1,0-1,-1 1,1-1,0 1,-1-1,1 1,-1-2,1 2,-35-152,26 111</inkml:trace>
  <inkml:trace contextRef="#ctx0" brushRef="#br0" timeOffset="15388.236">211 9904,'-15'-47,"-18"-107,6-1,-3-128,30 276,-36-712,2-52,34-736,0 515,25 690,-7 140,-3-229,10 170,-9 126,5 1,3 0,6-1,-24 73,39-105,6 2,58-102,-90 188,54-138,64-100,8 23,40-12,-99 111,45-45,-64 118,52-46,-19 17,10 20,-70 42,-73 43,18 6,-7 0,0 1,0 0,0 2,0 0,0 2,-7 3,-51 13,108-15,-26-6,1-1,-1 1,1 0,-1 0,1 1,-1-1,1 0,-1 1,1-1,-1 1,1 0,-1 0,0 0,1 0,-1 0,0 1,0-1,0 1,0-1,0 1,0 0,0 0,-1 0,1 0,-1 0,1 0,-1 0,0 0,0 1,0-1,0 0,0 1,0 1,3 10,-2-1,1 1,-2 0,0 0,-1 0,0 0,-2 12,0 16,14 121,-12-105,0-48</inkml:trace>
  <inkml:trace contextRef="#ctx0" brushRef="#br0" timeOffset="17787.549">1213 1655,'2'-5,"1"-1,-1 1,1 0,1 0,-1 0,1 0,0 0,0 1,0 0,1-1,-1 2,1-1,0 1,0-1,0 1,1 1,-1-1,4-1,177-94,-179 95,-6 2,1-1,0 1,0-1,0 1,0 0,0 0,0 0,0 0,0 0,0 0,0 0,0 1,0-1,1 1,-1 0,0-1,1 1,-1 0,0 0,0 1,1-1,-1 0,0 1,0-1,1 1,-1 0,0 0,0 0,0 0,0 0,0 0,0 0,-1 1,1-1,0 1,-1-1,1 1,-1 0,1 0,-1 0,0 0,1 0,-1 0,0 0,-2 164,2-148,-1 1,-1-1,0 1,-1-1,-2 0,0 0,0 0,-2 0,0-1,-4 7,-36 48,-6-12,46-53,1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05:39:41.502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0,'0'176,"0"-166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3:05.65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07011DA-AD5C-4A22-BDC6-21AAEE67F57E}" emma:medium="tactile" emma:mode="ink">
          <msink:context xmlns:msink="http://schemas.microsoft.com/ink/2010/main" type="inkDrawing" rotatedBoundingBox="13728,8827 15145,8763 15147,8806 13730,8871" shapeName="Other"/>
        </emma:interpretation>
      </emma:emma>
    </inkml:annotationXML>
    <inkml:trace contextRef="#ctx0" brushRef="#br0">1087 614 15,'0'0'8,"24"12"0,-24-12 1,19-4-1,-19 4-2,24-4-1,-24 4-2,27-4 1,-27 4-2,29 2 0,-13 1 0,2 0 0,-1-1 1,-1 0 0,4-4 0,-3 0 2,2-2 0,1-3-1,-4 1 0,3 1-1,-3 0 0,0 3-2,-16 2 1,27 0-1,-12 2 0,-15-2 1,25 5 0,-10-5 1,-1 0 0,2-2 0,0 1 0,0-1 1,2 0-2,-2 1 1,1 1-2,-1 0 0,-1 1 0,0-1-1,1 2 1,3-2 0,-1 0-1,1-2 2,0 2-1,-1-1 1,3 1-1,-4 0 1,1 0-1,0 1 0,-1 3 0,-1-1-1,2 0 1,-1 0-1,1 1 1,0-4 0,1 0 0,-3-4 1,3 1 0,0-3 0,1 1 0,-3 0 0,1 0 1,0 2-2,-2 1 0,0 2 0,0 0 0,1 2 0,1 0-1,-2-2 1,-2 0-1,4-4 1,0 3 0,-1-4 1,2 0-1,-4 0 0,6 1 0,-2-1 1,2 2-2,-1 3 1,0 0-1,2 1-2,-4 1-4,1-4-19,3 7 0,-22-5 0,28-8-2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3:49.0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B11B406-81A5-40DE-93D5-2F8E745F27B5}" emma:medium="tactile" emma:mode="ink">
          <msink:context xmlns:msink="http://schemas.microsoft.com/ink/2010/main" type="inkDrawing" rotatedBoundingBox="5013,7507 12579,13470 12222,13922 4656,7959" semanticType="callout" shapeName="Other">
            <msink:sourceLink direction="from" ref="{02F52D91-71E5-4D53-A299-1DE190A8E283}"/>
          </msink:context>
        </emma:interpretation>
      </emma:emma>
    </inkml:annotationXML>
    <inkml:trace contextRef="#ctx0" brushRef="#br0">6809 5348 56,'0'0'21,"19"8"1,-19-8-1,0 0-1,0 0-7,0 0-7,0 0-3,-19 3-2,19-3 0,-21 0 1,6 0 0,-2-3 2,-2 1-1,-6-3 1,5 0 0,-9-3 0,3 0 0,-3-1-2,-1 1 1,-2-3-1,1-1-1,-2 0 0,-1-1 1,2-3-1,-2 0 0,2-2 0,0-3 0,0-1 0,2-3 0,-1-3 0,2-4 0,-3-3 1,4-3-1,-3-5 0,2 1 0,0-1 0,1 0 0,-1-2-1,1 2 0,1-2 0,0 5 0,0 0 0,-2-3 0,-2-3 1,4-1-2,-3 1 0,-2-4 1,0 1-1,-2-4 1,-3-1 0,2 1 1,-4-3-1,-2-3 2,-3-2-1,0 0 1,-5-3-1,1 2 0,-3 0 0,-2-1-1,-3 3 1,-5 2-1,-4-3 0,-6 4 0,0-1-1,-5-1 1,-3 3 0,1-3 0,-1 1-1,0-4 1,4 1 0,5 2 0,-3 0 0,6 0 0,0 3 1,-4 0-1,-1 5 1,-3 3-1,0 3 1,-2 0-1,1 2 1,-1-3-1,5-1 0,2 1 1,6-2-1,3-1 0,1-3 0,6 0 1,0-1-1,2 0 1,3 0-1,-3-3 1,3 2-1,-1 1 1,2 4-1,-3-1 0,-1 2 0,1 2 0,-2 3 1,2 4-1,1 3 0,0-1 0,2 3 0,5 2 0,1 2-1,2 1 0,2 2 0,-2 0 0,0 0 0,1 1 0,1 2-1,-1 2 2,1-1 0,-2 3 0,1 0 0,3 1 0,-1 3 0,0-1 0,-2 1 0,-1-2 0,0 2 0,-1-2 0,4 2 0,-2-3 0,4 2 0,-2-4 0,2 0 1,0-3-1,1 0 0,2 0 0,-2-1 0,1 1 0,-1-2 0,0 4 0,-1-1 0,1 3 0,1 0 0,1 1 0,-2 2 1,0 1-1,-1 0 0,3-2 0,0 2 0,0 0 0,-2-2 0,-3-1 0,-1 0 0,-5 0 0,-1 0 1,-2 1-1,-4 1 0,-1-1 0,-2 2 0,2 0 0,-1 2 0,4-2 0,0 1-1,3-6 1,2-1-2,2-2 1,0 0 0,5-5-1,2 2 0,3-3 0,4 1 0,0 0-3,8 10-4,0-3-15,2-1-7,6 4 0,0-14-1,9-6 0</inkml:trace>
    <inkml:trace contextRef="#ctx0" brushRef="#br0" timeOffset="162459">325 155 0,'-16'-1'4,"16"1"1,0 0 2,-18 8 0,18-8 1,0 0 2,0 0 1,-22 5 0,22-5 1,0 0 0,0 0-3,-18-8-2,18 8-1,0 0-1,-14-12 1,14 12 0,0 0 0,-18-8 0,18 8 1,-16-9-1,16 9 0,-22-11-1,22 11 0,-28-16 1,12 1-2,-1 2-1,-4-6 1,-1 0-1,-2-5 0,1 0-1,-1-5 0,0 2 0,-2-2 1,2-5-1,-4 1-1,4 0 0,-5 1 0,0 0 0,-3 0 0,5 2 0,-5-1-1,3 7 1,2 0 0,3 3 0,0 2 0,1 3-1,2 0 1,2 3 0,1 0-1,1 2 1,1 0-1,-2-2 0,1-3 1,1 2-1,1-4 0,-1 1 0,2-3 0,-2 1 1,1 0-1,4 3 0,11 16 0,-19-23 0,19 23 0,-13-14 0,13 14 0,0 0-1,0 0 1,0 0-1,0 0 1,0 0 0,5 21-1,-5-21 1,10 29-1,-4-10 1,0 6 0,1 6-1,2 3 1,3 4-1,-1 4 0,0-2 1,0 5 0,2-5 0,0-2 0,-2-4 0,2-5 1,-5-7-1,3-3 1,-5-4-1,-6-15 0,0 0-1,16 16 1,-16-16 0,0 0 0,0 0 0,0 0 0,0 0 0,-8-21-1,4 3 1,-8-7-1,3-7 0,-6-8 0,3-5 1,-3-5-1,1 0 0,3-1 2,-2 3-2,2 6 2,1 7-1,4 6 1,-1 7-1,7 22 0,-6-19-1,6 19 1,0 0-1,21 22 0,-5-8 1,9 6-2,4-3 2,6 1-1,4-4 0,2-2 0,1-6-1,4-1-3,-2-7-7,-1-6-15,3 2-1,-9-12 1,0 4-3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3:42.96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2F52D91-71E5-4D53-A299-1DE190A8E283}" emma:medium="tactile" emma:mode="ink">
          <msink:context xmlns:msink="http://schemas.microsoft.com/ink/2010/main" type="inkDrawing" rotatedBoundingBox="11932,13153 24312,12451 24544,16556 12165,17258" hotPoints="24974,14864 17628,16951 10201,15170 17548,13083" semanticType="enclosure" shapeName="Ellipse">
            <msink:destinationLink direction="from" ref="{9B11B406-81A5-40DE-93D5-2F8E745F27B5}"/>
          </msink:context>
        </emma:interpretation>
      </emma:emma>
    </inkml:annotationXML>
    <inkml:trace contextRef="#ctx0" brushRef="#br0">1693 3980 6,'0'0'8,"-2"19"3,2-19 1,0 0 2,-16 3 0,16-3 2,0 0-2,0 0-1,0 0-3,-16 7-2,16-7 0,0 0-2,0 0-1,-14-5 0,14 5-1,0 0 0,-16-3-1,16 3-1,-18 0 1,18 0-1,-22 3 1,7-3-2,-1 3 1,-1-3 0,0 2 0,-4-4 0,2 2 0,-5-3-1,0 3 1,-4-3-1,-2-1 1,-1 1-1,-1 0 0,-5 1 0,2 1 1,-3-2-1,-1 1 1,-1-4-1,6 1 2,-2-2-1,2-1-1,-1-3 0,4 0 1,-1-3-2,2 1 1,-4-1 0,3-1-1,-1-1 0,2 2 1,-1-2 0,1 1 0,1-2 0,2-1 0,1-3-1,0-1 1,-1 0 0,-3-4-1,-1 1 1,-1-4 0,-1-2-1,-3 1 1,1-3-1,-2-3 1,2 1-1,3 0 0,1-3 1,2 1-1,2-1 1,3-1-1,0 2 0,5-1 1,-1 0-1,3-7 0,1 0 0,3 2 0,2-2 0,3-1 0,3 1 0,2-3 1,3 0-2,1 2 2,3-2-1,-1-5 0,2-1 1,-1-2-1,0-5 1,-3 2-1,1 0 1,-2 1-1,-2 4 1,-1 1-1,0 4 0,-2-1 0,2 3-1,0 4 1,-1 0 0,0 0 0,0 1-1,1 0 1,0-2-1,1 1 1,1-5 1,-1-4-1,2 0 0,0-4 1,2-2-1,-1 1 1,2 2-1,-1 3 0,3 4 1,-2 6-1,4 4 0,-3 4 1,3 4-1,1 3 0,1-1 0,-1 0 0,4-1 0,-1-3-1,0 2 1,0-1-1,1 1 1,-1 0-1,0-1 1,0 6-1,0-3 0,-1 3 1,5-2 0,2-2 0,1 0 0,1-3 0,3 2 0,1-2 0,-1 3 0,1-1 0,-2 3 0,-2-1 0,0 4 0,-1 0 0,-2 2 0,0 0 0,0-1 0,0 4 0,0 0 0,-2 3-1,1 2 1,1 1 0,-2 2 0,1 1-1,1 2 1,-2-2-1,2 2 1,-1 0 0,1 0-1,-16 8 1,27-14 0,-13 9-1,1 2 1,-1 3 0,1 0-1,-1 0 1,4 0 0,1 0 0,0 0 0,2-3 0,-2 0 0,2-2 0,-1 0 0,-1-1 0,0 3 0,-1 1-1,1 0 1,-1 4 0,1 0 0,0 2 0,2 1-1,0 0 1,0 0 0,3-2 0,1 0 0,-1-3 0,5 0-1,2 0 1,1 0 0,0 0 0,-2 0 0,2 3 0,0 4 0,1 1-1,-3 1 1,-1 1 0,1-1 0,1-2 0,0-1-1,-1-3 1,1-1 0,-1 0 0,-1-2-1,0 1 1,-3 2 0,-2 2 0,1 3-1,1 0 1,-3 0 0,1-1 0,1 1 0,1-5 1,0 0-1,-1-1-1,-1 1 1,0 2 0,4 1 0,0 4 0,3 1 0,1 1 0,2 1-1,3 0 1,3-3 0,1-2 0,3-4 0,1-2 0,-1-2 0,1-3 0,0-2 0,0-3 0,-2 0 1,-1-3-1,0 0 0,1-2 0,2-1 0,2 1 0,-1 0 0,1 2 0,1 3 0,0 5 0,0-1 0,2 3-1,-2-2 1,1-1 0,4 0 0,0-3 0,2-2 1,1-3-1,-3 3 0,0-2 0,-2 3 0,-1 1 0,-5 1 0,-2 4 0,2-1 0,1-2 0,-2 0 0,2-1 0,2-3 0,2-4 1,1-2-1,2-1 0,2 0 0,-2 0 0,6 2 0,-3 3 0,4 0 0,-3 4 0,-1 1 0,-1 1 0,-2 0 0,0 2 0,-6 0 0,1 0 0,-1-2 1,1 3-1,1-1 0,0 1 0,2 2 0,0 0 0,5 0 0,0 0 0,5 2 0,2-4 0,3 1 0,-1-1 0,4 1 0,-1-1 1,-3-1-1,1 1 0,-3 1 0,-1 1 0,-4 0 1,1 0-1,1 1 0,1-1 0,4 0 1,3 2-1,2-1 0,4 3 0,0-3 0,0 4 1,-1-2-1,0 4 0,-6-1 1,-3 2-1,-1-2 0,-4 1 0,-1-1 1,1 2-1,2 2 0,2 3 0,4 1 0,5 4 0,0 2 0,4 3 1,2 2-1,1 1 0,-1 3-1,-1-1 1,-1 1 0,3-2 0,-2 2 0,3 1 0,2 4 0,11 0 0,5-1 0,6 4 0,2 0 0,3-1 0,5-2 0,1-4 1,-1-4-1,2-5 0,-3-5 0,3-7 0,-2-6 0,1-4 0,-7-6 0,-1-1 1,-6-4-1,-5-4 0,-9-2 0,-7-3-1,-6 2 1,-4-2-1,-2 2 0,-7 0 0,-5 3 0,-8 0 0,-3 6 0,-10 1 0,-4 6 1,-7 1 0,-7 7 0,-2 3 0,-15-8-1,19 22 1,-19-22 0,13 27 0,-8-11 0,-1-1 0,1 1 0,2 0 0,1 1-1,1 1 1,4 1 0,2 0 0,-1-1-1,4-2 1,-4-2 0,1-3 0,-15-11 0,22 16 0,-22-16 1,19 10-1,-19-10 1,17 11-1,-17-11 0,27 10 1,-8-5-1,2-2 0,3-2 0,2 1 0,4-2 0,3 0 0,-5-2 0,1 1 0,-3-2 0,0 3 1,-2-2-1,1 2 0,-1-2 1,0 1-1,5-2 0,2-2 0,4-2 0,4 1 0,2-2-1,1 0 1,1 2 0,-3 1 0,0 2 0,-1 1 0,-4 2 1,-1 2-1,-5 1 0,-2 2 0,0 1 1,2 0-1,0 1 0,1 1 0,-1 0 1,2-3-1,-1-1 0,-1 0 0,0-3 0,-3-1 1,-6 0-1,0 0 0,-3 0 0,3 5 1,-4 8 0,3 3-1,-1 3 0,2 3 1,3 5-2,-1 1 1,-1 0 0,0 0 0,-5-9-1,-2 0 1,-1-5 0,-13-14 0,15 26 0,-10-12 0,-2 2 0,-2 5 0,3 6-1,-1 10 1,0 9-1,2 7 0,1 8 0,1-1 0,-1 1 0,-1-2 0,0-6 1,-2-8-1,-2-8 1,-1-7 0,-4-4 1,-3-6-1,-1 1 0,-3 0 1,-2 1-1,-1 5 0,-2 2 0,-2 5 0,0 2 0,-2 3-1,-1-1 1,-5 1 0,-1-2 0,-4 0 0,1-3 0,-4-2 1,-3-2-1,-1 2 1,-6 0-1,1 3 1,-3-1 0,-4 1 0,-5 0-1,-4 2 1,0-2-1,-1 2 1,-1-4-1,2 1 0,0-2 0,1 0 1,4-4 0,2 1 0,-2-2 0,1-1 1,-2 0-1,-1-1 1,-2 1-1,1-1-1,-3-1 1,0 2-1,-2-4 0,-1 1-1,1-1 1,-1-1-1,2-4 2,0 2-1,-1-3 1,-1 2 0,-1-2-1,2 3 1,-7 0-1,3 2 1,-5 1-1,-3 2 0,1 2 0,-4 0 0,3-2 0,0 0 0,2-2-1,0-3 1,3-1 0,3-4 0,0 0 1,2-2-1,0-3 0,2-1 1,-3-1-1,0-1 0,-3 0 1,-1 1-1,-4-1 0,-1 2 0,-3 0 0,0 0 0,0-1 0,1 1 0,3-4 0,-1 1 0,3-2 0,2-1 1,2 0-1,-2 2 0,-1 1 0,-4 2 0,-4 2 0,0 2 0,-4 4 0,0-1 0,-1 0 0,1 1 0,-3-2 0,3-1 0,2-4 0,-4 2 0,3-4 0,-8 1 0,-4 1 0,-3 1 0,0 3 0,-2 0 0,-1 4 0,-1 2 0,1 1 0,4 0 0,4 2 0,-1-2 0,-2-1 0,-2-2 0,-2-2 0,5-1 1,-2-2 0,4 2 0,-2-2 0,4 5 0,6 2 0,3-1-1,0 1 0,3-1-1,-2-2 2,2-1-2,3-1 1,2-5-1,-1-5 1,1 0 0,5-1 0,1 0 0,4-1 0,-1 1 0,-1-1 0,0 4 0,1 0 0,-1 1 0,-2 1 0,-1 1 0,-4 1 0,4-1-1,0-1 1,-1 1 0,6-2 0,-1-3 0,4-1-1,4-1 1,4-2 0,6-2 0,0 1 0,2-1 0,3 0 0,1 1 0,2 0-1,1 2 1,0 0 0,-1-1 0,5-2 0,-1 1 0,-1-3 0,2 0 0,0 1 0,1-3-1,1 2 1,-1 2 0,1-2 0,-2 2 0,1 0 0,1 0 0,-2 0 0,5 0 0,1-2 0,2-2-1,1 1 1,3 0 0,2-1 0,-1 2-1,3 1 1,-4 0 0,1 4 0,0 0 0,-2 0 0,2 2-1,-2 0 1,2-1 0,0-1 0,-1-1 0,1-1 0,1-4 0,1-1 0,-4 1 1,2 1-1,-2-1 0,0-1 0,0 1 1,-1 1-1,-1 2 0,-2 0 0,0-1 0,0 0 0,-1 0-1,-3 1 1,0-2-2,2 4-1,-2-7-6,13 5-14,-5-9-8,6-4 1,7-6-2,8-8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6:34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49B38E3-34DC-40FA-9FBB-ECEC79785A05}" emma:medium="tactile" emma:mode="ink">
          <msink:context xmlns:msink="http://schemas.microsoft.com/ink/2010/main" type="inkDrawing" rotatedBoundingBox="10991,8994 15773,12083 15085,13148 10304,10058" semanticType="callout" shapeName="Other">
            <msink:sourceLink direction="from" ref="{7E070240-4DBB-472A-94AB-8156358B6B8D}"/>
            <msink:sourceLink direction="to" ref="{204B3EBF-F39C-4DD6-A6F6-59A547B9831E}"/>
          </msink:context>
        </emma:interpretation>
      </emma:emma>
    </inkml:annotationXML>
    <inkml:trace contextRef="#ctx0" brushRef="#br0">1797 2450 16,'0'0'8,"0"0"3,0 15 1,0-15 0,0 0-1,0 0 2,0 0 1,0 0-1,0 0-1,-14 11-3,14-11 0,0 0-2,0 0 0,0 0-1,-16 5-1,16-5 1,0 0-1,-18-7-1,18 7 0,-21-11-1,5 2-1,16 9 1,-29-21 0,13 8-1,-2-4 0,1 1 0,-4-7 0,2-1 0,-5-3 1,-1-5-1,-3-6 0,-3-2 0,-3-3-1,-3-4 1,-3 0-2,-3-5 1,-4 1-1,1 0 1,-4-5-1,-5-1 0,-2-6 1,-3-2-1,-2-2 1,-1 0-1,-1-4 1,-2 4-1,6 5 0,4 3 0,3 5 0,7 3 0,6 1-1,3 4 1,6 1 0,4-1 0,3-1 0,-2-1 0,5 0 1,-1 2-1,-1 1 0,4-1 0,0 3 1,-2 3-1,3 5 0,4 3 0,-2 2 0,4 2 1,1 4-1,3 4 0,2 1 0,-1-2 0,2 2 0,2-1 0,0 1 0,1 0 0,1 0 0,-1 1 0,1-1 0,-1 3 0,0 0 0,1 2 0,1 14 0,-8-26 0,5 12 0,-4-2-1,-1-2 0,0-1 0,-2 0 0,1 0 0,-1 1-1,0-1 2,1 3-1,9 16 1,-15-22 0,15 22 0,-12-16 0,12 16 0,0 0 0,-15-16 1,15 16-2,0 0 1,0 0-1,0 0-1,0 0-1,0 0-4,0 0-7,0 0-15,21 14 1,-2-7-2,-3-6 2</inkml:trace>
    <inkml:trace contextRef="#ctx0" brushRef="#br0" timeOffset="1296">122 59 44,'-25'-30'20,"25"30"2,-24-23-1,24 23-2,-16-8-6,16 8-5,0 0-1,0 0-3,-15 16 0,17 4 0,-1 7 0,2 6-2,2 9 1,2 4-1,-1 10 0,5 6 0,1 10 0,-3 2-1,3 2 0,-3-1-1,2 1 1,-1-8 0,0-7 0,-4-12 0,-1-10 0,0-14 0,0-7 1,-5-18 0,0 0 1,0 0-1,1-30 0,-6 2 1,2-2-1,-3-10 0,-1-6 0,-2-5-1,-3-4 1,-2-2 0,1 1-1,-1 0 1,-1 3-1,2 5 0,4 8-1,2 9 0,4 5 0,5 8 0,-2 18-1,16-17 0,-2 15 1,4 7-1,4 3 1,9 3-1,4 5 1,5 2 0,4 4 0,2 2 0,1 3 0,1-1 0,-1-1 0,-7 3 1,-5-1-1,-4 0 0,-4-2 1,-5-2-1,-6-2 1,-3-1-1,-2-4 0,-11-16 1,13 23-1,-13-23 0,0 0 0,4 14 0,-4-14 0,0 0 0,-18 5 0,18-5 1,-23-2-1,6-1 0,1-2 0,-4-3 0,1-3 0,-2-3-1,0-2 1,-1-7-1,-1 1-1,1 0-1,-5-6-1,4 8-1,-6-6-3,10 12-6,-2-4-14,5-1 1,10 3 0,-1-8 0,12 8 3</inkml:trace>
    <inkml:trace contextRef="#ctx0" brushRef="#br0" timeOffset="13816">3321 2931 5,'0'0'3,"0"0"1,0 0 0,16 5 0,-16-5 0,0 0 0,0 0 0,19-1 0,-19 1-1,0 0 1,16 0-2,-16 0-1,0 0 1,16 0-1,-16 0 0,0 0 0,23-7 1,-23 7 0,0 0 1,18-5-1,-18 5 0,0 0 0,16-4 0,-16 4-1,0 0 0,14 0-1,-14 0 0,0 0 1,19-4 0,-19 4 0,16-3 0,-16 3 0,17-1 0,-17 1 0,16 0 0,-16 0-1,14 1 1,-14-1-1,0 0 0,19 3 0,-19-3 1,0 0-1,20 4 1,-20-4 0,0 0 0,20 1 0,-20-1 0,16 0 1,-16 0 0,17 0 0,-17 0-1,19-1 1,-19 1 0,22-4-1,-22 4 0,21 0 0,-21 0 0,19 0 0,-19 0 0,15 4-1,-15-4 1,0 0 0,19 6 0,-19-6 0,0 0 0,19 3 1,-19-3-1,18 3 0,-18-3 1,18 2-1,-18-2-1,16 3 0,-16-3 1,17 3-1,-17-3 0,18 4 0,-18-4 1,23 4 0,-23-4 0,24 0 0,-24 0 1,25-1 0,-25 1-1,24-3 1,-24 3-1,25-2 0,-25 2 0,20 2-1,-20-2 0,18 4 0,-18-4 0,18 3 1,-18-3-1,17 2 1,-17-2 0,18 3-1,-18-3 1,18 2 0,-18-2 0,17 5-1,-17-5 0,16 6 1,-16-6-1,18 5 0,-18-5 0,19 3 1,-19-3-1,20 3 0,-20-3 1,22 0-1,-22 0 0,19 2 0,-19-2 0,18 3 0,-18-3 1,19 5-1,-19-5 0,18 3 0,-18-3 0,19 2 1,-19-2-1,16 0 1,-16 0-1,18 1 1,-18-1 0,18 3-1,-18-3 1,17 2-1,-17-2 0,18 0 1,-18 0-1,14 0 1,-14 0-1,0 0 0,21 0 1,-21 0-1,16 2 0,-16-2 0,18 1 1,-18-1-1,18 2 0,-18-2 1,17-2-1,-17 2 0,20-3 0,-20 3 1,17-3-1,-17 3 0,16-2 0,-16 2 0,16 0 0,-16 0 0,18 0 0,-18 0 0,19-1 1,-19 1-1,20-4 0,-20 4 0,21-1 0,-21 1 0,17 0 1,-17 0-1,16 1 0,-16-1 0,16 2 0,-16-2 0,15 0 0,-15 0 0,0 0 0,19 0 1,-19 0-1,0 0 0,18 0 0,-18 0 0,0 0 0,0 0 0,16 3 0,-16-3 0,0 0 0,0 0 0,0 0 0,14 2 0,-14-2 0,0 0 1,0 0-1,0 0 0,0 0 0,0 0 1,0 0-1,0 0 0,0 0 1,16-2-1,-16 2 1,0 0-1,0 0 0,16-3 0,-16 3 0,0 0 0,0 0 0,15-2 0,-15 2-3,0 0-5,21 4-12,-21-4 0,17-7-2,-10-7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6:27.20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FB3BC2F-D4B9-4CE9-B1D9-E671553412AA}" emma:medium="tactile" emma:mode="ink">
          <msink:context xmlns:msink="http://schemas.microsoft.com/ink/2010/main" type="inkDrawing"/>
        </emma:interpretation>
      </emma:emma>
    </inkml:annotationXML>
    <inkml:trace contextRef="#ctx0" brushRef="#br0">1222 74 20,'0'0'18,"0"0"1,-15-5 0,15 5-2,-17-8-3,17 8-2,-21-3-3,21 3-2,-23 0-2,23 0-1,-21 0-1,21 0 1,-19-2-1,19 2 0,-18-2 1,18 2-1,-20-1 0,20 1 1,-26 3-1,8 2 0,-1-4-1,-4 4 0,-1 0-1,-1 0 1,-1-2-1,-1 0 0,-2-3 0,1 2 0,0-2 0,0 1 0,1-1 0,1 2 0,2-2-1,-2 1 0,2 3 1,-1-1-1,2 0 0,1 0 0,-2 0 0,-5 4 0,-2-2 0,2 1 0,-3 4 0,0-1 0,0 6 0,-2 4 0,0 1 0,5 4 0,-1 5-1,1 0 1,3 1-1,2 0 1,2 6-1,4-4 2,-1 1-1,4 2-1,4 0 1,2 5 0,-1 2 0,2 2 0,1 1 1,1 3-2,3 3 0,1 2 1,-1 4-1,1-1 1,1 1 0,-1 1-1,1-1 1,-1 1 0,-1-2-1,-2-2 1,2-1 1,1-1-2,2 3 2,2-1-1,1 2 1,2 0-2,1 3 2,2-2-1,0 4-1,0 1 1,-1 0-1,1-1 1,-3 1-1,1 0 1,2 1-1,-2 0 1,4-2-1,0-3 1,4 1 0,-1 0 1,3-3 0,-3-2 0,3-2 0,-3 1 0,0 0 0,-1-1 1,-2-4-2,-2 0 0,0 0 0,-1-2 0,-1 1 0,0-3 0,1-1-1,-2-3 1,1 0 0,2-5 0,0-1 0,2-1 0,-1-5 0,1-3 0,0-1 0,1-2 0,-1-2 0,-1-3 1,1-1-1,0-2 0,-10-14 1,27 23-1,-10-15 0,4-2 1,3 1-1,5-1 1,0 2-1,5-2 0,-2 2 0,3 0 0,-2 2 0,2 1 0,0-1 0,-1-1 0,6-6 1,0 1-1,2-3 0,3-1 0,2 0 1,4-3-1,5 1 0,2-1 1,1 3-1,6 0 0,1-1 0,4 1 0,1-4 0,-2 1 1,-3-6-1,0 1 0,-2-5 0,-3-2 0,-5-2 1,-4-1-1,-3-1 0,-2 2 0,-4 2 0,1 3 0,-4 2 0,-2 4 0,4 1 0,-3 2 0,4-1 0,-3 1 0,4 0 1,-1-2-1,0 2 0,-1-2 0,0-1 0,1 1 0,-1 3 0,1-1 0,1 0 0,-1 3 1,-1-2-1,0 2 0,1-1 0,2-1 0,-2 1 0,-1-2 0,1-1 0,1 1 0,1-2 0,0 1 0,-2-3 0,2 1 1,2-2-1,-1-2 0,1-1 0,1-3 0,-3 1 1,-2-3-1,4 3 0,-5-3 0,-2 2 0,-2-2 1,-2 2-1,-3-4 0,-1 2 1,-1-3-1,-2-2 0,0 2 1,0-2-1,0 0 0,0 2 1,-2 2-1,0-2 1,0 1-1,1-3 1,-1 1-1,-3-1 1,0-5-1,0-2 0,2 0 0,0-2 1,-2 1-1,2 1 0,-4 0 0,-1 3 1,1 1-1,2 2 0,1-5 0,2 1-1,0-3 0,2-1 1,0 0-1,1-2 0,-1 0 1,-1 0-1,-4 5 0,-3 0 2,-2-1-1,2 3 0,-2-2 0,2 1 0,1-1 0,1 0 0,1-2 0,2 4 0,-1-2 0,0 1 1,0 2-1,1 0 0,0 2 0,-1-1 0,-1 1 0,2 1 0,-2 5 0,2 0 0,-2 0 0,0 7 0,0 1 0,0 5 0,-1 0 0,-1 1 0,1 0 0,-2 1 0,-2-2 0,0-1 0,-1 0 0,-1-1 0,3 0 0,-3 0 0,3 2 0,1 0 0,-1 0 0,1-1 0,0 3 0,2-2 0,-4-1 0,2 0 1,-5 0-1,2-2 0,-1 0 0,-1-2 1,-1 1-1,1-1 0,3 2 0,-1 0 0,1-2 0,-3 3 0,2-2 0,-2-1 0,2-1 0,-18 9 1,25-22-1,-25 22 0,24-28 1,-12 11-1,0 1 0,-2-2 1,-2 1-1,0 1-1,-1-2 1,-1-3-2,-1 2 2,1-3-2,-1-2 2,1 0-2,1-1 1,-2-3 2,1 1-1,-1 0 1,-2-2 0,-1-1 0,-2 0 0,-2-4 0,-3 1 0,0-4 0,-1-1 0,-2-4 0,0 4-1,0-4 0,2 1 1,-1-1-1,1-1 0,1 0 0,0 3 0,2 0 1,-2 1-1,-1 0 0,-1 4 1,-1 2-1,-1-1 2,-4 2-2,-2 3 0,-2 2 0,-3 3 0,-4 2 0,-2 1-1,-4 2 1,-4 6-1,-4 2 1,-1 0 0,-1 1 1,-3 4-1,-1-2 0,2 3 0,-1 2 0,1 0 0,-1 1 0,-4 1 0,-1-1 0,-2 2 0,1-1 0,-6 1 0,-1-2 0,-2 0 0,-5 1 0,-2-1 0,-6 2 0,0 0 0,-3 3 0,-1 2 0,1 1-1,2 1 1,3-1 0,1 1 0,7-4 0,0-2 0,3-4 0,2-2 0,1-4 1,1-1-1,-1-1 0,2 0 0,-1 0 0,-4-2 0,-2 3 0,3 1 0,0 1 0,0-2 0,2 4 0,5-2 0,4 2 0,5-1 0,3 1 0,4-1 0,0-1 0,1 0 0,1 0 0,-2-1 1,0-1-1,2 2 0,0-1 0,-4-1 0,0 1 1,0-1-1,1 0 0,-4 1 0,-1 1 0,-3-2 0,1 2 0,-1-1 0,-2 1 1,1 0-1,3 0 0,0 0 0,-2-2 0,1 2 0,1 3 0,2 1 0,2 2 0,-1 4-1,1 1 1,4 2 0,5 3 0,-3 0-1,2 1 1,2 1 0,3-2-1,3-2 1,3 1 0,-1-3 0,1 0 0,18-4 0,-19 4 0,19-4 0,-19 2 0,19-2 0,-23 1 0,23-1 0,-27 4 0,9-3 0,1 1 0,-3-1 0,-2 1 0,-2 0 0,-2-1 0,-4 1 0,-6-1 0,-4 1 0,-2 0 0,-3-1 0,-1 4 0,-4-2-2,2 2 1,-2 0-2,5 3 0,3-5-2,7 5-3,-4-6-10,10-2-13,7 1 1,-1-15-1,15-9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6:52.07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868CDC0-589D-4BFA-9198-5E319180DEB1}" emma:medium="tactile" emma:mode="ink">
          <msink:context xmlns:msink="http://schemas.microsoft.com/ink/2010/main" type="inkDrawing" rotatedBoundingBox="14159,15193 20166,15228 20165,15410 14158,15375" shapeName="Other">
            <msink:destinationLink direction="to" ref="{67C22B8F-7268-4117-88AC-63C8D0A4AD80}"/>
          </msink:context>
        </emma:interpretation>
      </emma:emma>
    </inkml:annotationXML>
    <inkml:trace contextRef="#ctx0" brushRef="#br0">0 55 1,'0'0'4,"15"-2"0,-15 2 1,0 0 0,0 0 0,0 0 0,0 0 0,0 0-2,14 0 0,-14 0-1,0 0 2,15 2-1,-15-2 1,0 0 0,0 0 1,22 3-1,-22-3 0,15 0-1,-15 0-1,19-3 0,-19 3 1,18-3-1,-18 3 1,17-3 0,-17 3-1,20-3 0,-20 3 0,17-2 0,-17 2-1,21-1 0,-21 1 0,21 1 0,-21-1 0,19 2 0,-19-2 0,20 3 1,-20-3 0,19 1-1,-19-1 1,19 2 0,-19-2 0,16 1-1,-16-1 0,16 5 0,-16-5 0,15 3 0,-15-3-1,18 4 0,-18-4 1,16 3 0,-16-3 0,17 2 0,-17-2 0,21 4 1,-21-4-1,18 6 0,-18-6 0,21 6 0,-21-6 1,21 5-1,-21-5 0,22 6 1,-22-6-1,24 7 1,-24-7-1,26 8 1,-26-8-3,23 6 2,-23-6 0,27 3-1,-27-3 0,27 2 0,-27-2 1,26 1-1,-10 1 1,-1-1-1,1 1 0,-16-2 1,29 1-1,-15-1 1,4 0-1,-2-1 1,0 1-1,0 0 1,2-2-1,-1 2 1,1 0-1,-2-1 1,2-1-1,0-2 0,1 1 2,-1-2-1,1 2 1,-1-3-1,1 4 1,-1-2-1,1 2 1,2 1-1,-2 1-1,4-2 0,-1 1 0,1 1 0,-1-2 0,-1 2 0,2 0 1,-4 0-1,3 2 2,-2-2-2,1 1 1,-1 1 0,3-2 1,1 0-2,0 0-2,2-2 4,0 1-2,-1-2 0,0 1 0,2 1 1,-5-1-1,3 1 1,-1 1-1,0-2 1,-2 2-1,2 0 1,-1-1-1,-2-1 0,3 1 0,-5-1 1,2 1-1,-2-1 0,-1 1 1,-2 1-1,-1 0 0,-1 0 0,-14 0 1,28 3-1,-28-3 0,24 3 0,-24-3 0,27 3 0,-27-3 0,27 3 1,-12-2-1,-1-1 1,1 2 0,-1-1-1,2 1 1,0-1-1,0 1 1,2-1-1,0-1 0,3 2 1,1-2-1,-1 1 1,0-1-1,0 2 0,0-1 1,-3-1-1,3 2 1,-5-2-1,0 1 0,0-1 1,0 0-1,0 2 0,-2-2 0,2 4 1,1 0-2,-3 2 1,1-2-1,-1 2 1,-14-6-1,27 10 1,-11-6-1,-1 1 1,-1-4 0,2 2 0,2-1 0,-2 1 0,2 0 0,1-2 0,-1 5 0,6-4 0,-1 2 0,1-2 0,0-2 0,0 0 0,2-2 0,-4 1 1,2-4-1,-4 2 0,0-1 0,-2 2 0,1 1 0,-2-1 0,0 2 0,-1-1 1,2-1-1,-2 2 0,0-1 0,2-1 0,-3 2 0,1 0 0,2 0 0,-2 0 0,2 2 0,-2-2 0,-2 1 0,2 1 0,0-1 0,4-1 0,-3 2 0,3-2 0,0 1 0,0-1 1,-1 3-1,2-3 0,-2 3 0,-3-3 0,0 3 0,0-3 1,-1 3-1,-1-3 0,-14 0 0,28 2 0,-14-2 0,-14 0 0,26 0 0,-26 0 0,27 1 0,-12-1 0,-1 2 0,1-2 0,2 2 0,0-1 0,0 1 0,2-2 0,-2 0 1,2 0-1,-1 0 0,1 0 0,-1 0 0,2-2 0,0 1 1,1-1-1,1-3 0,1 4 0,1-4 0,-2 2 0,2-1 1,-3 1-1,0-2 0,0 2 1,-2 2-1,1-1 0,-1 2 0,-1-1 1,-1 1-1,3 0 0,-3 0 0,3-2 0,-3 1 0,1-1 1,0 2-1,0-1 0,-2 1 0,1 0 0,-1 1 0,2 1 0,0 1 0,-1-2 0,1 2 0,-2-1 0,2 2 0,-2-2 1,2 1-1,-4-2 0,2-1 0,0 2 1,-1-1-1,1 1 0,2-2 1,-2 0-1,-2 0 0,2 0 0,2 0 0,1 0 0,-1 0 1,1 0-1,0 1 0,-1 1 0,3-1 0,-2 1 0,-1-1 1,0 1-1,1-2 0,-3 0 0,2 0 1,0-2-1,-2 1 0,0 1 1,1-2-1,-1 2 0,2-1 0,-2 1 0,0-2 1,2 2-1,1-3 0,2 0 0,0 0 1,0-1-1,0-1 1,0 2 0,0-1 0,-2-1-1,-1 4 1,-2 0-1,0 0 1,-2-1-1,1 1 1,1-2-1,-2 1 2,3 1-2,-1-2 1,3 3-1,0-2 0,0 4 0,2-1-1,-3-1 1,3 0-1,-3 2 1,1-4-2,0 1 3,-1-2 0,0-2-1,-1 0 2,4 2-2,-1-1 2,0 1-2,1 0 2,-1 0-2,1 0 0,-1 0 0,5 0 0,-1-2 0,-2 1 0,2-2 1,0 1-1,2-1 0,0 2 0,-2-2 0,-1 3 1,-2-1-1,-1 1 1,1 0-1,-5 0 0,0 1 1,1 2-1,-3 0 0,-14 0 0,26 0 0,-26 0 0,24 2 0,-10-1 0,-14-1 0,26 0 0,-26 0 0,23 0 0,-23 0 0,19-1-2,-19 1-4,0 0-10,0 0-13,0 0-1,0 0 1,10-17-3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1-14T19:17:22.32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7C22B8F-7268-4117-88AC-63C8D0A4AD80}" emma:medium="tactile" emma:mode="ink">
          <msink:context xmlns:msink="http://schemas.microsoft.com/ink/2010/main" type="inkDrawing" rotatedBoundingBox="16142,15010 21007,11750 21541,12547 16676,15808" semanticType="callout" shapeName="Other">
            <msink:sourceLink direction="to" ref="{F868CDC0-589D-4BFA-9198-5E319180DEB1}"/>
            <msink:sourceLink direction="from" ref="{7E070240-4DBB-472A-94AB-8156358B6B8D}"/>
          </msink:context>
        </emma:interpretation>
      </emma:emma>
    </inkml:annotationXML>
    <inkml:trace contextRef="#ctx0" brushRef="#br0">0 3152 0,'0'0'1,"0"0"3,0 0 2,0 0 0,0 0 0,0 0 1,0 0-1,0 0 0,0 0 0,0 0-4,0 0-1,0 0 0,0 0 1,0 0 0,0 0 0,0 0 0,0 0 0,0 0 0,0 0 0,0 0-1,0 0 0,0 0-1,0 0 0,0 0-1,0 0 1,0 0 0,11-21 0,-11 21 0,0 0 0,4-22 0,-4 22 0,4-22 0,-4 22 0,2-24 1,-2 24 0,3-25 0,-3 25 1,2-28 0,-2 28 0,2-28 0,-2 12 0,0 16-1,4-28 1,-4 28 0,5-26-2,-5 26 1,11-22-1,-11 22 0,11-22 0,-11 22 1,11-18 0,-11 18-1,0 0 1,13-24 0,-13 24 0,0 0 0,0 0 0,19-21 0,-19 21 1,0 0-1,16-9 1,-16 9-1,0 0 1,22-7-1,-22 7 1,21-8-1,-21 8 0,22-5 0,-22 5-1,26-6 1,-26 6 0,27-5 0,-27 5 0,30-4 0,-30 4 0,31 0 0,-31 0 0,28 4-1,-28-4 1,26 7-1,-26-7 1,26 8-1,-26-8 1,29 3 0,-12-3 0,1-2 1,1-1 0,3-5 0,-2 5 0,2-5-1,-3 5 1,1 1-1,-20 2 0,31 2-1,-31-2 0,30 11-1,-30-11 0,31 11 0,-12-9 0,1-1 0,2-1 0,0-3 0,0-1 1,0-1 0,-1 1 1,-1 0-1,-3 2 1,-17 2 0,27 4 0,-27-4 0,22 11 0,-22-11 0,21 11-1,-21-11 0,24 7 0,-24-7 0,31-1 1,-13-5-1,5 1 0,-3-1 0,2 1 0,2-1 0,-4 4 0,1 4 0,-5 0 0,1 3 0,-17-5 0,29 15 1,-29-15-1,26 13 0,-26-13 0,30 7 0,-12-3 0,-18-4 0,35 2 0,-18-4 1,1 4-1,-1-4 0,-1 4 1,-16-2-1,24 2 0,-24-2 0,19 11 1,-19-11-1,0 0 0,16 18 0,-16-18 0,0 0 1,15 19-1,-15-19-1,17 9 1,-17-9 0,26 13-3,-10-8-6,6 6-8,-22-11 0,39 11-2,-21-12 2,10 12-2,-9-15 2,12 17 0</inkml:trace>
    <inkml:trace contextRef="#ctx0" brushRef="#br0" timeOffset="2313">1220 2675 0,'0'0'0,"0"0"3,0 0 3,0 0 1,0 0 1,0 0 0,0 0 0,-10 18 0,10-18 0,0 0-3,0 0-3,0 0 1,0 0-1,-9 17 3,9-17 0,0 0 0,0 0 2,0 0-1,0 0 0,0 0-2,0 0-1,0 0-1,0 0-1,20-2 0,-20 2 0,17-4 0,-17 4 1,20-9 1,-20 9 0,24-15 0,-24 15 0,26-16 0,-26 16-1,28-19 1,-12 12-1,-16 7-1,32-15 0,-16 8 0,3-1 0,1-1 0,-2 0-1,6-4 1,-1 2 0,1-6 1,1 3-1,3-5 2,0 3-1,-1-3 0,1 1 1,0-1-1,-2 3 0,3 1-1,-5 0 0,4 1 0,-2-5-1,1 3 0,3-5 0,1 1 0,6-4 0,0 0 0,2-4 0,1 1-1,3-3 1,-1 1 0,0-2 0,3-1 0,-1 3 0,-2-1 1,-1 1-1,-2 1 0,-2-1 1,-2 3-1,0 0 0,-4 0 0,0-1 0,3 1-1,-3-2 1,4 1 0,-4-3 0,1 3 0,-5 1 0,1 0 0,-4 2 0,0 0 0,-4 6 0,1-1 0,-5 4 0,5 1 0,-5 1 0,3 2 0,-1 0 0,-1 0 0,1-4 0,1 0 0,1 0 0,0-3 0,2 3 0,-3-3 1,-1 3-1,-1-1 0,-1 3 1,-16 13-1,26-28 0,-26 28 0,28-24-1,-28 24 0,29-26 1,-29 26-1,32-27 0,-16 14 0,-16 13 1,32-26 0,-32 26 0,27-24 0,-27 24 0,24-22 1,-24 22-1,19-19 0,-19 19 0,16-14 0,-16 14 0,17-15 0,-17 15 0,18-17 0,-18 17 0,19-18 0,-19 18 0,18-20 0,-18 20 0,17-17 0,-17 17-1,0 0 1,20-15-1,-20 15 1,0 0-1,20-11 1,-20 11 0,0 0 0,17-13 0,-17 13 0,0 0 0,19-11 0,-19 11 0,0 0 0,20-13-1,-20 13 1,0 0 0,16-12 0,-16 12 0,0 0 0,19-15 0,-19 15-2,0 0 2,16-15-1,-16 15 1,0 0-1,17-15 1,-17 15-1,0 0 1,0 0 0,20-13 0,-20 13 0,0 0 0,0 0 0,22-20 0,-22 20 0,19-16 0,-19 16-1,20-17 1,-20 17 0,19-15 0,-19 15 0,16-9 0,-16 9 1,0 0-1,22-15 0,-22 15 0,19-11 0,-19 11 0,24-18 0,-24 18 0,29-20 0,-29 20 0,26-22 0,-26 22 0,24-19 1,-24 19-1,22-15 0,-22 15 0,21-16 0,-21 16 0,27-20 0,-10 7 0,-17 13 0,29-24 0,-12 13 1,-17 11-1,31-24 0,-31 24 0,30-22 0,-30 22 0,27-24 0,-10 11 0,0 0 0,1 0 0,-18 13 0,33-26 0,-14 11 0,-1 4 0,1-2 0,-3 2 0,1 2 0,-17 9 0,28-15 0,-28 15 0,22-11 0,-22 11 0,0 0 0,22-14 0,-22 14-1,20-19 1,-20 19 0,24-18 0,-24 18-1,30-22 1,-30 22 0,29-21 0,-29 21 0,24-14-1,-24 14 1,20-17 0,-20 17 0,17-15-1,-17 15 1,20-14-1,-20 14 1,21-17-1,-21 17 1,20-15 0,-20 15-1,18-13 1,-18 13 0,17-11 0,-17 11 0,18-13 0,-18 13 0,21-11 0,-21 11 0,20-12 0,-20 12 0,20-10 0,-20 10 0,0 0 0,0 0-1,19-9 1,-19 9 0,0 0-1,0 0 1,0 0-1,0 0 0,20-5 1,-20 5-1,0 0 0,17-8 1,-17 8 0,0 0 0,16-9 0,-16 9 0,0 0 1,0 0-1,0 0 0,19-15 0,-19 15 0,0 0 0,0 0-1,18-18 1,-18 18-1,0 0 2,0 0-1,0 0 0,0 0 1,0 0-1,0 0 0,0 0 0,15-17 0,-15 17-1,0 0 0,0 0 1,16-13-1,-16 13 1,0 0 0,0 0 1,0 0 0,0 0 0,0 0 0,0 0 0,0 0 0,0 0-1,0 0-2,0 0 0,0 0 0,0 0-1,0 0 0,0 0 1,0 0 0,21-9 1,-21 9 2,0 0 0,16-13 1,-16 13-1,0 0 1,0 0-1,0 0-1,19-14 0,-19 14 0,0 0-1,0 0 0,18-13 0,-18 13 1,0 0 0,0 0-1,0 0 2,0 0-1,0 0-1,0 0 1,0 0 0,0 0 0,0 0-1,0 0 1,0 0 0,0 0 0,0 0 0,0 0 1,-16 7-1,16-7 0,0 0 0,0 0 0,-19 0-1,19 0 1,-16 2 0,16-2 0,-24 4-1,24-4 1,-24 3 1,24-3-1,-23 4 0,23-4 0,-18 2 0,18-2 0,0 0 0,-22 3 0,22-3 0,0 0 0,0 0 0,-19 6 0,19-6 0,0 0 1,0 0-1,0 0 1,0 0-1,0 0 1,0 0-1,0 0 0,0 0 0,0 0 0,15-18 1,-15 18-1,19-12 0,-19 12 1,22-7 0,-22 7 0,0 0-1,20-5 1,-20 5 0,0 0 0,0 0-1,17 7 1,-17-7-1,0 0 0,0 0 1,16 5-1,-16-5 0,0 0 0,21 0 0,-21 0 1,0 0 0,16-3 0,-16 3 1,0 0-1,0 0 1,0 0 0,0 0-1,-2 16 0,2-16-1,0 0 0,-9 21-1,9-21 0,0 0 0,-5 20 0,5-20 0,0 0 1,0 0-1,0 0 1,0 0 0,0 0-1,0 0 1,0 0 0,0 0-1,0 0 1,0 0-1,0 0 0,0 0 0,0 0 0,0 0-1,0 0-1,0 0-5,0 0-4,0 0-6,0 0-2,0 0 1,0 0 0,0 0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17T23:05:54.784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0 133 0,'25'0'172,"0"0"-156,0 0-1,50-25-15,-26 25 16,26-25 0,25 25-16,24-25 15,-74 25 1,-50-24-16,75 24 0,49-25 15,-74 25 1,0 0-16,0 0 16,0 0-1,-1 0-15,1 0 16,0 0 0,-25 0-16,0 0 15,0 0 1,0 0-1,-1 0 1,-24 25 78,0 24-79,25-24 204,0-25-203,0 0 15,-50 0 157,0 0-173,0 0 1,1 0-1,-1 0 1,0 0 0,0 0-1,0 0 17,0 0-17,25 25-15,-25-25 16,0 0-1,0 0-15,-24 0 32,24 0-32,0 0 15,0 0 17,0 0-17,0 0 1,0 0-1,0 0-15,0 0 16,0 0 0,1 0-1,-1 0 1,-25 0 0,0 0-1,25 0-15,0 0 16,0 0-1,0 0 17,0 0-17,1 0 1,-1 0 0,0 0 77,50 0 48,0 0-125,24 0-16,-24 0 15,0 0-15,25 0 16,0 0-1,25 0-15,-51 0 16,26 0 0,25 0-16,0 0 15,-26 0 1,-24 0-16,-50 0 125,1 0-109,-1 0-1,25 25-15,-25-25 16,0 0-1,0 0 1,0 0 0,-25 0-16,25 0 15,0 0-15,1 0 16,-1 0 0,0 0-16,0 0 15,-25 0 1,25 0-1,0 0 1,0 0 15,0 0 16,0 0-31,1 0 15,-1 0-15,0 0-1,0 0 1,0 0 15,0 0-15,0 0 46,25 25-46,-25-25 312,0 0-312,0 0-1,1 0 1,-1 0 15,0 0 16,0 0-16,0 0 32,0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3:08.9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7E070240-4DBB-472A-94AB-8156358B6B8D}" emma:medium="tactile" emma:mode="ink">
          <msink:context xmlns:msink="http://schemas.microsoft.com/ink/2010/main" type="inkDrawing" rotatedBoundingBox="12425,11028 24239,11195 24212,13121 12397,12954" semanticType="enclosure" shapeName="Other">
            <msink:destinationLink direction="from" ref="{149B38E3-34DC-40FA-9FBB-ECEC79785A05}"/>
            <msink:destinationLink direction="from" ref="{67C22B8F-7268-4117-88AC-63C8D0A4AD80}"/>
            <msink:destinationLink direction="with" ref="{C1239D9D-791E-46D9-A5DA-4DFF700679AB}"/>
          </msink:context>
        </emma:interpretation>
      </emma:emma>
    </inkml:annotationXML>
    <inkml:trace contextRef="#ctx0" brushRef="#br0">7956 3225 22,'0'0'9,"0"0"0,0 0 0,0 0 0,0 0-3,0 0-2,-14-7 0,14 7 1,0 0 0,0 0 2,-16-5 0,16 5 0,0 0-1,-21 2 0,21-2-2,-19 5-1,19-5 0,-24 6-1,24-6-1,-21 5 1,21-5 0,-21 2 1,21-2-1,-19-2 1,19 2-1,-18-6 1,18 6-1,-21-5 0,7 2-1,14 3 1,-26-5-1,12 5 0,-2-2 0,0 2 1,1-1-1,-1-1 0,16 2-1,-24-5 1,24 5 0,-24-5 0,24 5-1,-19-3 1,19 3 0,-23 0 0,23 0 0,-24 2-1,24-2 1,-25 5-1,25-5 1,-24 4-1,24-4 0,-23 4 2,23-4-2,-17-2 0,17 2 1,-16-2-1,16 2 0,-18 0 1,18 0-1,-16 0 0,16 0 0,-18 4 0,18-4 0,-19 3 1,19-3-1,-24 3 0,10 0 0,14-3 0,-29 7 0,29-7 0,-29 6 1,29-6-1,-26 8 0,26-8 0,-19 8 0,19-8 0,-16 8 0,16-8 0,-14 10 0,14-10 0,0 0 0,-18 9 0,18-9 0,-16 8 0,16-8 2,-21 10-2,21-10 2,-27 11-1,11-5 0,0 1 0,1 1 1,1 0-1,0 3-1,14-11 0,-24 21 0,24-21 1,-18 19-1,18-19 0,-16 16 0,16-16 0,0 0-1,-15 13 1,15-13 0,0 0 0,-12 20 0,12-20 0,-10 24 0,4-6 0,1 0 0,0 6-1,-1-4 1,2 3 0,1 1 0,2 0 0,-1-2-1,2 0 1,-2 2 0,2-1 0,0-4 0,0 3 0,-1-2 0,1-1 0,0 1 0,0-2 0,0 1 0,1-1-1,1 3 1,1-4 0,-1 1 0,1 1 0,0-1-1,0 1 1,2 0 0,-2-1 0,1-1 0,-1-1 0,0 0 0,2 0-1,-2 0 1,2-2 0,0 1 0,-1-1 0,3 1 0,-2 1 0,-5-16 0,12 27-1,-5-13 1,-2 1 0,1-1 0,1 0 0,-1 1 0,0 1 0,1-2 1,-7-14-1,14 27 1,-14-27-1,19 23 1,-19-23 0,23 17 0,-23-17 0,24 18-1,-24-18 1,24 19-2,-24-19 2,26 18-1,-26-18 0,24 19 0,-24-19-1,25 17 1,-9-10 0,-1-2 0,1 1 0,1-1 0,3 1 0,-1-1 0,-2 1 0,3-1 0,-3 3 1,1-2-1,1 1 0,-3-1 0,2-1 0,-1 0 0,1-2 0,1 0 0,1-1 1,2-2-1,0 0 0,4-2 0,-2 2 0,0-1 0,3 1 1,1 0-1,-4 1 0,1 1 0,1 1 0,0 2 0,-1-2 0,2 0 0,1-1 0,2-1 0,2-2 0,0-2 1,2-1-1,-2 1 1,2 0-1,-4 0 1,2 3-1,-5 0 0,1 3 1,-3-1-1,3 1 1,0 0-1,3 0 0,-1-3 1,4 0 0,0-1-1,1-1 1,2-1 0,1 1 0,-1-1 0,3 3-1,3-2 1,2 4-1,8-2 0,2 0 0,6 2 0,1-2 1,2-2-1,2 0 0,1 2 1,2 2-1,-2-2 1,2 2 0,-3-1 0,5 4 0,1-2 0,3 2 0,5-3 0,5-2 0,0 1 0,1-1 1,1-1-1,0-1 0,-2-1 0,-2 0 0,-5-2 0,-1 0-1,-1-1 1,-1-2 0,2-4 0,3 3-1,2-4 1,-1-1-1,1-1 1,2-1-1,-4 0 1,0 0-1,-3 0 1,-2 2 0,-4 1-1,-1 4 1,-3-1 0,1 2-1,-1 0 0,0 0 0,-1 2-1,-2-4 1,0 2-1,-1-2 0,-4 2 0,0 0 2,-7 2-2,-3 1 1,-4 2 0,-3 1 0,-2 1 1,-2 2-1,-4-1 0,0 0 0,-5 2 1,1 0-1,-3-2 0,2 1 0,-5 1 0,0-1 0,2 3 0,-1-1 1,3 0-1,-1-1 0,0 2 0,0 0 0,2-1 0,0-2 0,2 1 1,-1 1 0,0-1 0,3 1-1,0 0 2,1-1-2,-1 1 2,0 0-2,0 0 0,2 1 1,1-3-1,-1 1 0,2-2 0,1 1 0,4-1 1,1 2-2,2 0 1,3 1 0,0 2 0,4-1 0,0 0 0,5-1 0,0 0 0,4 0 0,3 0 0,0-1 0,4 0 0,-1 1 0,0 0 0,1 0 0,-4 2 0,0-2 0,-2 4 0,1-3 0,-2 4 0,1 0 0,1 0 0,2 2 0,4-2 0,0 2 0,3-6 0,2 4 1,1-4-1,-1-1 0,0-2 0,-4 1 0,1-2 0,-2 0 0,-4 0 0,1 0 1,0 2-1,3-2 0,-2 1 0,2 1 0,0-1 0,-2 1 0,2 0 0,-2 1 0,-2-2 1,-5 3-1,-3 0 0,-3-1 0,-3 4-1,-3-1 1,-3 1 0,-1 1-1,-3 0 1,-2 0-1,1 0 1,0 0-1,-3 0 1,1-2 0,1 0-1,-1 1 1,7-1 0,-2 1 0,4-1 0,1-1 0,0 0 0,2-2 0,-1 0 0,-1-1 0,-1-2 0,-1 0 0,-2 0 0,-4 0 0,3 0 0,-1 0 0,-1 0 0,-1 0 0,4-4 0,-3 3 0,4-4 0,0 2 0,-2-2 0,0 0 0,1 0 1,1 1-1,1 0 0,-1 0 0,0 0 0,1 1 0,4 0 0,-2 0 0,0 1 0,-1-1 1,-6 1-1,1-1 0,-5 2 0,-5-3 0,-3 1 1,-2 2-1,-5-3 0,-2 3 0,1-1 1,-5 1-1,1-3 0,-17 4 1,26-6 0,-26 6-1,19-11 1,-19 11 0,11-24 0,-3 6 0,-3-4 0,3-2-2,-2-3 0,-1-4 1,-1-1-1,0 0 1,-2 0-1,0-1 0,-2-2 0,-2-4 2,0-4-1,1-6 1,-1-4-1,-1-3 1,0 0-1,-1 0 1,1 3 0,-3 4-1,-1 4 1,-1 7-1,-1 7 1,-2 4-1,-1 3 0,0 3 1,-1 4-1,0-1 0,0 2 0,2 2 0,1-1 0,10 15 0,-17-25 0,17 25 0,-18-21 0,18 21 0,-18-16 0,18 16 0,-20-14-1,20 14 1,-24-21 0,9 10 0,15 11 0,-29-24-1,13 9 0,-3 3 0,0-3 0,-2 4 1,-5 1-1,-1-1 0,-2 3 0,-4 0 1,-1 2 0,-5-1-1,1 3 1,1-1 0,0 0 0,0 0 0,2 2 0,1-2 0,-1 0 0,2 1-1,-1 0 1,-3 3 0,-1 1 0,-2 0 0,-4 3 0,1 0 0,0 2 0,-4-2 0,2 2 0,-1-2-1,-2-1 2,0-1-1,-2-1 0,-3 0 0,0 2 0,-3-2-1,2 2 1,-2-2 1,1 1-2,2-1 1,4-1 0,0 1 0,6-2 1,2-1-1,-3 0 0,4-1 0,0 1 0,2 2 0,-1-1 0,2 0 0,-1 2 0,1 0 0,2 0 0,-1 2 0,0-2 0,0-2 0,1 1 0,0-2 0,-2-2 1,2-2-1,-1 1 0,1 0 0,0-2 0,-2 1 0,2 1 0,0 1 0,1 0 0,2 0 0,0 2 0,0 0 0,1 0 0,1 0 0,-1-1 0,3 1 0,-3 0 0,-4 1 0,0-1 0,-1 2 0,1-1 0,-2 2 0,-1 0 0,-1 2 0,-2-1 0,2-1 1,-2 2-1,-1-2 0,-3 1 0,-6 1 0,1 1 0,-1 0 0,-1 2 0,1 0 0,0 0 0,-2 1 0,5 1 0,3-1 0,0 0-1,-1-1 2,1 0-1,0 0 0,2 0 0,-1-1 0,1 1 0,-2 0 0,0 0-1,-1 1 1,-1 1 0,-1-1 0,-3-1 0,-2 0 0,2-1 0,-2 1 0,0-2 0,2 1 0,1 0 0,2 0-1,2-1 1,2 0 0,-2-1 0,-1 1 0,4-2 0,0-1 0,1 0-1,-1-1 1,1-1 0,1-1 0,0-2 0,1-1-1,0-2 1,-5 0 0,1 0 0,-4 0 0,-1-2 0,-3 1 0,-1-1 0,0 0 0,-2 1 0,1-1-1,-1-1 1,4 0 0,-3-2 0,1 2 0,-2 0 0,2-1-1,-1 3 1,-2 1 0,0-2 0,-5 2 0,0 2-1,-3-2 1,-2 0 0,0-2 0,-1 1-1,1-2 1,2-1 0,2 0 0,2-1 0,4-3 0,0 0 0,2 0 0,1-3 0,0-1 0,-3 0 0,0-1 0,-2-1-1,-1 1 1,-2 2 0,-2-4-1,2 2 0,1-1 0,0 3 0,1 3 0,3 6-1,5-1-2,6 9-5,1 2-13,4 5-7,13 2 0,5-9-1,22 2-1</inkml:trace>
    <inkml:trace contextRef="#ctx0" brushRef="#br0" timeOffset="6068">7898 3180 7,'0'0'4,"0"0"2,-19 6 1,19-6 1,0 0 0,-8 18 2,8-18 2,0 0 0,0 0 1,0 0-2,-14 9-1,14-9-2,0 0-1,0 0-3,0 0-2,0 0 0,0 0-1,0 0 0,19 2 0,-19-2 0,14 8 0,-14-8 1,16 10 0,-16-10 1,20 8 0,-20-8-1,24 3 0,-24-3 0,29 1-1,-13-1 0,1 0 0,-1 2 0,2 0-1,-2 1 0,0 0 0,-2 2 1,2 0-1,-16-5 1,26 11 0,-26-11 1,26 9-1,-26-9 2,22 7-2,-22-7 3,24 6-3,-24-6 1,27 5-2,-27-5 1,28 6-1,-11-1 0,-1 0 0,2 0 0,-4-1 0,4 1 1,0 0 0,-1-2-1,1 0 1,-2-1-1,3 0 1,-3-2-1,2 0 1,-2 0-1,1 1 1,-1 1-1,0 1 1,4 3-1,-3-1 0,4 2 1,-2-4-2,2 2 2,0-4-2,-2 4 2,4-5-1,-2-5 0,-1 2 0,3-2 0,-2 4 1,1 1-1,2-2 0,2 4 0,-2-2 0,1 6 0,3-3 0,-3 2 0,4-2-1,-3-3 2,3 0-1,-4-5 0,3 2 0,-4-3 0,1 3 1,-2 1-1,-1 2 0,-1 2 1,-2-1-1,2 6 0,-2-4 0,-1 2 1,3-4-1,1-4 1,2 1 0,-1-1 0,2 2 0,1-3-1,0 3 1,-1-2-1,2 4 1,-3-1-1,1 0 1,-1-1-1,-2-1 1,2-1-1,0 1 1,0-1-1,0 1 1,0 1 0,-1-1-1,1 2 0,-2 0 0,4-1 1,-2 1-1,-2 0 0,2-2-1,-1-1 1,1 1 0,-5 1 0,2-1 0,-2 2 0,0 0 0,-3 0 0,2 2 1,0 1-2,-1-2 1,1 3 0,1-1 0,0 0 0,2-1 0,0-2 1,0 0-1,0-2 0,-1-1 0,-2 1 0,1-1 0,-1 1 0,0 2 0,1 2 1,0 0-2,0 1 2,4-2-1,-1 1 0,2 0 0,-1-2 0,2-2 0,-4 0 0,3-1 0,-1 0 0,-3 0 0,1-2 1,-3 2-2,1-2 1,0 3 0,2-2 0,-3 0 0,3 1 0,-1-1 0,1 0 0,2 1 0,-1 0 0,-1 0 0,3 0 1,-3-1-1,0 1 0,-4 0 0,3 1-1,-6-1 2,0 2-2,-14 1 1,24-7-1,-24 7 2,23-5-2,-23 5 1,22-8 1,-22 8-1,21-8 0,-21 8 1,21-8-1,-21 8 0,18-9 1,-18 9-1,19-10 0,-19 10 0,17-9 1,-17 9-1,18-12 0,-18 12 0,16-9 0,-16 9 0,0 0 0,16-10 0,-16 10 0,0 0 1,0 0-1,0 0 0,15-9 0,-15 9 0,0 0 1,0 0-1,0 0 1,0 0-1,0 0 0,0 0 1,9-15-1,-9 15 1,0 0-1,0 0 1,0-16-1,0 16 1,0 0-1,-3-19 1,3 19-1,0 0 0,-2-18 1,2 18-1,0 0 0,-1-14 0,1 14 1,0 0-1,0 0 1,-8-14-1,8 14 0,0 0 0,-10-15 1,10 15-1,0 0 0,-6-16 0,6 16 0,0 0 0,0 0 0,-7-14 0,7 14 0,0 0 0,0 0 0,0 0 0,0 0 0,0-16 0,0 16 0,0 0 0,4-14 0,-4 14 0,0 0 0,4-16 0,-4 16 0,0 0 0,10-15 0,-10 15 0,0 0 0,11-19 0,-11 19 0,10-18 0,-10 18 0,9-17 0,-9 17 0,12-19 0,-12 19 0,8-20-1,-8 20-1,4-17-3,-4 17-10,0 0-13,10-16 0,-10 16 0,-6-18-1,6 18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17T23:05:59.192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0 175 0,'25'0'109,"0"0"-93,0 0-16,25-25 16,24-25-1,26 25-15,-25 0 16,-25 0-1,24 25-15,1 0 16,0 0 0,-26 0-16,-24 0 15,25 0-15,0 0 16,0 0 0,-25 0-16,24 0 15,-24 25 1,0-25-16,0 0 31,0 0-31,0 0 16,25 0-1,-25 0-15,24 0 16,-24 0 0,0 0 15,-25 25-16,25-25 1,0 25 47,0-25-32,-50 0 78,-75 0-62,-846 0 250,971 0-235,0 0-46,0 0-16,0 0 16,25 0-1,-1 0-15,26-25 16,-25 25 0,0 0-16,24 0 15,1 0 1,50-25-1,-100 25 1,-1 0-16,26 0 16,-25 0-1,0 0-15,25 0 16,0 0 0,-25 0-16,-1 0 15,1 0 1,0 0 62,-50 0 78,0 25-140,-24-25-1,-1 0-15,0 0 16,0 0 0,-24 0-16,24 0 15,0 0-15,25 0 16,0 0 0,0 0-16,0 0 31,0 0 16,50 0 62,0 0-78,25 0-31,25 0 16,-1 0 0,-24-25-16,0 25 15,0-25 1,0 25-16,-25-25 15,-1 25-15,1 0 32,-50 0 30,1 0-31,-1 0-31,0 0 16,0 25 15,0-25-15,0 0 0,0 0-1,0 0-15,0 0 16,0 0-1,1 0 1,24 25 0,-25-25 15,0 0-15,0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05:39:44.853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12 131,'22'-33,"-13"24,0 0,0 0,1 0,1 1,0 1,0 0,0 0,1 1,-1 1,1 0,1 0,-1 2,8-2,-19 4,0 1,0-1,0 1,0-1,0 1,0 0,0 0,0-1,0 1,0 0,0 0,1 0,-1 0,0 0,0 1,0-1,0 0,0 0,0 1,0-1,0 0,0 1,0-1,0 1,0 0,0-1,0 1,0 0,-1 0,1-1,0 1,0 0,-1 0,1 0,-1 0,1 0,-1 0,1 0,-1 0,1 0,-1 0,0 0,0 0,1 0,-1 0,0 0,0 0,0 0,0 1,0-1,-1 0,1 0,0 0,0 0,-1 0,1 0,-1 0,1 0,-1 0,1 0,-1 0,1 0,-1 0,0 0,0-1,1 1,-1 0,0 0,-79 88,15-23,-4-5,69-61,-1 0,1 0,-1 1,1-1,-1 0,1 0,-1 1,1-1,0 0,-1 0,1 1,-1-1,1 1,0-1,0 0,-1 1,1-1,0 1,-1-1,1 1,0-1,0 1,0-1,0 1,-1-1,1 1,0-1,0 1,0-1,0 1,0-1,0 1,0-1,1 1,-1-1,0 1,0-1,0 1,0-1,1 1,-1-1,0 1,0-1,1 0,-1 1,0-1,1 1,-1-1,0 0,1 1,-1-1,1 0,-1 1,1-1,-1 0,1 0,-1 0,0 1,1-1,-1 0,1 0,0 0,-1 0,1 0,-1 0,1 0,-1 0,1 0,-1 0,45 1,-38-1,80 1,-80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17T23:06:07.541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0 261 0,'24'0'219,"1"0"-204,0 0 1,0 0-16,25 0 16,-25 0-1,25 0-15,-1 0 16,-24 0-1,25 0 1,0-24 0,-25 24-16,25 0 15,-25 0 1,-1 0-16,1 0 16,25 0-1,0 0-15,-25-25 16,25 25-16,-25 0 15,0 0 1,-1 0-16,1 0 16,0 0-1,0 0-15,0 0 16,0 0 0,0 0-16,0 0 31,0 0-16,0 0 1,-1 0 0,1-25-1,0 25-15,25 0 16,-25 0 0,0 0 15,0 0-16,0 0 1,0 0 0,-1 0 46,-48 0 94,-1 0-156,0 0 16,0 0 0,0 0-16,-25 0 15,0 0 1,1 0-16,-1-25 16,-25 25-1,0-25-15,1 0 16,24 25-1,0 0-15,0 0 16,0 0-16,25 0 16,-24 0-1,24 0 1,-25 0-16,25 0 16,0 0-16,0 0 31,0 0-16,0 0 1,25 25 0,-24-25-1,-1 0-15,0 0 16,0 0 0,0 0 15,50 0 109,0 0-140,0 0 16,0 0 0,24-25-1,26 0 1,-25 25-16,0 0 16,-25-25-1,24 25-15,26 0 16,-25 0-1,25-25-15,-50 25 16,24 0 0,1 0-16,0-25 15,25 25 1,-50 0-16,24 0 16,-24 0-1,25 0-15,0 0 16,25 0-1,-51 0-15,1 0 16,0 0 0,0 0-1,0 0 1,0 0 15,0 0-31,0 0 16,0 0 31,0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6-11-17T23:06:10.940"/>
    </inkml:context>
    <inkml:brush xml:id="br0">
      <inkml:brushProperty name="width" value="0.10583" units="cm"/>
      <inkml:brushProperty name="height" value="0.211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0,'25'0'94,"-1"0"-78,1 0-1,0 0-15,50 0 16,-25 0-1,24 0-15,-24 0 16,0 0-16,0 0 16,25 0-1,-26 0-15,1 0 16,-25 0 0,25 0-16,0 0 15,0 0 1,-26 0-1,1 0-15,0 0 16,0 0-16,0 0 16,0 0-1,0 0 1,0 0 0,0 0 15,0 0-16,-1 0 32,1 0 0,0 0 0,-25 25 94,-25-25-141,0 0 15,1 0 1,-51 0-16,-25 25 16,26-25-1,-1 25-15,-50-25 16,51 0-1,24 25 1,0-25-16,0 0 16,0 0-16,25 0 15,50 0 95,0 0-95,0 0 1,0 0 0,25 0-16,0 0 15,0 0 1,-26 0-16,26-25 15,0 25 1,-25 0-16,25 0 16,-25 0-1,0 0-15,-1 0 16,1 0 0,0-25 15,0 25 0,0 0-15,0 0-1,0 0 32,0 0 94,0 0-79,0 0 282,-1 0-328,1 0-1,0 0 1,0 0 0,0 0-1,0 0 126,0 0 46,0 0-155,0 0 77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2-11-20T05:03:00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04B3EBF-F39C-4DD6-A6F6-59A547B9831E}" emma:medium="tactile" emma:mode="ink">
          <msink:context xmlns:msink="http://schemas.microsoft.com/ink/2010/main" type="inkDrawing" rotatedBoundingBox="12685,8115 17094,8381 17020,9616 12611,9351" hotPoints="17725,9062 15038,9474 12409,8784 15095,8371" semanticType="enclosure" shapeName="Ellipse">
            <msink:destinationLink direction="to" ref="{149B38E3-34DC-40FA-9FBB-ECEC79785A05}"/>
          </msink:context>
        </emma:interpretation>
      </emma:emma>
    </inkml:annotationXML>
    <inkml:trace contextRef="#ctx0" brushRef="#br0">1069 157 16,'-8'-14'9,"8"14"1,0 0 0,-16-11-2,16 11-1,0 0 0,0 0 0,-14-4 0,14 4 0,0 0 0,0 0-1,-16-4-1,16 4 0,0 0 0,-20 2-1,20-2 0,-16 3 0,16-3-1,-19 5 0,19-5 0,-22 3 0,22-3 0,-28 0 0,14 0-1,0-1 1,-1-3-1,-1 1 0,2 0-1,-2 0 1,1 0-1,-1-1 0,-1 3 0,-3-1 0,3 1 0,-4-1 0,0 2-1,-3 0 0,3 0 1,-3 2-1,5-1 0,-3 1 0,2 1 0,2-1 1,2 2-1,2 0 0,-1 0 0,1 0 0,14-4 0,-23 7 1,23-7-1,-19 6 0,19-6 0,-17 6 0,17-6 1,-16 4-1,16-4 0,-16 4 0,16-4 0,-18 4 0,18-4 0,-18 9 0,18-9 0,-24 13 0,24-13 0,-27 16 0,9-6 0,4-4 0,-5 2 0,0 0 0,-2-1 2,0-3-2,0 1 1,0 2 0,4-3-1,-1 2 1,4-1 0,14-5-1,-24 11 1,24-11-1,-18 13 0,18-13 0,-15 13 0,15-13 0,0 0 0,-17 19-1,17-19 1,-8 14 0,8-14 0,-7 18-1,7-18 1,-3 22 0,3-22 0,0 29 1,0-13 0,-1 1 0,1 0 1,0 2-1,-2 2 0,2-2 1,-2 2-1,2-4-1,0 3 0,0-4 0,2 3 0,1-4 0,0-1 0,1 2 0,2-1-1,-1-1 1,-5-14 0,14 26 0,-14-26 0,13 24 0,-13-24 0,15 26 0,-15-26 0,12 24-1,-12-24 1,10 23 0,-10-23 0,10 23 0,-10-23 0,9 16 0,-9-16 0,8 14 0,-8-14 0,0 0 0,16 20 0,-16-20 0,0 0 0,18 19 0,-18-19 0,16 13-1,-16-13 1,19 11 0,-19-11 0,21 6 0,-21-6 0,26 10 0,-12-7 0,-14-3 0,26 11 0,-26-11 0,24 13 0,-24-13 0,22 13 0,-22-13 0,21 12 0,-21-12 0,18 13 0,-18-13 0,14 11 0,-14-11 0,0 0 0,21 13 0,-21-13 0,17 6 0,-17-6 0,21 7 0,-21-7 0,27 6 0,-27-6 0,26 10 0,-26-10 0,27 9 0,-27-9 0,23 7 0,-23-7 0,23 4 0,-23-4 0,29 0 0,-29 0 0,30-1 0,-12 1 0,-1 0 0,-2 1 0,4 1 0,-5 0 0,-14-2 0,26 4 0,-26-4 0,16 7 0,-16-7 0,14 4 0,-14-4 0,0 0 0,16 6 0,-16-6 0,0 0 0,0 0 0,16 3 0,-16-3 0,0 0 0,0 0 0,0 0 0,0 0 0,0 0 0,0 0 0,0 0 0,0 0 0,15 7 0,-15-7 0,0 0 0,0 0 0,0 0 0,0 0 0,0 0 0,0 0 0,0 0 1,0 0-1,0 0 0,0 0 0,0 0 0,0 0 1,0 0-1,0 0 0,0 0 0,3 14 0,-3-14 0,0 0 0,0 0 0,0 0 0,0 0-1,0 0 1,0 0 0,0 0 0,0 0 0,0 0 0,0 0 0,0 0 0,0 0 0,0 0 0,-3 15 0,3-15 0,0 0 0,0 0 0,0 0 0,0 0 0,0 0 0,0 0-1,0 0 1,0 0 0,0 0 0,0 0 0,0 0-1,0 0 1,13 14 0,-13-14 0,14 3-1,-14-3 1,18 5 0,-18-5 0,19 4 0,-19-4 0,22 3 0,-22-3 0,26 5-1,-12-5 1,3 1 0,0 1 0,2-2 0,1 2 0,-1-1 0,0 1 0,0-1 0,-1-1 0,1 2 0,0 0 1,4 1-1,1-2 0,0 1 0,1 1 0,0-1 0,2 1 0,-2-1 0,3-2 1,-3-2-1,1 1 0,1-3 1,2 3-1,0-3 1,-2 3-1,2-1 1,-2 4-1,2-2 0,-3 1 0,4 1 0,-1-2 0,5-2 1,0-1-1,4 0 0,-1-2 1,0 0-1,1 2 0,-2 0 1,-3 3-1,-2 2 0,-1-1 1,-3 2-1,4-1 1,-2-2-1,1 0 0,4-3 1,1 0-1,0-3 1,1 0 0,-1 1-1,0 0 1,0 2-1,1 0 1,-3 1-1,2 2 0,-1 0 0,3 0 1,3 0-1,0 0 0,5 0 0,-3 0 0,1 0 0,-4 2 0,3-1 0,-2 4 0,-2 0 0,-1 0 0,-2 1 0,-1 0 0,-1 0 0,1-1 1,-3 0-1,-1 1 0,2-1 0,0 0 0,-2 1 0,3-1 0,-1 0 0,0 1 0,1-3 0,3 2 0,-6-2 0,2-1 0,0 1 0,0-1 0,0-1 0,-1 1 1,2 0-1,-1 1 0,4-2 0,0 1 0,3 1 0,-2-3 0,1 0 0,-2-1 0,1-4 0,0-2 0,-5-1 1,0-1-2,-3-1 1,-1-1 0,-2 0 0,0-1 0,-2 3 0,-3-1 0,1-2 0,-3 1 0,4-2 0,-4-1 0,3-1 1,-1-1-1,-2 0 0,2-2 0,-3 1 0,-4-1 0,-3 2 0,1 1 1,-6 0-1,-6 15 0,7-27 1,-7 27-1,3-29 1,-3 29-1,0-30 0,-2 15 1,1-4-1,-1 0 0,0 0 1,-1 0 0,-2 0 0,0-1 0,-3-1 0,-3 1 0,2-1 0,-4 0 1,-2-2-1,1 3 0,-2 0 0,0-4-1,-2 3 1,4-2-1,-2 1 1,1-1-1,-1 1-1,-1-1 1,-1 0 0,-3 2-1,-1-5 1,-2 2-1,-3 2 1,-2-1 0,-2 4 0,3 0 0,-5 3 0,3 2 1,0 3-1,-2 3 0,2 2 0,-2-1 0,2 1 0,-2 0 0,0-1 0,-1-2 0,1-3 1,0 1-1,0-2 0,-3 0 0,0 3 1,0-1-1,-2 3 1,-3 5-1,-4 1 0,3 4 1,-2 1-1,-1 0 0,1 0 0,0-1 0,1 0 0,4-2 0,1-2 0,-2 0 0,2 1 0,-1-1 0,-2 2 0,2 0 0,-4 0 0,3 2 0,0-2 0,3 0 0,0-2 0,3-3 0,1 1 0,1-3 0,4 1 0,0-1 0,1 2 0,2-2 0,2 4 0,1 0 0,0 1 0,-2 1 0,4-1 0,-3 2-1,-1 0 1,-1-3 0,-1 1 0,1-1 0,-2 0-1,4 0 1,-4-2 0,2 2 0,2-2 0,1 2 0,-2 0 0,1-1 0,-1 1 0,1 2 0,0-1-1,-1-1 1,1 1 0,-2-1 0,1 1 0,-1-1 0,0 1 0,-2-1-1,1 2 1,1 1 0,0-2 0,1 2 0,4 0 0,-2-2 0,3 2-1,0 2 1,1 0 0,-2 1-1,1 3 1,-1 1 0,-2 2-1,2 1 1,3 0 0,-2-1 0,4-1 0,14-8 0,-26 13-1,26-13 2,-22 6-1,22-6 0,-23 0 0,23 0 0,-27-4 0,11 2 0,-3-3 0,-9 4 0,-2-3 0,-4 4 0,-4 0 1,-7 2-2,0 1 0,-6 0-3,4 8-4,-1-3-13,3 1-8,9 6 1,2-7-1,16 5-2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3:55.43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F5E46A-4B9D-4CE8-A331-86D5CBC84D1A}" emma:medium="tactile" emma:mode="ink">
          <msink:context xmlns:msink="http://schemas.microsoft.com/ink/2010/main" type="inkDrawing" rotatedBoundingBox="12907,12048 13659,12017 13661,12056 12908,12088" shapeName="Other"/>
        </emma:interpretation>
      </emma:emma>
    </inkml:annotationXML>
    <inkml:trace contextRef="#ctx0" brushRef="#br0">0 31 0,'14'0'547,"16"15"-532,-15-15 282,-1 0-281,1 0-16,15 0 0,-1 0 15,-14 0-15,0 0 0,0 0 0,-1 0 16,1 0 0,0 0 62,14 0-78,-14 0 15,0 0 1,0 0 15,-1 0-15,1 0-1,0 0 204,15 0-203,-16 0-16,1 0 0,0 0 15,0 0-15,-1 0 16,1 0-16,0 0 16,14 0-1,-14 0 1,0 0 531,0 0-547,0 0 31,-1-29 328,1 29-359,15 0 16,14 0-16,-29-15 0,-1 15 16,1 0-16,15 0 109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4:02.97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239D9D-791E-46D9-A5DA-4DFF700679AB}" emma:medium="tactile" emma:mode="ink">
          <msink:context xmlns:msink="http://schemas.microsoft.com/ink/2010/main" type="inkDrawing" rotatedBoundingBox="12841,12844 14028,12608 14059,12763 12872,13000" semanticType="callout" shapeName="Other">
            <msink:sourceLink direction="with" ref="{7E070240-4DBB-472A-94AB-8156358B6B8D}"/>
          </msink:context>
        </emma:interpretation>
      </emma:emma>
    </inkml:annotationXML>
    <inkml:trace contextRef="#ctx0" brushRef="#br0">1166 0 0,'15'0'172,"-15"14"-141,-15-14-31,15 15 16,-15-15-1,15 30-15,0-16 63,-14 1-48,14 0 1,-30-15 125,30 15-126,-15-15 1,15 15 0,-14-15 93,14 14-93,-15-14-16,0 0 15,0 0-15,0 0 0,-14 30 16,14-30-16,0 15 15,1-15-15,-1 0 16,0 14-16,0-14 16,-14 0-16,14 0 47,15 15-32,-15-15 79,1 0-94,-1 0 16,0 0-16,0 0 0,0 15 0,-14-15 171,14 0-171,-14 15 16,14-15-16,0 0 16,0 14-16,-29-14 0,29 0 15,0 0-15,1 0 0,-1 0 16,0 0-16,-14 0 328,14 0-312,15 30-16,-15-30 422,0 0-422,1 0 0,-1 0 15,0 0-15,-15 0 0,16 0 0,-1 0 16,0 0-16,0 0 734,1 0-734,-16-15 16,-14 15-16,29 0 0,-14 0 15,-1 0-15,15 0 0,0 0 16,1 0-16,-1 0 797,0 0-797,0 0 0,-14 0 16,14 0-16,0-15 0,1 15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1:54.1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0524FE-7E2D-40CE-BD50-9667ECA07A38}" emma:medium="tactile" emma:mode="ink">
          <msink:context xmlns:msink="http://schemas.microsoft.com/ink/2010/main" type="inkDrawing" rotatedBoundingBox="1981,17131 3665,17218 3661,17292 1978,17205" shapeName="Other"/>
        </emma:interpretation>
      </emma:emma>
    </inkml:annotationXML>
    <inkml:trace contextRef="#ctx0" brushRef="#br0">0 13 0,'14'0'469,"1"0"-469,0 0 281,0 0-281,14 0 16,-14 0-16,0 0 0,14 0 15,16 0-15,-31 0 0,1 0 0,0 0 16,0 0-16,0 0 16,-1 0 249,16 0-249,-15 0-16,-1 0 0,1 0 0,0 0 15,0 0-15,-1 0 0,1 0 0,15 0 16,-16 0-16,1 0 31,0 0-15,0 0 156,0 0-157,-1 0-15,16 0 0,-15 0 16,-1 0-16,1 0 0,0 0 203,0 0-203,-1 0 16,16 0-16,-15 0 15,0 0 298,-1 0-313,1 0 16,0 0-1,0 0 16,14 0-15,-14 0-16,0 0 0,-1 0 0,1 0 16,0 0-16,0 0 15,0 0 220,14 0-220,-14 0-15,0 0 0,-1 0 0,1 0 16,0 0-16,0 0 16,14 0 312,-14 0-313,0 0-15,-1 0 0,16 0 0,14 14 16,-29-14-16,0 0 16,14 0-16,-14 30 0,0-30 15,0 0 141,-1 0-156,1 0 0,0 0 16,15 0-16,-16 15 0,1-15 16,0 0-16,0 0 15,-1 14 1,1-14 93,0 0-109,29 0 16,-29 0-16,15 0 0,14 15 0,-29-15 16,29 0-16,-29 0 0,-1 0 15,-14 15-15,15-15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2:00.01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FF31AD-CE2C-4FDE-B5AF-5DED492DF99E}" emma:medium="tactile" emma:mode="ink">
          <msink:context xmlns:msink="http://schemas.microsoft.com/ink/2010/main" type="inkDrawing" rotatedBoundingBox="21884,17696 23696,17520 23702,17573 21889,17749" shapeName="Other">
            <msink:destinationLink direction="with" ref="{8EFC9C59-F734-4856-A16D-84C41F81832D}"/>
          </msink:context>
        </emma:interpretation>
      </emma:emma>
    </inkml:annotationXML>
    <inkml:trace contextRef="#ctx0" brushRef="#br0">0 142 0,'15'0'203,"0"0"-203,14 0 0,16 0 16,-31 0-16,16 0 0,-15 0 0,-1 0 15,31 0-15,-31 0 0,1 0 0,0 0 16,0 0 281,29 0-297,-29 0 15,29-14-15,-14 14 0,-16 0 0,1 0 16,0 0-16,15 0 0,-16 0 16,-14-15 140,15 15-156,0 0 0,14 0 15,1 0-15,-15 0 0,-1 0 0,1 0 16,0 0-16,0 0 0,0 0 16,14 0-16,-14 0 15,-15-15 1,15 15 0,-1-15 109,1 15-110,29 0-15,-29 0 0,0 0 0,0 0 16,-1 0-16,1 0 0,0 0 0,0 0 15,14 0 1,-14-29 156,0 29-172,0 0 16,-1-15-16,31 15 0,-31 0 0,1 0 15,0 0-15,0 0 0,0 0 0,-1-15 16,16 15-16,-15 0 15,-1 0 173,1 0-188,0 0 16,29-14-16,-29 14 0,0 0 0,0 0 15,14 0-15,1 0 0,-16 0 0,1 0 16,0 0-16,0 0 0,-1 0 62,1 0 220,15 0-282,-16 0 0,1 0 15,0 0 1,0 0 203,0 0-204,-1 0-15,16 0 0,-15 0 16,-1 0-16,1 0 0,0 0 0,0 0 15,-1 0-15,1 0 0,15 0 0,-15 0 16,-1 0-16,1 0 0,0 0 16,0 0-1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2:17.59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5949D3-5FD1-461F-A0FC-6B2F42C8D1C3}" emma:medium="tactile" emma:mode="ink">
          <msink:context xmlns:msink="http://schemas.microsoft.com/ink/2010/main" type="inkDrawing" rotatedBoundingBox="18573,16682 21292,16640 21296,16951 18578,16993" semanticType="underline" shapeName="Other">
            <msink:sourceLink direction="with" ref="{849445AD-3BC6-4785-818A-BF492D6BD319}"/>
            <msink:sourceLink direction="with" ref="{9BAA7AE9-0474-475A-A590-E0F40478C742}"/>
          </msink:context>
        </emma:interpretation>
      </emma:emma>
    </inkml:annotationXML>
    <inkml:trace contextRef="#ctx0" brushRef="#br0">30 236 0,'-30'0'234,"45"0"-218,15 0-16,-16 0 0,1 0 0,0 0 16,14 0-16,-14 0 0,0 0 15,0 0 48,0 0-63,-1 0 0,1 0 15,0 0-15,14 0 0,-14 0 0,0 0 16,0 0-16,-1 0 0,1 0 0,0 0 16,14 0-16,-29-15 0,15 15 15,0 0-15,-15-14 94,15 14-78,0 0-16,-1 0 0,1 0 15,15 0-15,-1 0 0,-14 0 16,0 0-16,-1 0 0,16 0 0,-15-15 15,0 15-15,-1 0 0,1 0 125,0 0-109,88 0 0,-58 0-16,14 0 15,-15 0-15,-29 0 16,-1 0-16,1-15 16,0 15-1,0 0 1,-1 0-1,16 0-15,0 0 16,14 0-16,0 0 16,0 0-16,-29 0 0,15 0 0,-15 0 15,-1 0-15,16 0 0,-15 0 0,14 0 16,-14 0-16,0 0 16,-1 0-16,1 0 15,0 0 1,0-29 78,14 29-79,-29-15 1,15 15-16,0-15 0,0 15 15,-1-15 17,1 15-17,0-14 126,14 14-141,-14-15 16,0 15-1,0 0 470,-1 0-470,-14-15-15,0-15 16,15 30-16,-15-14 15,15 14-15,-15-15 16,15 15 0,14 0 671,-29 15-671,0 14-16,0-14 0,15 0 15,0 0 1,-15-1 109,15 1-109,-1 0 109,1 14-110,0-29 17,-15 15-32,29-15 0,-14 0 0,-15 15 15,15-15-15,0 0 0,0 0 0,-1 0 0,31 0 16,-31 0-16,1 0 0,0 0 0,0 15 15,-1-15 1,16 0 78,-15 0-79,0 0-15,-1 0 0,1 0 16,0 0-16,0 0 0,-1 0 0,16 0 16,-15 0-16,-1 0 0,1 0 0,0 0 15,0 0-15,-1 0 125,16 0-109,-15 0-16,14 0 0,-14 0 16,0-15-16,29 15 0,-29 0 15,0 0 1,-1 0 93,1 0-93,0 0-16,0 0 0,14 0 15,1 0-15,-15 0 0,-1 0 0,31 0 16,-31-15-16,1 15 0,0 0 0,0 0 16,-15-29 968,0 43-765,15 1-204,-15 0 142,0 0-126,0-1 172,0 1-187,0 0-1,0 0 17,0 14 155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2:20.0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AC9224B-C71A-44FD-BBAC-E07D7A28FE69}" emma:medium="tactile" emma:mode="ink">
          <msink:context xmlns:msink="http://schemas.microsoft.com/ink/2010/main" type="writingRegion" rotatedBoundingBox="18529,15852 23618,15908 23606,17007 18517,16951"/>
        </emma:interpretation>
      </emma:emma>
    </inkml:annotationXML>
    <inkml:traceGroup>
      <inkml:annotationXML>
        <emma:emma xmlns:emma="http://www.w3.org/2003/04/emma" version="1.0">
          <emma:interpretation id="{AD96D263-C670-4E6C-96C3-FE8BADEF1AFD}" emma:medium="tactile" emma:mode="ink">
            <msink:context xmlns:msink="http://schemas.microsoft.com/ink/2010/main" type="paragraph" rotatedBoundingBox="18529,15852 23618,15908 23606,17007 18517,169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13908B-A32A-405C-86C5-AFEB4E86B456}" emma:medium="tactile" emma:mode="ink">
              <msink:context xmlns:msink="http://schemas.microsoft.com/ink/2010/main" type="line" rotatedBoundingBox="18529,15852 23618,15908 23606,17007 18517,16951"/>
            </emma:interpretation>
          </emma:emma>
        </inkml:annotationXML>
        <inkml:traceGroup>
          <inkml:annotationXML>
            <emma:emma xmlns:emma="http://www.w3.org/2003/04/emma" version="1.0">
              <emma:interpretation id="{849445AD-3BC6-4785-818A-BF492D6BD319}" emma:medium="tactile" emma:mode="ink">
                <msink:context xmlns:msink="http://schemas.microsoft.com/ink/2010/main" type="inkWord" rotatedBoundingBox="18518,16907 18576,16908 18576,16952 18517,16951">
                  <msink:destinationLink direction="with" ref="{145949D3-5FD1-461F-A0FC-6B2F42C8D1C3}"/>
                </msink:context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-591 738 0,'-14'0'78,"14"15"-78,-15-15 16,15 15 0,-30-15 171,30 14-187</inkml:trace>
        </inkml:traceGroup>
        <inkml:traceGroup>
          <inkml:annotationXML>
            <emma:emma xmlns:emma="http://www.w3.org/2003/04/emma" version="1.0">
              <emma:interpretation id="{9BAA7AE9-0474-475A-A590-E0F40478C742}" emma:medium="tactile" emma:mode="ink">
                <msink:context xmlns:msink="http://schemas.microsoft.com/ink/2010/main" type="inkWord" rotatedBoundingBox="19167,15875 21456,15872 21457,16729 19168,16732">
                  <msink:destinationLink direction="with" ref="{145949D3-5FD1-461F-A0FC-6B2F42C8D1C3}"/>
                </msink:context>
              </emma:interpretation>
              <emma:one-of disjunction-type="recognition" id="oneOf1">
                <emma:interpretation id="interp5" emma:lang="en-US" emma:confidence="0">
                  <emma:literal>wigless</emma:literal>
                </emma:interpretation>
                <emma:interpretation id="interp6" emma:lang="en-US" emma:confidence="0">
                  <emma:literal>righto</emma:literal>
                </emma:interpretation>
                <emma:interpretation id="interp7" emma:lang="en-US" emma:confidence="0">
                  <emma:literal>wiggler</emma:literal>
                </emma:interpretation>
                <emma:interpretation id="interp8" emma:lang="en-US" emma:confidence="0">
                  <emma:literal>wiggle</emma:literal>
                </emma:interpretation>
                <emma:interpretation id="interp9" emma:lang="en-US" emma:confidence="0">
                  <emma:literal>igloo</emma:literal>
                </emma:interpretation>
              </emma:one-of>
            </emma:emma>
          </inkml:annotationXML>
          <inkml:trace contextRef="#ctx0" brushRef="#br0" timeOffset="12185.296">960 73 0,'-15'0'234,"0"0"-218,-14 0 0,14 0-1,15 30 1,-15-30 31,15 15-32,-14-15-15,14 15 16,0-1 546,14 1-343,1-15-125,15 15-94,-16-15 16,-14 15-16,15-15 0,0 0 15,0 0 1,-1 0 203,1 0-173,15 0-30,-16 0-16,1 0 16,0-15-16,0 15 0,0 0 15,-1 0-15,16-15 0,-15 15 16,-1 0 0,1 0 15,-15-15-16,15 15-15,0 0 0,-15-14 0,14 14 16,-14-15 343,-14 15-171,-1 0-172,0 0-16,0 0 0,1 0 0,-31 0 15,31-30-15,-1 30 0,0 0 0,0 0 16,-14 0 562</inkml:trace>
          <inkml:trace contextRef="#ctx0" brushRef="#br0" timeOffset="56005.806">989 413 0,'15'0'109,"0"0"-78,0-15 0,-1 15-15,1 0 15,-15-14-31,15-1 16,15 15-16,-30-15 31,14 15-31,1 0 781,0 0-765,0 0 31</inkml:trace>
          <inkml:trace contextRef="#ctx0" brushRef="#br0" timeOffset="52541.687">1048 310 0,'0'14'375,"0"1"-359,0 0-16,15 0 0,15 0 31,-30 14 78,0-14-78,0 0-31,0-1 0,0 1 0,0 0 16,15 0-16,-1 14 16,-14-14-16,15-15 0,-15 15 15</inkml:trace>
          <inkml:trace contextRef="#ctx0" brushRef="#br0" timeOffset="15075.324">1285-296 0,'-15'0'94,"0"0"-47,0 0-47,1 0 16,-1 0-16,15 30 15,-15-15-15,15-1 16,-15-14-16,15 15 0,-29 0 16,29 0-16,-15-15 15,15 14-15,-15-14 0,1 30 0,14-15 16,0-1-16,-15 1 15,15 0-15,0 15 16,0-16-16,0 16 0,0-15 31,-15-15 16,15 14-47,0 1 16,0 0-16,0 0 15,0-1 1,0 16 343,0-15-202,15 0-142,-15-1-15,15 1 16,-1 0 0,1 0 77,15 14-93,-16-14 16,1-15 171,0 0-187,59 15 16,-59-1-16,14-14 0,-14 15 0,14-15 16,-14 15-16</inkml:trace>
          <inkml:trace contextRef="#ctx0" brushRef="#br0" timeOffset="23415.402">1698 147 0,'-15'0'375,"15"-14"-172,0-1-187,30 15-1,-30-30-15,15 30 16,-15-15 0,15 15-1,-1 0 110,1 0-109,-15-14-16,15 14 15,-15-15 1798,-15 15-1782,0 0 16,1 0 297,-1 0-282,-15 0 548,45 0-595,0 0-15,0 0 16,-1 0 0,-14-15 15,15 15-16,-15-15 892,0 1-892,-15 14 1,1 0 453,-1 0-469,-15 0 15,15 0-15,1 0 78,-1 0 16,0 0-78,0 0-16,1 0 0,-16 0 15,15 0-15,1 0 63,14 14-47,-15-14 46,0 15-62,0 0 0,15 0 16,-14-15-16,14 14 15,-30-14-15,30 30 0,-15-30 282,15 15-282,0 0 0,30-15 15,-30 14-15,15-14 0,-1 0 0,1 0 16,0 0-16,-15 15 0,15-15 15,-1 0 1,16 15 0,-15-15-16,-1 0 15,1 0-15,0 0 0,0 0 16,-1 15-16,16 14 31,-30-29 516,15 0-172,0 0-375,-1 0 0,1 0 16,0 0-16,0 0 15</inkml:trace>
          <inkml:trace contextRef="#ctx0" brushRef="#br0" timeOffset="27370.392">2171 44 0,'-15'0'203,"0"0"-187,1 0-16,-31 0 0,30 0 0,1 0 15,-1 0-15,0 0 78,0 0 32,1 0-95,-16 0-15,15 0 16,1 0 78,14 15-79,-15-15-15,15 14 0,0 16 110,0-15-16,0 0-79,0-1 1,0 1 78,15 0-94,-1 0 15,16 14-15,-15-29 16,14 15-16,-14 0 15,0-15-15,-1 0 157,16 0-157,-15 0 0,0 0 0,-1 0 15,1 0-15,0 14 0,0-14 0,14 0 16,-14 0-16,0 0 0,-1 0 172,1 0-172,0 0 125,-15-14-47,0-1-47,0-15 79,0 16-95,0-1 63,0 0 32,0 0-110,0 1 15,0-1 110,-15 15-125,15-30 0,-15 15 32,1 15 264,-1 0-280,-15 0-16,-14 0 0,29 0 16,1 0-16</inkml:trace>
          <inkml:trace contextRef="#ctx0" brushRef="#br0" timeOffset="2524.727">0 0 0,'15'0'203,"-15"14"-203,0 16 16,0-15 0,0-1 421,15 1-374,-1 0-48,-14 15 1,15-16 0,0 16 93,14-15-109,-14-1 16,0-14 296,0 0-312,-1-14 16,1 14-16,-15-30 0,15 30 15,-15-15-15,30 15 16,-30-14-16,14 14 16,1-15 62,0 15-63,0-30-15,-1 15 16,1 15 0,-15-14-16,30 14 0,-16 0 15</inkml:trace>
          <inkml:trace contextRef="#ctx0" brushRef="#br0" timeOffset="6150.942">532 29 0,'14'0'234,"-14"15"-234,0 0 16,0-1-16,0 1 16,0 0-16,0 0 437,0 0-374,0-1 749,0 16-593,15-15-203,15-1-1,-16 1 532,1-30-266,0 15-265,-15-14 15,15-16-31,0 30 16</inkml:trace>
          <inkml:trace contextRef="#ctx0" brushRef="#br0" timeOffset="7252.466">561-222 0</inkml:trace>
        </inkml:traceGroup>
        <inkml:traceGroup>
          <inkml:annotationXML>
            <emma:emma xmlns:emma="http://www.w3.org/2003/04/emma" version="1.0">
              <emma:interpretation id="{E6A9A5FB-A3AB-46CE-BC0E-9311064E16DE}" emma:medium="tactile" emma:mode="ink">
                <msink:context xmlns:msink="http://schemas.microsoft.com/ink/2010/main" type="inkWord" rotatedBoundingBox="22035,15911 22823,15920 22815,16614 22027,16606"/>
              </emma:interpretation>
              <emma:one-of disjunction-type="recognition" id="oneOf2">
                <emma:interpretation id="interp10" emma:lang="en-US" emma:confidence="0">
                  <emma:literal>iol.</emma:literal>
                </emma:interpretation>
                <emma:interpretation id="interp11" emma:lang="en-US" emma:confidence="0">
                  <emma:literal>iot</emma:literal>
                </emma:interpretation>
                <emma:interpretation id="interp12" emma:lang="en-US" emma:confidence="0">
                  <emma:literal>cot</emma:literal>
                </emma:interpretation>
                <emma:interpretation id="interp13" emma:lang="en-US" emma:confidence="0">
                  <emma:literal>colt</emma:literal>
                </emma:interpretation>
                <emma:interpretation id="interp14" emma:lang="en-US" emma:confidence="0">
                  <emma:literal>cob.</emma:literal>
                </emma:interpretation>
              </emma:one-of>
            </emma:emma>
          </inkml:annotationXML>
          <inkml:trace contextRef="#ctx0" brushRef="#br0" timeOffset="30991.174">2865-74 0</inkml:trace>
          <inkml:trace contextRef="#ctx0" brushRef="#br0" timeOffset="30061.082">2939 88 0,'-15'0'375,"0"30"-359,15-15-16,0-1 16,0 1 15,-29-15 235,29 15-251,-15-15 63,15 15-62,0-1 0,0 16-16,0-15 0,0-1 15,0 1-15,0 0 0,0 0 31,29-1 157,-14-14-157,0 0-31,0 0 16,-1 0-16,1 0 15,0 0-15,15 0 16,-16 0 47,1 0-17,0 0-46,0 0 16,-1 0-16,1 0 16,0 0-16,-30 0 250,0 0-250</inkml:trace>
          <inkml:trace contextRef="#ctx0" brushRef="#br0" timeOffset="34561.357">3101 133 0,'0'14'547,"0"1"-532,15-15-15,-15 15 0,0 0 16,0-1-16,0 16 16,0-15 15,0-1-15,0 1-1,0 0 16,0 0 94,29-1-125,-14-14 157,30 0-142,-31 0-15,119 30 141,-103-30 62,-15-15-203,-1 15 16,-14-15 46,15 15-62,0 0 0,-15-14 16,0-1 15,0 0 0,0 0 1,0 1 14,0-16 1,0 15-31,0 1-16,0-1 31,-15 0 79,0 15-95,1-15-15,-16 15 0,15-14 0,0 14 16,1 0 187,-1 0-94,0 0-31,0 0-78,-29 0 0,15 0 0,-16 0 0,30 0 16,-29 0-16,29-30 0,1 30 0,-1 0 16,0-15-16</inkml:trace>
          <inkml:trace contextRef="#ctx0" brushRef="#br0" timeOffset="37063.052">3515-237 0,'0'-14'171,"-15"28"-124,15 1-47,-15 15 16,15-16 0,-15 1-16,15 0 15,0 0-15,-29-1 16,29 46 62,0-46-78,0 1 16,-15-15-1,15 15-15,0 0 31,0-1-15,0 16-16,0-15 16,0-1-1,0 1-15,0 0 0,0 0 16,0 0 62,0 14-62,0-14-16,0 0 15,0-1 1,0 1 31,0 0 0,0 0-32,0-1 1,0 16 0,0-15-1,0-1 16,0 1 1,0 0 46,0 0 109,30 0-171,-30 14-16,14-14 16,1 0-16,0-15 312,59 0-296,-60 0-1,1 0-15,0 0 16,0 0-16,-15-15 125,15 15-109,-15-30-1,0 16 157,-15 14-156</inkml:trace>
          <inkml:trace contextRef="#ctx0" brushRef="#br0" timeOffset="71961.939">3913 221 0,'15'0'203,"15"0"-203,-16 0 0,1 0 0,0 0 15,15 0-15,-1 0 0,1 0 0,-16 0 16,31 0-16,-31 0 0,1 0 16,15 0-16,-16 0 0,16 0 0,-15 0 15,0 0-15,-1 0 16,1 0-1,0 0-15,0 0 0,29 0 0,-29 0 16,-1 0-16,1 0 16,0 0-1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3:06.63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D045AF0-27C9-4782-BFF2-0FF327A54F2F}" emma:medium="tactile" emma:mode="ink">
          <msink:context xmlns:msink="http://schemas.microsoft.com/ink/2010/main" type="inkDrawing" rotatedBoundingBox="14057,17528 17085,17517 17086,17788 14058,17799" shapeName="Other">
            <msink:destinationLink direction="with" ref="{8EFC9C59-F734-4856-A16D-84C41F81832D}"/>
          </msink:context>
        </emma:interpretation>
      </emma:emma>
    </inkml:annotationXML>
    <inkml:trace contextRef="#ctx0" brushRef="#br0">0 0 0,'15'0'297,"0"0"-297,15 0 0,-16 15 16,1-15-16,0 0 16,0 0 62,-1 0-78,31 15 0,-31-15 15,16 0-15,-15 29 0,29-29 0,-29 0 0,0 0 16,29 0-16,-29 0 0,-1 15 16,1 0-16,0-15 62,0 0-46,-1 0-16,1 0 0,44 0 15,-29 15-15,-1-15 0,-14 0 16,0 0-16,0 0 16,-1 0-16,1 0 0,0 0 31,15 0 47,-16 0-78,16 0 16,-15 0-16,-1 0 0,31 0 0,-31 0 15,16 0-15,14 0 0,-29 0 0,15 0 16,-1 0-16,-14 0 0,0 0 15,-1 0 1,1 0 31,0 0-47,0 0 16,14 0-16,1 0 0,-15 0 0,14 0 15,15 0-15,1 0 0,-16 0 16,16 0-16,-16 0 0,-14 0 0,29 0 0,-29 0 15,0 0-15,-1 0 0,1 0 16,15 0 0,-30 14 249,15-14-265,-15 15 0,0 15 16,0-16-16,0 1 16,0 0-1,0 0 329,0-1-328,0 1 46,0 0 110,14-30-156,1 0-16,0 15 15,0-14-15,-1-1 16,16 15-16,-15-15 0,-1 15 0,1 0 15,-15-15-15,15 15 0,0 0 0,-1-29 16,1 14-16,15 15 16,-30-15-16,15 15 15,-1 0-15,-14-14 0,15 14 16,0 0-16,0-15 16,-1 15-16,16 0 15,-15 0-15,-1-15 16,1 15-16,0 0 15,-15-15-15,15 15 16,0-29 0,14 29-1,-14-15 157,14 15-172,-14 0 16,29 0-16,-29 0 0,15 0 0,14 0 15,-29 0-15,0 0 0,-1 0 0,1 0 16,0 0-16,14 0 516,-14 0-516,0 0 15,0 0 313,14 0-312,-14 30-16,15-16 0,-16-14 16,1 0-1,0 0 110,0 0-125,-1 0 16,1 0-16,15 0 16,-16 0-16,1 15 0,0-15 0,0 0 15,0 0 1,-1 15-1,1-15 48,15 0-63,-16 0 0,16 0 0,-15 0 16,-1 0-16,16 0 0,-15 0 0,0 0 15,-1 0-15,1 0 110,0 0-110,0 0 15,14 0-15,-14 0 0,0 0 31,-1 0 157,1 0-188,0 0 16,-15-15 124,15 15-140,-15-15 16,29 15-1,-29-29-15,15 29 16,-15-15 15,15 15-15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05:39:49.337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99 2,'348'0,"-348"0,1 0,-1-1,1 1,-1 0,1 0,-1 0,1 0,-1 0,1 0,-1 0,1 0,-1 0,1 0,-1 0,1 0,-1 0,1 0,-1 0,1 1,-1-1,1 0,-1 0,1 1,-1-1,1 0,-1 0,0 1,1-1,-1 1,1-1,-1 0,0 1,0-1,1 1,-1-1,0 1,0-1,1 0,-1 1,0-1,0 1,0-1,0 1,0 0,0-1,0 1,0-1,0 1,0-1,0 1,0-1,0 1,0-1,0 1,0-1,-1 1,-22 23,10-15,0-1,-1 0,0-1,0-1,0 0,-1-1,0 0,0-1,-1-1,-53 16,42-10,0-1,0-2,-1-1,0-1,-6-1,60-5,75 8,-94-3,0 1,-1 0,1 0,-1 1,0 0,0 0,0 1,-1-1,0 1,0 0,3 6,-8-12,1 1,-1-1,1 1,-1-1,0 1,1 0,-1-1,0 1,1 0,-1-1,0 1,0 0,0 0,0-1,0 1,0 0,0-1,0 1,0 0,0 0,0-1,0 1,0 0,-1-1,1 1,0 0,0-1,-1 1,1 0,-1-1,1 1,0 0,-1-1,1 1,-1-1,1 1,-1-1,0 1,1-1,-1 0,1 1,-1-1,0 0,1 1,-1-1,0 0,0 0,-42 6,24-5,-95 27,63-17,42-10</inkml:trace>
  <inkml:trace contextRef="#ctx0" brushRef="#br0" timeOffset="248.892">0 299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2T23:23:27.9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EFC9C59-F734-4856-A16D-84C41F81832D}" emma:medium="tactile" emma:mode="ink">
          <msink:context xmlns:msink="http://schemas.microsoft.com/ink/2010/main" type="inkDrawing" rotatedBoundingBox="15834,16839 23963,16326 24077,18139 15948,18651" semanticType="callout" shapeName="Other">
            <msink:sourceLink direction="with" ref="{86FF31AD-CE2C-4FDE-B5AF-5DED492DF99E}"/>
            <msink:sourceLink direction="with" ref="{6D045AF0-27C9-4782-BFF2-0FF327A54F2F}"/>
          </msink:context>
        </emma:interpretation>
      </emma:emma>
    </inkml:annotationXML>
    <inkml:trace contextRef="#ctx0" brushRef="#br0">7516 0 0,'30'0'141,"-15"14"-141,-1 1 15,1-15-15,0 0 0,0 15 16,-1-15-16,16 0 16,-15 0-16,-1 15 0,1-15 15,0 0-15,0 29 0,0-14 16,-1 0 15,16-1 0,-15 1-31,-1 0 16,1-15 0,-15 15-16,15-15 0,0 15 15,-1 14 1,16-14-16,-15 0 15,0-1 1,-15 1 31,0 0-31,0 0-16,14 14 0,-14-14 15,0 0-15,15 0 0,0-1 16,-15 1-1,0 0 1,15 14 0,-15-14 15,29 0-31,-29 0 16,0-1-1,0 1-15,0 0 16,0 15-16,15-16 15,-15 1-15,0 0 0,15 0 16,-15-1-16,0 1 16,14 0-1,-14 14 1,0-14 31,0 0-32,0 0-15,0-1 16,0 1-16,0 0 0,0 15 16,0-16-16,15 1 0,-15 0 0,0 0 15,15-15-15,-15 14 0,0 1 16,0 15-16,15-30 16,-15 14-16,0 1 78,0 0-78,0 0 15,0 0-15,0-1 16,0 16-16,0-15 0,0-1 16,0 1-16,0 0 0,0 0 15,0-1-15,0 1 16,29 15-1,-44-15 1,15-1 0,-14-14-16,-1 15 15,15 0-15,0 0 0,0-1 16,0 16-16,0-15 16,0-1-1,-15 1-15,15 0 0,0 0 16,-15-1-16,15 16 15,0-15-15,-14 0 0,14-1 16,-15 1-16,15 0 0,-30-15 0,30 15 16,0 14-16,-14-29 0,14 15 15,0 0-15,-15-1 16,0 1-16,15 0 0,-15-15 16,15 15-16,-14-15 15,-1 0-15,-30 0 0,31 0 16,14 15-16,-15-15 0,0 29 15,0-29-15,-14 0 0,29 15 16,-15-15-16,0 0 0,1 0 0,-16 15 16,0-15-16,1 14 0,14-14 15,-29 30-15,29-30 0,0 0 0,-29 15 16,29-15-16,-14 0 0,14 0 0,-29 0 16,14 14-16,15-14 0,-14 0 0,-1 0 15,16 0-15,-1 15 0,0-15 0,-15 0 16,16 15-16,-1-15 0,0 0 0,0 0 15,1 0-15,-1 0 0,-29 0 0,29 30 16,0-30-16,0 0 0,0 0 0,-14 0 16,-1 0-16,1 0 0,-1 0 0,1 0 15,-16 0-15,16 14 0,-15-14 16,14 0-16,-14 0 0,0 0 0,14 0 16,-14 0-16,14 0 0,15 0 0,-29 0 15,15 0-15,-1 0 0,15 0 0,-14 0 16,14 0-16,0 0 0,0 0 0,-14 15 15,14-15 1,0 0-16,1 0 0,-1 0 16,0 0-16,-29 0 0,29 0 15,-15 0-15,-14 0 0,29 0 0,-14 0 16,-15 0-16,29 15 0,-30-15 0,16 0 16,-15 0-16,14 0 0,-14 0 0,29 0 15,-15 0-15,16 0 0,-16 0 0,15 0 16,-14 0-16,14 0 0,0 0 15,-14 0-15,14 0 0,0 0 0,0 0 16,1 0-16,-1 0 0,0 0 0,-14 0 16,14 0-16,-15 0 0,16 0 0,-31 0 15,16 0-15,-16 0 0,31 0 0,-16 0 16,-14 0-16,29 0 0,-14 0 0,-16 0 16,30 0-16,-29 0 0,15 0 15,-16-15-15,31 15 0,-16 0 0,-14-29 16,-1 29-16,16 0 0,-15 0 0,29 0 15,0 0-15,-14 0 0,-1 0 0,0 0 16,16 0-16,-31 0 0,16-15 0,14 15 16,-29 0-16,-1-15 0,16 15 0,-15 0 15,14 0-15,-14 0 0,29 0 0,0 0 16,0 0-16,1 0 0,-31-30 0,31 30 16,-1 0-16,0 0 0,0-14 15,-14 14-15,-1 0 16,16 0-16,-31 0 0,30 0 15,1 0-15,-1 0 0,0 0 0,-29 0 16,29 0-16,0-15 0,-14 15 0,14 0 16,-15 0-16,16 0 15,-1 0-15,0-15 0,0 15 0,1 0 16,-1 0-16,0 0 0,-14 0 0,-1 0 16,15 0-16,0-15 0,1 15 0,-31 0 15,31 0-15,-16 0 0,1 0 0,14 0 16,0 0-16,0 0 0,-14 0 0,-1 0 15,15 0-15,1 0 0,-1 0 0,0 0 16,0 0-16,-29 0 0,15 0 16,14 0-16,-30 0 0,-58 0 15,14 0-15,45 0 16,29 0-16,1 0 0,-16 0 16,15 0-16,1 0 15,-1 0 63,0 0-78,-14 0 16,-31 0-16,-87 0 16,117 0-16,-14 0 0,-15 0 0,15 0 15,-16 0-15,31 0 0,-45 0 16,15 0-16,0 0 0,15 0 0,-15 0 15,0 0-15,14 0 0,-14 0 0,15 0 16,29 0-16,-14 0 0,14 0 0,0 0 94,-15 0-79,1 0-15,14 0 0,0 0 16,-29 0-16,29 0 0,1 0 0,-16 0 16,1 0-16,14 0 0,0 0 0,0 0 15,0 0 1,1 0 78,-1 0-79,-15 0-15,16 0 0,-1 0 0,0 0 0,0 0 16,1 0-16,-1 0 0,0 0 16,-15 0-16,16 0 0,-1 0 15,0 0-15,0 0 0,1 0 16,-1 0-16,-15 0 0,1 0 0,14 0 15,0 0-15,0 0 0,-14 0 282,14 0-282,-14 0 15,14 0-15,-29 0 16,29 0-16,0 0 1125,0 0-1109,1 0-16,-1 0 15,0 0-15,-15 0 766,30-14-766,-14 14 15,-1-30 17,0 30 358,15-15-390,-15 15 0,-29-14 0,29 14 16,1-15-16,-1 15 0,0 0 0,0-15 16,0 15-16,-14-15 0,14 15 15,0 0 126,1 0-126,-45-29-15,44 29 0,0-15 16,-15 15-16,16 0 0,-16-15 0,1 15 16,14 0-16,0 0 0,0 0 515,-14-15-483,14 1 389,0-1-405,1 15-16,-1-15 16,0-14-1,0 29 1,0-15 0,15 44 655,0-14-233,15 0-422,-15 0 140,15-1-156,0 1 15,0 0-15,-1 14 0,1-14 0,15 0 0,-16 0 16,1 0-16,-15-1 16,15 1-16,-15-30 406,0 1-390,0-1 15,0 0-31,0 0 15,0-14 1,0 14 437,0 0-453,15 15 16,-1 0-16,1 0 0,15 0 15,-1-15-15,-14 15 16,0-14-16,14 14 0,-14-15 0,0 15 0,0-30 16,-1 30-16,1 0 0,0-14 15,0 14-15,14-15 0,-14 15 16,-15-15-16,15 15 0,0-15 0,-1 15 16,-14-15 405,-14 15-405,-1 0-16,-30 0 0,31 0 0,-1 0 16,0 0-16,0 0 0,1 0 0,-16 0 140,15 0-124,-14 0-16,-30 0 0,-15-29 16,15 29-16,0 0 0,-15 0 0,15 0 15,0-15-15,14 15 0,16 0 16,14 0-16,-14 0 0,43 0 406,1 0-406,0 0 16,0 0-16,-1 0 0,1 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05:39:53.184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56 1,'0'9,"0"1,0 0,-1 0,0-1,-1 1,0-1,-1 1,0-1,0 0,-1 0,0 0,-3 4,-19 74,27-87,0 0,0-1,-1 1,1 0,0 0,0 0,-1-1,1 1,0 0,0 0,-1 0,1 0,0 1,0-1,-1 0,1 0,0 0,0 1,-1-1,1 0,0 1,-1-1,1 0,0 1,-1-1,1 1,-1-1,1 1,-1-1,1 1,-1 0,1-1,-1 1,1 0,-1-1,0 1,1 0,-1-1,0 1,0 0,0 0,1-1,-1 1,0 0,0 0,0-1,0 1,0 0,-1 0,1-1,0 1,0 0,0 0,-1-1,1 1,0 0,0-1,-1 1,1 0,-1-1,1 1,-1 0,12-7,1 1,0 0,0 1,0 1,0-1,1 2,-1 0,1 0,1 1,18-20,-27 16</inkml:trace>
  <inkml:trace contextRef="#ctx0" brushRef="#br0" timeOffset="1656.485">177 1,'-7'143,"-11"-62,9-43,1 1,2 0,2 0,0 13,4-43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14T05:40:14.754"/>
    </inkml:context>
    <inkml:brush xml:id="br0">
      <inkml:brushProperty name="width" value="0.025" units="cm"/>
      <inkml:brushProperty name="height" value="0.025" units="cm"/>
      <inkml:brushProperty name="color" value="#FF0066"/>
      <inkml:brushProperty name="ignorePressure" value="1"/>
    </inkml:brush>
  </inkml:definitions>
  <inkml:trace contextRef="#ctx0" brushRef="#br0">0 2034,'47'-71,"68"-98,81-62,-15-3,-61 87,38-10,-78 47,-58 87,-1-1,-1-1,-2-1,0-1,6-14,74-120,32-27,-70 89,-18 17,33 4,-18-24,-38 71,-16 24</inkml:trace>
  <inkml:trace contextRef="#ctx0" brushRef="#br0" timeOffset="1935.69">1529 143,'-27'50,"-156"211,7 53,23-70,15-25,-17 47,-9-24,60-119,18-25,12-3,67-89</inkml:trace>
  <inkml:trace contextRef="#ctx0" brushRef="#br0" timeOffset="4042.239">1001 352,'33'-30,"1"1,1 2,2 1,0 2,11-3,102-72,17 21,-167 77,1 1,-1-1,1 1,-1-1,1 1,0-1,-1 1,1 0,-1-1,1 1,0 0,-1 0,1-1,0 1,0 0,-1 0,1 0,0 0,-1 0,1 0,0 0,-1 0,1 0,0 0,-1 1,1-1,0 0,-1 0,1 0,0 1,-1-1,1 1,0-1,-1 0,1 1,-1-1,1 1,-1-1,1 1,-1-1,1 1,-1-1,0 1,1 0,-1-1,0 1,0 0,1-1,-1 1,0 0,0-1,0 1,0 0,0-1,0 1,0 0,0 0,0 0,-5 48,4-41,-36 236,39 26,-2-260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4:49:51.1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932 11,'-42'-10,"-79"50,2 9,58-19,-5-1,-30 6,0 15,25-14,-91 42,154-74,1 1,-1-1,1 2,0-1,0 1,1 0,-1 0,1 1,1 0,-3 4,4-4,1 1,0-1,0 1,1 0,0 0,1 0,-1 0,1 1,1-1,0 0,0 1,0-1,3 7,-3-12,1-1,0 1,-1-1,1 0,0 1,1-1,-1 0,0 0,1 0,-1 0,1 0,0 0,-1 0,1-1,0 1,0-1,0 1,0-1,1 0,-1 1,0-1,0 0,1-1,-1 1,1 0,-1-1,0 1,2-1,73 8,-77-8,160-9,21-15,97 24,-182 22,32-23,-119-1,0 0,0-1,-1 0,1-1,-1 0,1 0,-1-1,-1 0,1 0,-1-1,1 1,-2-2,1 1,-1-1,3-4,0 2,-4 3,-1-1,0 0,0 0,0 0,-1 0,0-1,0 1,-1-1,0 0,-1 0,1-3,2-6,-1-150,-2 161,-2 0,1 0,-1 0,1 0,-2 0,1 0,-1 0,0 0,0 0,-1 1,1-1,-1 1,0 0,-1 0,1 0,-1 0,0 0,-2 0,-2-5,-1 2,0-1,0 1,-1 1,0 0,-1 0,1 1,-1 0,-7-2,-48-12,57 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4:49:59.41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79 342,'206'22,"155"9,339-31,-685-2,0 0,-1-1,2 0,-3-1,1 0,0-1,0 0,0 0,-1-1,2-2,3 0,80-46,-54-18,-23-18,-21 87,0 0,-1 0,1 0,-2 0,1 0,1 0,-1 0,-2 0,1 0,1 0,-2 1,0-1,2 1,-2-1,1 1,-1-1,0 1,-1 0,1 0,-1 0,1 1,-1-1,1 0,-1 1,0 0,0-1,-1 1,0 0,-161-24,-116 15,-25 9,32-20,-125 21,392 1,1 1,-2-1,2 1,-1 0,1 0,0 1,0-1,0 1,0 0,0 1,0-1,2 1,-1 0,1 0,-2 1,-21 12,24-14,-1 0,3 0,-3 0,3 0,-1 0,0 1,0-1,1 0,-1 1,1 0,0-1,0 1,1 0,1 0,-2 0,1 0,1-1,0 1,0 0,0 0,1 0,-1 0,2 0,-1 0,1-1,-1 1,0 0,2-1,0 1,-2-1,2 1,1-1,-1 0,0 0,1 0,-1 0,1 0,4 2,187 78,-182-77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2T04:50:01.72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0,'85'11,"37"0,21 14,-101-16,0-1,1-3,-1-1,6-2,15-2,-54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l" defTabSz="99050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>
            <a:lvl1pPr algn="r" defTabSz="99050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2513"/>
            <a:ext cx="52101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l" defTabSz="99050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3" tIns="49516" rIns="99033" bIns="49516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167DA5E-3187-45F5-AD84-665D23679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164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feeds.ogilvypr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ohitbhargava.com/2006/06/wikimapia_googl.html" TargetMode="External"/><Relationship Id="rId4" Type="http://schemas.openxmlformats.org/officeDocument/2006/relationships/hyperlink" Target="http://www.youtube.com/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04EE2CD-6A24-4D86-B343-9649281B7D8D}" type="slidenum">
              <a:rPr lang="en-US" altLang="en-US" sz="1400" smtClean="0"/>
              <a:pPr>
                <a:spcBef>
                  <a:spcPct val="50000"/>
                </a:spcBef>
              </a:pPr>
              <a:t>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676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/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When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user enters a query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our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machines search the index for matching pages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 return the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results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 believe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highest quality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and </a:t>
            </a:r>
          </a:p>
          <a:p>
            <a:pPr lvl="3"/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most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relevant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 the user's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query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lvl="3"/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Relevancy is determined by hundreds of factors,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which could include information such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as the user's location, language, and device 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(desktop or phone). </a:t>
            </a:r>
          </a:p>
          <a:p>
            <a:pPr lvl="3"/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example, </a:t>
            </a:r>
            <a:r>
              <a:rPr lang="en-US" sz="20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searching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"bicycle repair shops" would show different results to a user in Paris than it would to a user in Hong Kong.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BF79B10-6A16-4BE7-9F94-CC7E19AB12B0}" type="slidenum">
              <a:rPr lang="en-US" altLang="en-US" sz="1400" smtClean="0"/>
              <a:pPr>
                <a:spcBef>
                  <a:spcPct val="50000"/>
                </a:spcBef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24049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1137833-1443-4FF7-932D-22FF7300D1D0}" type="slidenum">
              <a:rPr lang="en-US" altLang="en-US" sz="1400" smtClean="0"/>
              <a:pPr>
                <a:spcBef>
                  <a:spcPct val="50000"/>
                </a:spcBef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103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364BF42-EE44-4068-BD14-78FA50EE20C1}" type="slidenum">
              <a:rPr lang="en-US" altLang="en-US" sz="1400" smtClean="0"/>
              <a:pPr>
                <a:spcBef>
                  <a:spcPct val="50000"/>
                </a:spcBef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4090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1BC53D8-D66E-4233-A690-8EB9D7695BBB}" type="slidenum">
              <a:rPr lang="en-US" altLang="en-US" sz="1400" smtClean="0"/>
              <a:pPr>
                <a:spcBef>
                  <a:spcPct val="50000"/>
                </a:spcBef>
              </a:pPr>
              <a:t>14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1136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7370B7B-CE34-45C8-9C82-CF550B4524C3}" type="slidenum">
              <a:rPr lang="en-US" altLang="en-US" sz="1400" smtClean="0"/>
              <a:pPr>
                <a:spcBef>
                  <a:spcPct val="50000"/>
                </a:spcBef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7762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425CE27-28B2-485A-8C71-D6A96D8F14A0}" type="slidenum">
              <a:rPr lang="en-US" altLang="en-US" sz="1400" smtClean="0"/>
              <a:pPr>
                <a:spcBef>
                  <a:spcPct val="50000"/>
                </a:spcBef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38181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B4B2F98-CED0-4FCC-AC76-0B40593922D9}" type="slidenum">
              <a:rPr lang="en-US" altLang="en-US" sz="1400" smtClean="0"/>
              <a:pPr>
                <a:spcBef>
                  <a:spcPct val="50000"/>
                </a:spcBef>
              </a:pPr>
              <a:t>17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21685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2346E00-6EA9-4E14-AB44-0862616C37DA}" type="slidenum">
              <a:rPr lang="en-US" altLang="en-US" sz="1400" smtClean="0"/>
              <a:pPr>
                <a:spcBef>
                  <a:spcPct val="50000"/>
                </a:spcBef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83215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F6A08BA-5202-4F33-82A0-1BAE6B70632F}" type="slidenum">
              <a:rPr lang="en-US" altLang="en-US" sz="1400" smtClean="0"/>
              <a:pPr>
                <a:spcBef>
                  <a:spcPct val="50000"/>
                </a:spcBef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73381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CDCCE67-EC1B-44EE-9BFA-30870584A109}" type="slidenum">
              <a:rPr lang="en-US" altLang="en-US" sz="1400" smtClean="0"/>
              <a:pPr>
                <a:spcBef>
                  <a:spcPct val="50000"/>
                </a:spcBef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7911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EF69643-09FC-4874-8F50-64151AFA3A46}" type="slidenum">
              <a:rPr lang="en-US" altLang="en-US" sz="1400" smtClean="0"/>
              <a:pPr>
                <a:spcBef>
                  <a:spcPct val="50000"/>
                </a:spcBef>
              </a:pPr>
              <a:t>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773283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0278464-0E25-4B9F-84DF-29F8618D5CD6}" type="slidenum">
              <a:rPr lang="en-US" altLang="en-US" sz="1400" smtClean="0"/>
              <a:pPr>
                <a:spcBef>
                  <a:spcPct val="50000"/>
                </a:spcBef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671778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A75CD05-5D45-40EE-995C-07059F1A36B6}" type="slidenum">
              <a:rPr lang="en-US" altLang="en-US" sz="1400" smtClean="0"/>
              <a:pPr>
                <a:spcBef>
                  <a:spcPct val="50000"/>
                </a:spcBef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99672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23731CC-4113-40D9-AD38-5C292AD22B5C}" type="slidenum">
              <a:rPr lang="en-US" altLang="en-US" sz="1400" smtClean="0"/>
              <a:pPr>
                <a:spcBef>
                  <a:spcPct val="50000"/>
                </a:spcBef>
              </a:pPr>
              <a:t>23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0908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C5CE221-A6D6-4CDD-A165-AECD90EB3B5E}" type="slidenum">
              <a:rPr lang="en-US" altLang="en-US" sz="1400" smtClean="0"/>
              <a:pPr>
                <a:spcBef>
                  <a:spcPct val="50000"/>
                </a:spcBef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4215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0BCEAE4-670A-48C8-9442-C2F123421266}" type="slidenum">
              <a:rPr lang="en-US" altLang="en-US" sz="1400" smtClean="0"/>
              <a:pPr>
                <a:spcBef>
                  <a:spcPct val="50000"/>
                </a:spcBef>
              </a:pPr>
              <a:t>25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06548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B1EF3B4-A34B-4901-A20F-8F0A20206D6F}" type="slidenum">
              <a:rPr lang="en-US" altLang="en-US" sz="1400" smtClean="0"/>
              <a:pPr>
                <a:spcBef>
                  <a:spcPct val="50000"/>
                </a:spcBef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414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6498A75-0D78-40EB-9284-ED260AFDAF00}" type="slidenum">
              <a:rPr lang="en-US" altLang="en-US" sz="1400" smtClean="0"/>
              <a:pPr>
                <a:spcBef>
                  <a:spcPct val="50000"/>
                </a:spcBef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4756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Here are 5 rules we use to help guide our thinking with conducting an SMO for a client's website:</a:t>
            </a:r>
          </a:p>
          <a:p>
            <a:r>
              <a:rPr lang="en-US" altLang="en-US" b="1" dirty="0"/>
              <a:t>1.Increase your </a:t>
            </a:r>
            <a:r>
              <a:rPr lang="en-US" altLang="en-US" b="1" dirty="0" err="1"/>
              <a:t>linkability</a:t>
            </a:r>
            <a:r>
              <a:rPr lang="en-US" altLang="en-US" dirty="0"/>
              <a:t> – This is the first and most important priority for websites.  Many sites are "static" – meaning they are rarely updated and used simply for a storefront.  To optimize a site for social media, we need to </a:t>
            </a:r>
            <a:r>
              <a:rPr lang="en-US" altLang="en-US" b="1" dirty="0"/>
              <a:t>increase the </a:t>
            </a:r>
            <a:r>
              <a:rPr lang="en-US" altLang="en-US" b="1" dirty="0" err="1"/>
              <a:t>linkability</a:t>
            </a:r>
            <a:r>
              <a:rPr lang="en-US" altLang="en-US" b="1" dirty="0"/>
              <a:t> of the content. </a:t>
            </a:r>
            <a:r>
              <a:rPr lang="en-US" altLang="en-US" dirty="0"/>
              <a:t> </a:t>
            </a:r>
            <a:r>
              <a:rPr lang="en-US" altLang="en-US" b="1" dirty="0"/>
              <a:t>Adding a blog is a great step</a:t>
            </a:r>
            <a:r>
              <a:rPr lang="en-US" altLang="en-US" dirty="0"/>
              <a:t>, however there are many other ways such as creating white papers and thought pieces, or even simply </a:t>
            </a:r>
            <a:r>
              <a:rPr lang="en-US" altLang="en-US" dirty="0">
                <a:hlinkClick r:id="rId3"/>
              </a:rPr>
              <a:t>aggregating content</a:t>
            </a:r>
            <a:r>
              <a:rPr lang="en-US" altLang="en-US" dirty="0"/>
              <a:t> that exists elsewhere into a useful format.</a:t>
            </a:r>
          </a:p>
          <a:p>
            <a:endParaRPr lang="en-US" altLang="en-US" dirty="0"/>
          </a:p>
          <a:p>
            <a:r>
              <a:rPr lang="en-US" altLang="en-US" b="1" dirty="0"/>
              <a:t>2.Make tagging and bookmarking easy</a:t>
            </a:r>
            <a:r>
              <a:rPr lang="en-US" altLang="en-US" dirty="0"/>
              <a:t> – Adding content features like quick buttons to "add to del.icio.us" are one way to make the process of tagging pages easier, but we go beyond this, </a:t>
            </a:r>
            <a:r>
              <a:rPr lang="en-US" altLang="en-US" b="1" dirty="0"/>
              <a:t>making sure pages include a list of relevant tags</a:t>
            </a:r>
            <a:r>
              <a:rPr lang="en-US" altLang="en-US" dirty="0"/>
              <a:t>, suggested notes for a link (which come up automatically when you go to tag a site), and </a:t>
            </a:r>
            <a:r>
              <a:rPr lang="en-US" altLang="en-US" b="1" dirty="0"/>
              <a:t>making sure to tag our pages first on popular social bookmarking sites</a:t>
            </a:r>
            <a:r>
              <a:rPr lang="en-US" altLang="en-US" dirty="0"/>
              <a:t> (including more than just the homepage).</a:t>
            </a:r>
          </a:p>
          <a:p>
            <a:endParaRPr lang="en-US" altLang="en-US" dirty="0"/>
          </a:p>
          <a:p>
            <a:r>
              <a:rPr lang="en-US" altLang="en-US" b="1" dirty="0"/>
              <a:t>3. Reward inbound links</a:t>
            </a:r>
            <a:r>
              <a:rPr lang="en-US" altLang="en-US" dirty="0"/>
              <a:t> – Often used as a barometer for success of a blog (as well as a website), </a:t>
            </a:r>
            <a:r>
              <a:rPr lang="en-US" altLang="en-US" b="1" dirty="0"/>
              <a:t>inbound links are paramount to rising in search results and overall rankings</a:t>
            </a:r>
            <a:r>
              <a:rPr lang="en-US" altLang="en-US" dirty="0"/>
              <a:t>.  To encourage more of them, we need to make it easy and provide clear rewards.  From using Permalinks to recreating Similarly, </a:t>
            </a:r>
            <a:r>
              <a:rPr lang="en-US" altLang="en-US" b="1" dirty="0"/>
              <a:t>listing recent linking blogs on your site provides the reward of visibility for those who link to you</a:t>
            </a:r>
          </a:p>
          <a:p>
            <a:endParaRPr lang="en-US" altLang="en-US" b="1" dirty="0"/>
          </a:p>
          <a:p>
            <a:r>
              <a:rPr lang="en-US" altLang="en-US" b="1" dirty="0"/>
              <a:t>4. Help your content travel </a:t>
            </a:r>
            <a:r>
              <a:rPr lang="en-US" altLang="en-US" dirty="0"/>
              <a:t>- Unlike much of SEO, SMO is not just about making changes to a site.  When you have content that can be portable (such as PDFs, video files and audio files), </a:t>
            </a:r>
            <a:r>
              <a:rPr lang="en-US" altLang="en-US" b="1" dirty="0"/>
              <a:t>submitting them to relevant sites </a:t>
            </a:r>
            <a:r>
              <a:rPr lang="en-US" altLang="en-US" dirty="0"/>
              <a:t>will help your content travel further, and ultimately drive links back to your site.   </a:t>
            </a:r>
          </a:p>
          <a:p>
            <a:endParaRPr lang="en-US" altLang="en-US" dirty="0"/>
          </a:p>
          <a:p>
            <a:r>
              <a:rPr lang="en-US" altLang="en-US" b="1" dirty="0"/>
              <a:t>5.Encourage the mashup!!!</a:t>
            </a:r>
            <a:r>
              <a:rPr lang="en-US" altLang="en-US" dirty="0"/>
              <a:t> – In a world of co-creation, it pays to be more open about letting others use your content (within reason).  </a:t>
            </a:r>
            <a:r>
              <a:rPr lang="en-US" altLang="en-US" b="1" dirty="0">
                <a:solidFill>
                  <a:srgbClr val="FF3399"/>
                </a:solidFill>
                <a:hlinkClick r:id="rId4"/>
              </a:rPr>
              <a:t>YouTube's</a:t>
            </a:r>
            <a:r>
              <a:rPr lang="en-US" altLang="en-US" b="1" dirty="0">
                <a:solidFill>
                  <a:srgbClr val="FF3399"/>
                </a:solidFill>
              </a:rPr>
              <a:t> idea of providing code to cut and paste </a:t>
            </a:r>
            <a:r>
              <a:rPr lang="en-US" altLang="en-US" dirty="0">
                <a:solidFill>
                  <a:srgbClr val="FF3399"/>
                </a:solidFill>
              </a:rPr>
              <a:t>so you can </a:t>
            </a:r>
            <a:r>
              <a:rPr lang="en-US" altLang="en-US" b="1" dirty="0">
                <a:solidFill>
                  <a:srgbClr val="FF3399"/>
                </a:solidFill>
              </a:rPr>
              <a:t>imbed videos from their site has fueled their growth.</a:t>
            </a:r>
            <a:r>
              <a:rPr lang="en-US" altLang="en-US" dirty="0"/>
              <a:t>  Syndicating your content through RSS also makes it easy for others to create </a:t>
            </a:r>
            <a:r>
              <a:rPr lang="en-US" altLang="en-US" dirty="0">
                <a:hlinkClick r:id="rId5"/>
              </a:rPr>
              <a:t>mashups</a:t>
            </a:r>
            <a:r>
              <a:rPr lang="en-US" altLang="en-US" dirty="0"/>
              <a:t> that can drive traffic or augment your content.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4841510-64D0-4964-AC30-46B673ACAAD9}" type="slidenum">
              <a:rPr lang="en-US" altLang="en-US" sz="1400" smtClean="0"/>
              <a:pPr>
                <a:spcBef>
                  <a:spcPct val="50000"/>
                </a:spcBef>
              </a:pPr>
              <a:t>28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95493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0FFA37F-676F-4E55-BD97-B3C5AFAE8964}" type="slidenum">
              <a:rPr lang="en-US" altLang="en-US" sz="1400" smtClean="0"/>
              <a:pPr>
                <a:spcBef>
                  <a:spcPct val="50000"/>
                </a:spcBef>
              </a:pPr>
              <a:t>29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79180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2826B5E-C586-4852-9F22-830B55AFA638}" type="slidenum">
              <a:rPr lang="en-US" altLang="en-US" sz="1400" smtClean="0"/>
              <a:pPr>
                <a:spcBef>
                  <a:spcPct val="50000"/>
                </a:spcBef>
              </a:pPr>
              <a:t>30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07716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9AD9F8C-9645-4096-9FCB-6E34665D0B3D}" type="slidenum">
              <a:rPr lang="en-US" altLang="en-US" sz="1400" smtClean="0"/>
              <a:pPr>
                <a:spcBef>
                  <a:spcPct val="50000"/>
                </a:spcBef>
              </a:pPr>
              <a:t>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672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FA29AF6-1B48-479B-8943-9AC2875014FB}" type="slidenum">
              <a:rPr lang="en-US" altLang="en-US" sz="1400" smtClean="0"/>
              <a:pPr>
                <a:spcBef>
                  <a:spcPct val="50000"/>
                </a:spcBef>
              </a:pPr>
              <a:t>32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471922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8B4369D-F072-4A45-B826-B40F87CFF45C}" type="slidenum">
              <a:rPr lang="en-US" altLang="en-US" sz="1400" smtClean="0"/>
              <a:pPr>
                <a:spcBef>
                  <a:spcPct val="50000"/>
                </a:spcBef>
              </a:pPr>
              <a:t>33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93368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70515FD-0625-40D9-B451-3E00BC1152A1}" type="slidenum">
              <a:rPr lang="en-US" altLang="en-US" sz="1400" smtClean="0"/>
              <a:pPr>
                <a:spcBef>
                  <a:spcPct val="50000"/>
                </a:spcBef>
              </a:pPr>
              <a:t>34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75718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4F6418F-1753-430A-BDA5-87034AEED7FB}" type="slidenum">
              <a:rPr lang="en-US" altLang="en-US" sz="1400" smtClean="0"/>
              <a:pPr>
                <a:spcBef>
                  <a:spcPct val="50000"/>
                </a:spcBef>
              </a:pPr>
              <a:t>35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26522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65A1877-C1D0-4F2C-84A1-2D6DC51961A1}" type="slidenum">
              <a:rPr lang="en-US" altLang="en-US" sz="1400" smtClean="0"/>
              <a:pPr>
                <a:spcBef>
                  <a:spcPct val="50000"/>
                </a:spcBef>
              </a:pPr>
              <a:t>37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58292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007EA3E-2270-436D-A76F-1AD2581C2C31}" type="slidenum">
              <a:rPr lang="en-US" altLang="en-US" sz="1400" smtClean="0"/>
              <a:pPr>
                <a:spcBef>
                  <a:spcPct val="50000"/>
                </a:spcBef>
              </a:pPr>
              <a:t>38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600698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5E3CA75-9615-4EA2-967D-D184076B2EB0}" type="slidenum">
              <a:rPr lang="en-US" altLang="en-US" sz="1400" smtClean="0"/>
              <a:pPr>
                <a:spcBef>
                  <a:spcPct val="50000"/>
                </a:spcBef>
              </a:pPr>
              <a:t>39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53769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A58FCB4-8F77-4780-B8C7-0D0964F23EDB}" type="slidenum">
              <a:rPr lang="en-US" altLang="en-US" sz="1400" smtClean="0"/>
              <a:pPr>
                <a:spcBef>
                  <a:spcPct val="50000"/>
                </a:spcBef>
              </a:pPr>
              <a:t>40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539515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41CCE11-144F-4889-AE5D-EC48E81F372E}" type="slidenum">
              <a:rPr lang="en-US" altLang="en-US" sz="1400" smtClean="0"/>
              <a:pPr>
                <a:spcBef>
                  <a:spcPct val="50000"/>
                </a:spcBef>
              </a:pPr>
              <a:t>41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697187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259BB8C-BA04-46F5-B4DF-B2E780D668C7}" type="slidenum">
              <a:rPr lang="en-US" altLang="en-US" sz="1400" smtClean="0"/>
              <a:pPr>
                <a:spcBef>
                  <a:spcPct val="50000"/>
                </a:spcBef>
              </a:pPr>
              <a:t>42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2034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4806A680-968B-4F08-A07E-0CF991659FD6}" type="slidenum">
              <a:rPr lang="en-US" altLang="en-US" sz="1400" smtClean="0"/>
              <a:pPr>
                <a:spcBef>
                  <a:spcPct val="50000"/>
                </a:spcBef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04176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E397A71-BC9C-4259-938C-EDBD8E310B8A}" type="slidenum">
              <a:rPr lang="en-US" altLang="en-US" sz="1400" smtClean="0"/>
              <a:pPr>
                <a:spcBef>
                  <a:spcPct val="50000"/>
                </a:spcBef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18992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3F15FC7-0018-4D6A-923A-D23CBE519F5D}" type="slidenum">
              <a:rPr lang="en-US" altLang="en-US" sz="1400" smtClean="0"/>
              <a:pPr>
                <a:spcBef>
                  <a:spcPct val="50000"/>
                </a:spcBef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3366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7F263E7-35F4-41F8-9FFC-223DF95D216E}" type="slidenum">
              <a:rPr lang="en-US" altLang="en-US" sz="1400" smtClean="0"/>
              <a:pPr>
                <a:spcBef>
                  <a:spcPct val="50000"/>
                </a:spcBef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0401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1B2642A-9B18-414B-A0D8-27D10EC4B6E6}" type="slidenum">
              <a:rPr lang="en-US" altLang="en-US" sz="1400" smtClean="0"/>
              <a:pPr>
                <a:spcBef>
                  <a:spcPct val="50000"/>
                </a:spcBef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56008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/>
            <a:endParaRPr lang="en-US" altLang="en-US" sz="18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890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043567DF-42F3-4E2C-B6FD-CFB4834A84E7}" type="slidenum">
              <a:rPr lang="en-US" altLang="en-US" sz="1400" smtClean="0"/>
              <a:pPr>
                <a:spcBef>
                  <a:spcPct val="50000"/>
                </a:spcBef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4667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52F69-E58E-40BB-BEBC-AC950C4CC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22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EB805-EE3E-4274-B70B-B6C496D90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91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4A8F-FA65-4BAD-8C16-A1135590E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57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1DE8-9012-448B-9DEF-A53D2C01B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66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38E0-8617-4FF9-B999-00DE46C8F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1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F427-DEAF-4D59-9923-6559D7424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9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35CC-91B1-4F18-AFA1-26934AAF1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75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8FDCF-9ECE-4981-B847-8604FA3B2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53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183C8-8762-4A0D-84AA-C11D71BD2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36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0043E-1E35-4785-AF75-6FAB55128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5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3FD6B-D9CF-4B3F-9A34-9E3FCC114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2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5334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F624305-FE0A-4C1F-AC6C-B00E8F217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-228600" y="6635750"/>
            <a:ext cx="2133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Jozef Goetz, 2024</a:t>
            </a:r>
            <a:endParaRPr lang="en-US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rchenginejournal.com/complete-seo-checklist-for-website-owners/26132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ddur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-web-submission.co.uk/index11.html?msclkid=f55704509367148f6b8f610388052794&amp;utm_source=bing&amp;utm_medium=cpc&amp;utm_campaign=Free%20Web%20Sub%20New%20Euro%2B%20Conv%20Kywds&amp;utm_term=submit%20url%20to%20yahoo&amp;utm_content=Ad%20group%20%231" TargetMode="External"/><Relationship Id="rId4" Type="http://schemas.openxmlformats.org/officeDocument/2006/relationships/hyperlink" Target="https://scribeage.com/submit-your-site-to-yaho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google.com/webmasters/answer/34397/?hl=en" TargetMode="External"/><Relationship Id="rId3" Type="http://schemas.openxmlformats.org/officeDocument/2006/relationships/hyperlink" Target="http://www.xml-sitemaps.com/" TargetMode="External"/><Relationship Id="rId7" Type="http://schemas.openxmlformats.org/officeDocument/2006/relationships/hyperlink" Target="https://www.google.com/webmasters/suppor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webmasters/tools/" TargetMode="External"/><Relationship Id="rId5" Type="http://schemas.openxmlformats.org/officeDocument/2006/relationships/hyperlink" Target="https://www.google.com/webmasters/#?modal_active=none" TargetMode="External"/><Relationship Id="rId10" Type="http://schemas.openxmlformats.org/officeDocument/2006/relationships/hyperlink" Target="https://support.google.com/webmasters/answer/6065812/?hl=en" TargetMode="External"/><Relationship Id="rId4" Type="http://schemas.openxmlformats.org/officeDocument/2006/relationships/hyperlink" Target="https://www.google.com/webmasters/tools/dashboard" TargetMode="External"/><Relationship Id="rId9" Type="http://schemas.openxmlformats.org/officeDocument/2006/relationships/hyperlink" Target="https://support.google.com/webmasters/answer/745118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nalytic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ebtrend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6.png"/><Relationship Id="rId4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rah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inkpopularity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ochat.com/seo-tools/link-popularity/" TargetMode="External"/><Relationship Id="rId4" Type="http://schemas.openxmlformats.org/officeDocument/2006/relationships/hyperlink" Target="http://www.laverne.ed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ohitbhargava.typepad.com/weblog/2006/08/5_rules_of_soci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hitbhargava.com/2006/08/5_rules_of_soci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rstuff.com/" TargetMode="External"/><Relationship Id="rId2" Type="http://schemas.openxmlformats.org/officeDocument/2006/relationships/hyperlink" Target="http://qrcode.kayw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labeljoy.com/en/generate-qr-code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txt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customXml" Target="../ink/ink14.xml"/><Relationship Id="rId17" Type="http://schemas.openxmlformats.org/officeDocument/2006/relationships/customXml" Target="../ink/ink18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7.xml"/><Relationship Id="rId10" Type="http://schemas.openxmlformats.org/officeDocument/2006/relationships/image" Target="../media/image10.emf"/><Relationship Id="rId4" Type="http://schemas.openxmlformats.org/officeDocument/2006/relationships/image" Target="../media/image20.png"/><Relationship Id="rId9" Type="http://schemas.openxmlformats.org/officeDocument/2006/relationships/customXml" Target="../ink/ink15.xml"/><Relationship Id="rId14" Type="http://schemas.openxmlformats.org/officeDocument/2006/relationships/image" Target="../media/image1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00.emf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hyperlink" Target="http://classes.jgspectrum.com/classes/218_F20/examples/ch13/" TargetMode="External"/><Relationship Id="rId21" Type="http://schemas.openxmlformats.org/officeDocument/2006/relationships/image" Target="../media/image24.emf"/><Relationship Id="rId34" Type="http://schemas.openxmlformats.org/officeDocument/2006/relationships/customXml" Target="../ink/ink34.xml"/><Relationship Id="rId7" Type="http://schemas.openxmlformats.org/officeDocument/2006/relationships/image" Target="../media/image20.emf"/><Relationship Id="rId12" Type="http://schemas.openxmlformats.org/officeDocument/2006/relationships/customXml" Target="../ink/ink23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19.emf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5" Type="http://schemas.openxmlformats.org/officeDocument/2006/relationships/image" Target="../media/image26.png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31.xml"/><Relationship Id="rId10" Type="http://schemas.openxmlformats.org/officeDocument/2006/relationships/customXml" Target="../ink/ink22.xml"/><Relationship Id="rId19" Type="http://schemas.openxmlformats.org/officeDocument/2006/relationships/image" Target="../media/image23.emf"/><Relationship Id="rId31" Type="http://schemas.openxmlformats.org/officeDocument/2006/relationships/image" Target="../media/image29.emf"/><Relationship Id="rId4" Type="http://schemas.openxmlformats.org/officeDocument/2006/relationships/image" Target="../media/image25.png"/><Relationship Id="rId9" Type="http://schemas.openxmlformats.org/officeDocument/2006/relationships/image" Target="../media/image18.emf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27.emf"/><Relationship Id="rId30" Type="http://schemas.openxmlformats.org/officeDocument/2006/relationships/customXml" Target="../ink/ink32.xml"/><Relationship Id="rId35" Type="http://schemas.openxmlformats.org/officeDocument/2006/relationships/image" Target="../media/image3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39.xml"/><Relationship Id="rId3" Type="http://schemas.openxmlformats.org/officeDocument/2006/relationships/image" Target="../media/image27.png"/><Relationship Id="rId7" Type="http://schemas.openxmlformats.org/officeDocument/2006/relationships/customXml" Target="../ink/ink36.xml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14.emf"/><Relationship Id="rId4" Type="http://schemas.openxmlformats.org/officeDocument/2006/relationships/image" Target="../media/image28.png"/><Relationship Id="rId9" Type="http://schemas.openxmlformats.org/officeDocument/2006/relationships/customXml" Target="../ink/ink37.xml"/><Relationship Id="rId1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nventures.com/blog/top-search-engines-list/" TargetMode="External"/><Relationship Id="rId13" Type="http://schemas.openxmlformats.org/officeDocument/2006/relationships/customXml" Target="../ink/ink1.xml"/><Relationship Id="rId18" Type="http://schemas.openxmlformats.org/officeDocument/2006/relationships/image" Target="../media/image6.png"/><Relationship Id="rId26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21" Type="http://schemas.openxmlformats.org/officeDocument/2006/relationships/customXml" Target="../ink/ink5.xml"/><Relationship Id="rId34" Type="http://schemas.openxmlformats.org/officeDocument/2006/relationships/customXml" Target="../ink/ink10.xml"/><Relationship Id="rId7" Type="http://schemas.openxmlformats.org/officeDocument/2006/relationships/hyperlink" Target="http://www.ebizmba.com/articles/search-engines" TargetMode="External"/><Relationship Id="rId12" Type="http://schemas.openxmlformats.org/officeDocument/2006/relationships/hyperlink" Target="http://www.ask.com/" TargetMode="External"/><Relationship Id="rId17" Type="http://schemas.openxmlformats.org/officeDocument/2006/relationships/customXml" Target="../ink/ink3.xml"/><Relationship Id="rId25" Type="http://schemas.openxmlformats.org/officeDocument/2006/relationships/image" Target="../media/image10.png"/><Relationship Id="rId3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29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statista.com/statistics/216573/worldwide-market-share-of-search-engines/" TargetMode="External"/><Relationship Id="rId11" Type="http://schemas.openxmlformats.org/officeDocument/2006/relationships/hyperlink" Target="http://www.search.yahoo.com/" TargetMode="External"/><Relationship Id="rId32" Type="http://schemas.openxmlformats.org/officeDocument/2006/relationships/customXml" Target="../ink/ink9.xml"/><Relationship Id="rId5" Type="http://schemas.openxmlformats.org/officeDocument/2006/relationships/image" Target="../media/image4.png"/><Relationship Id="rId15" Type="http://schemas.openxmlformats.org/officeDocument/2006/relationships/customXml" Target="../ink/ink2.xml"/><Relationship Id="rId23" Type="http://schemas.openxmlformats.org/officeDocument/2006/relationships/customXml" Target="../ink/ink6.xml"/><Relationship Id="rId28" Type="http://schemas.openxmlformats.org/officeDocument/2006/relationships/customXml" Target="../ink/ink7.xml"/><Relationship Id="rId10" Type="http://schemas.openxmlformats.org/officeDocument/2006/relationships/hyperlink" Target="http://www.bing.com/" TargetMode="External"/><Relationship Id="rId19" Type="http://schemas.openxmlformats.org/officeDocument/2006/relationships/customXml" Target="../ink/ink4.xml"/><Relationship Id="rId31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hyperlink" Target="http://www.google.com/" TargetMode="External"/><Relationship Id="rId14" Type="http://schemas.openxmlformats.org/officeDocument/2006/relationships/image" Target="../media/image40.png"/><Relationship Id="rId22" Type="http://schemas.openxmlformats.org/officeDocument/2006/relationships/image" Target="../media/image8.png"/><Relationship Id="rId27" Type="http://schemas.openxmlformats.org/officeDocument/2006/relationships/image" Target="../media/image2.wmf"/><Relationship Id="rId30" Type="http://schemas.openxmlformats.org/officeDocument/2006/relationships/customXml" Target="../ink/ink8.xml"/><Relationship Id="rId35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html5_syntax.asp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hoo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google.com/webmasters/answer/70897?hl=en&amp;ref_topic=4558960" TargetMode="External"/><Relationship Id="rId5" Type="http://schemas.openxmlformats.org/officeDocument/2006/relationships/hyperlink" Target="http://msn.com/" TargetMode="External"/><Relationship Id="rId4" Type="http://schemas.openxmlformats.org/officeDocument/2006/relationships/hyperlink" Target="https://www.bing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stx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earch/docs/appearance/title-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s.google.com/search/docs/appearance/video" TargetMode="External"/><Relationship Id="rId4" Type="http://schemas.openxmlformats.org/officeDocument/2006/relationships/hyperlink" Target="https://developers.google.com/search/docs/appearance/google-imag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0"/>
            <a:ext cx="1854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fld id="{FB8020CA-7DD8-40A5-9DC6-46D9F0E561F8}" type="slidenum">
              <a:rPr lang="en-US" altLang="en-US" sz="14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</p:cNvPr>
          <p:cNvSpPr/>
          <p:nvPr/>
        </p:nvSpPr>
        <p:spPr bwMode="auto">
          <a:xfrm>
            <a:off x="3189288" y="4191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HOP 13.1</a:t>
            </a:r>
          </a:p>
          <a:p>
            <a:pPr algn="ctr" eaLnBrk="1" hangingPunct="1">
              <a:defRPr/>
            </a:pPr>
            <a:r>
              <a:rPr lang="en-US" sz="1800" dirty="0">
                <a:latin typeface="+mj-lt"/>
              </a:rPr>
              <a:t>Input Element Form Controls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 bwMode="auto">
          <a:xfrm>
            <a:off x="265113" y="419100"/>
            <a:ext cx="2763837" cy="1093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en-US" sz="1800" dirty="0">
                <a:latin typeface="+mj-lt"/>
              </a:rPr>
              <a:t>Learning Outcomes</a:t>
            </a:r>
            <a:endParaRPr lang="en-US" sz="18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33400"/>
          </a:xfrm>
        </p:spPr>
        <p:txBody>
          <a:bodyPr/>
          <a:lstStyle/>
          <a:p>
            <a:r>
              <a:rPr lang="en-US" altLang="en-US"/>
              <a:t>3. Search Engine Search Form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305800" cy="5943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The part you are most familiar with!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Arial" pitchFamily="34" charset="0"/>
              </a:rPr>
              <a:t>The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search form </a:t>
            </a:r>
            <a:r>
              <a:rPr lang="en-US" sz="2400" dirty="0">
                <a:cs typeface="Arial" pitchFamily="34" charset="0"/>
              </a:rPr>
              <a:t>is the GUI graphical user interface that allows a user to </a:t>
            </a:r>
            <a:r>
              <a:rPr lang="en-US" sz="2400" b="1" dirty="0">
                <a:cs typeface="Arial" pitchFamily="34" charset="0"/>
              </a:rPr>
              <a:t>request </a:t>
            </a:r>
            <a:r>
              <a:rPr lang="en-US" sz="2400" dirty="0">
                <a:cs typeface="Arial" pitchFamily="34" charset="0"/>
              </a:rPr>
              <a:t>(prompt) </a:t>
            </a:r>
            <a:r>
              <a:rPr lang="en-US" sz="2400" b="1" dirty="0">
                <a:cs typeface="Arial" pitchFamily="34" charset="0"/>
              </a:rPr>
              <a:t>a word </a:t>
            </a:r>
            <a:r>
              <a:rPr lang="en-US" sz="2400" dirty="0">
                <a:cs typeface="Arial" pitchFamily="34" charset="0"/>
              </a:rPr>
              <a:t>or </a:t>
            </a:r>
            <a:r>
              <a:rPr lang="en-US" sz="2400" b="1" dirty="0">
                <a:cs typeface="Arial" pitchFamily="34" charset="0"/>
              </a:rPr>
              <a:t>phrase to search for</a:t>
            </a:r>
            <a:r>
              <a:rPr lang="en-US" sz="2400" dirty="0">
                <a:cs typeface="Arial" pitchFamily="34" charset="0"/>
              </a:rPr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>
                <a:cs typeface="Arial" pitchFamily="34" charset="0"/>
              </a:rPr>
              <a:t>It is usually just a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text box </a:t>
            </a:r>
            <a:r>
              <a:rPr lang="en-US" sz="2400" dirty="0">
                <a:cs typeface="Arial" pitchFamily="34" charset="0"/>
              </a:rPr>
              <a:t>and a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submit</a:t>
            </a:r>
            <a:r>
              <a:rPr lang="en-US" sz="2400" dirty="0">
                <a:cs typeface="Arial" pitchFamily="34" charset="0"/>
              </a:rPr>
              <a:t> button.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Arial" pitchFamily="34" charset="0"/>
              </a:rPr>
              <a:t>The visitor to the search engine </a:t>
            </a:r>
            <a:r>
              <a:rPr lang="en-US" sz="2400" b="1" dirty="0">
                <a:solidFill>
                  <a:srgbClr val="00CCFF"/>
                </a:solidFill>
                <a:cs typeface="Arial" pitchFamily="34" charset="0"/>
              </a:rPr>
              <a:t>types</a:t>
            </a:r>
            <a:r>
              <a:rPr lang="en-US" sz="2400" dirty="0">
                <a:cs typeface="Arial" pitchFamily="34" charset="0"/>
              </a:rPr>
              <a:t> words (called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keywords</a:t>
            </a:r>
            <a:r>
              <a:rPr lang="en-US" sz="2400" dirty="0">
                <a:cs typeface="Arial" pitchFamily="34" charset="0"/>
              </a:rPr>
              <a:t>) related to their search into the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text box</a:t>
            </a:r>
            <a:r>
              <a:rPr lang="en-US" sz="2400" dirty="0">
                <a:cs typeface="Arial" pitchFamily="34" charset="0"/>
              </a:rPr>
              <a:t>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Arial" pitchFamily="34" charset="0"/>
              </a:rPr>
              <a:t>When the </a:t>
            </a:r>
            <a:r>
              <a:rPr lang="en-US" b="1" dirty="0">
                <a:solidFill>
                  <a:schemeClr val="bg2"/>
                </a:solidFill>
                <a:cs typeface="Arial" pitchFamily="34" charset="0"/>
              </a:rPr>
              <a:t>form</a:t>
            </a:r>
            <a:r>
              <a:rPr lang="en-US" sz="2400" dirty="0">
                <a:cs typeface="Arial" pitchFamily="34" charset="0"/>
              </a:rPr>
              <a:t> is submitted, the data typed into the </a:t>
            </a:r>
            <a:r>
              <a:rPr lang="en-US" sz="2400" b="1" dirty="0">
                <a:cs typeface="Arial" pitchFamily="34" charset="0"/>
              </a:rPr>
              <a:t>text box </a:t>
            </a:r>
            <a:r>
              <a:rPr lang="en-US" sz="2400" dirty="0">
                <a:cs typeface="Arial" pitchFamily="34" charset="0"/>
              </a:rPr>
              <a:t>is </a:t>
            </a:r>
            <a:r>
              <a:rPr lang="en-US" sz="2400" b="1" dirty="0">
                <a:solidFill>
                  <a:srgbClr val="00CCFF"/>
                </a:solidFill>
                <a:cs typeface="Arial" pitchFamily="34" charset="0"/>
              </a:rPr>
              <a:t>sent</a:t>
            </a:r>
            <a:r>
              <a:rPr lang="en-US" sz="2400" dirty="0">
                <a:cs typeface="Arial" pitchFamily="34" charset="0"/>
              </a:rPr>
              <a:t> to a </a:t>
            </a:r>
            <a:r>
              <a:rPr lang="en-US" sz="2400" b="1" dirty="0">
                <a:cs typeface="Arial" pitchFamily="34" charset="0"/>
              </a:rPr>
              <a:t>server-side script </a:t>
            </a:r>
            <a:r>
              <a:rPr lang="en-US" sz="2400" dirty="0">
                <a:cs typeface="Arial" pitchFamily="34" charset="0"/>
              </a:rPr>
              <a:t>that </a:t>
            </a:r>
            <a:r>
              <a:rPr lang="en-US" sz="2400" b="1" dirty="0">
                <a:solidFill>
                  <a:srgbClr val="00CCFF"/>
                </a:solidFill>
                <a:cs typeface="Arial" pitchFamily="34" charset="0"/>
              </a:rPr>
              <a:t>searches</a:t>
            </a:r>
            <a:r>
              <a:rPr lang="en-US" sz="2400" b="1" dirty="0">
                <a:cs typeface="Arial" pitchFamily="34" charset="0"/>
              </a:rPr>
              <a:t> the </a:t>
            </a:r>
            <a:r>
              <a:rPr lang="en-US" sz="2400" b="1" dirty="0">
                <a:solidFill>
                  <a:schemeClr val="bg2"/>
                </a:solidFill>
                <a:cs typeface="Arial" pitchFamily="34" charset="0"/>
              </a:rPr>
              <a:t>database</a:t>
            </a:r>
            <a:r>
              <a:rPr lang="en-US" sz="2400" b="1" dirty="0">
                <a:cs typeface="Arial" pitchFamily="34" charset="0"/>
              </a:rPr>
              <a:t> using </a:t>
            </a:r>
            <a:r>
              <a:rPr lang="en-US" sz="2400" dirty="0">
                <a:cs typeface="Arial" pitchFamily="34" charset="0"/>
              </a:rPr>
              <a:t>the</a:t>
            </a:r>
            <a:r>
              <a:rPr lang="en-US" sz="2400" b="1" dirty="0">
                <a:cs typeface="Arial" pitchFamily="34" charset="0"/>
              </a:rPr>
              <a:t> keywords</a:t>
            </a:r>
            <a:r>
              <a:rPr lang="en-US" sz="2400" dirty="0">
                <a:cs typeface="Arial" pitchFamily="34" charset="0"/>
              </a:rPr>
              <a:t> you have entered.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endParaRPr lang="en-US" sz="2400" dirty="0"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cs typeface="Arial" pitchFamily="34" charset="0"/>
              </a:rPr>
              <a:t>The search </a:t>
            </a:r>
            <a:r>
              <a:rPr lang="en-US" sz="2400" b="1" dirty="0">
                <a:solidFill>
                  <a:schemeClr val="accent1"/>
                </a:solidFill>
                <a:cs typeface="Arial" pitchFamily="34" charset="0"/>
              </a:rPr>
              <a:t>results</a:t>
            </a:r>
            <a:r>
              <a:rPr lang="en-US" sz="2400" dirty="0">
                <a:cs typeface="Arial" pitchFamily="34" charset="0"/>
              </a:rPr>
              <a:t> (also called a </a:t>
            </a:r>
            <a:r>
              <a:rPr lang="en-US" b="1" dirty="0">
                <a:solidFill>
                  <a:schemeClr val="bg2"/>
                </a:solidFill>
                <a:cs typeface="Arial" pitchFamily="34" charset="0"/>
              </a:rPr>
              <a:t>result</a:t>
            </a:r>
            <a:r>
              <a:rPr lang="en-US" sz="240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2"/>
                </a:solidFill>
                <a:cs typeface="Arial" pitchFamily="34" charset="0"/>
              </a:rPr>
              <a:t>set</a:t>
            </a:r>
            <a:r>
              <a:rPr lang="en-US" sz="2400" dirty="0">
                <a:cs typeface="Arial" pitchFamily="34" charset="0"/>
              </a:rPr>
              <a:t>) is a </a:t>
            </a:r>
            <a:r>
              <a:rPr lang="en-US" sz="2400" b="1" dirty="0">
                <a:cs typeface="Arial" pitchFamily="34" charset="0"/>
              </a:rPr>
              <a:t>list</a:t>
            </a:r>
            <a:r>
              <a:rPr lang="en-US" sz="2400" dirty="0">
                <a:cs typeface="Arial" pitchFamily="34" charset="0"/>
              </a:rPr>
              <a:t> that contains information such as the </a:t>
            </a:r>
            <a:r>
              <a:rPr lang="en-US" sz="2400" b="1" dirty="0">
                <a:cs typeface="Arial" pitchFamily="34" charset="0"/>
              </a:rPr>
              <a:t>URLs for web pages that </a:t>
            </a:r>
            <a:r>
              <a:rPr lang="en-US" sz="2400" b="1" dirty="0">
                <a:solidFill>
                  <a:srgbClr val="00B0F0"/>
                </a:solidFill>
                <a:cs typeface="Arial" pitchFamily="34" charset="0"/>
              </a:rPr>
              <a:t>meet</a:t>
            </a:r>
            <a:r>
              <a:rPr lang="en-US" sz="2400" b="1" dirty="0">
                <a:cs typeface="Arial" pitchFamily="34" charset="0"/>
              </a:rPr>
              <a:t> your criteria. </a:t>
            </a:r>
            <a:endParaRPr lang="en-US" sz="2400" b="1" dirty="0"/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2309813" y="1985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C8BE4E6-E58C-4A90-8C7B-E93A1EAECE7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70925" cy="473075"/>
          </a:xfrm>
        </p:spPr>
        <p:txBody>
          <a:bodyPr/>
          <a:lstStyle/>
          <a:p>
            <a:pPr algn="r"/>
            <a:r>
              <a:rPr lang="en-US" altLang="en-US" sz="3600" dirty="0"/>
              <a:t>Search Engine </a:t>
            </a:r>
            <a:r>
              <a:rPr lang="en-US" altLang="en-US" sz="3600" dirty="0">
                <a:solidFill>
                  <a:srgbClr val="FF0000"/>
                </a:solidFill>
              </a:rPr>
              <a:t>Res</a:t>
            </a:r>
            <a:r>
              <a:rPr lang="en-US" altLang="en-US" sz="3600" b="0" dirty="0">
                <a:solidFill>
                  <a:srgbClr val="FF0000"/>
                </a:solidFill>
              </a:rPr>
              <a:t>u</a:t>
            </a:r>
            <a:r>
              <a:rPr lang="en-US" altLang="en-US" sz="3600" dirty="0">
                <a:solidFill>
                  <a:srgbClr val="FF0000"/>
                </a:solidFill>
              </a:rPr>
              <a:t>lts</a:t>
            </a:r>
            <a:r>
              <a:rPr lang="en-US" altLang="en-US" sz="3600" dirty="0"/>
              <a:t> Page (</a:t>
            </a:r>
            <a:r>
              <a:rPr lang="en-US" altLang="en-US" sz="3600" dirty="0">
                <a:solidFill>
                  <a:srgbClr val="FF00FF"/>
                </a:solidFill>
              </a:rPr>
              <a:t>SERP</a:t>
            </a:r>
            <a:r>
              <a:rPr lang="en-US" altLang="en-US" sz="3600" dirty="0"/>
              <a:t>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5344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 list of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items</a:t>
            </a:r>
            <a:r>
              <a:rPr lang="en-US" altLang="en-US" dirty="0">
                <a:cs typeface="Times New Roman" panose="02020603050405020304" pitchFamily="18" charset="0"/>
              </a:rPr>
              <a:t> that </a:t>
            </a:r>
            <a:r>
              <a:rPr lang="en-US" altLang="en-US" b="1" dirty="0">
                <a:solidFill>
                  <a:srgbClr val="00CCFF"/>
                </a:solidFill>
                <a:cs typeface="Times New Roman" panose="02020603050405020304" pitchFamily="18" charset="0"/>
              </a:rPr>
              <a:t>describe</a:t>
            </a:r>
            <a:r>
              <a:rPr lang="en-US" altLang="en-US" dirty="0">
                <a:cs typeface="Times New Roman" panose="02020603050405020304" pitchFamily="18" charset="0"/>
              </a:rPr>
              <a:t> Web pages </a:t>
            </a:r>
            <a:r>
              <a:rPr lang="en-US" altLang="en-US" b="1" dirty="0">
                <a:solidFill>
                  <a:srgbClr val="00CCFF"/>
                </a:solidFill>
                <a:cs typeface="Times New Roman" panose="02020603050405020304" pitchFamily="18" charset="0"/>
              </a:rPr>
              <a:t>matching</a:t>
            </a:r>
            <a:r>
              <a:rPr lang="en-US" altLang="en-US" dirty="0">
                <a:cs typeface="Times New Roman" panose="02020603050405020304" pitchFamily="18" charset="0"/>
              </a:rPr>
              <a:t> the search terms.</a:t>
            </a:r>
          </a:p>
          <a:p>
            <a:pPr>
              <a:lnSpc>
                <a:spcPct val="90000"/>
              </a:lnSpc>
            </a:pPr>
            <a:endParaRPr lang="en-US" altLang="en-US" sz="9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Each item contains a link to a </a:t>
            </a:r>
            <a:r>
              <a:rPr lang="en-US" altLang="en-US" sz="2400" b="1" dirty="0">
                <a:cs typeface="Times New Roman" panose="02020603050405020304" pitchFamily="18" charset="0"/>
              </a:rPr>
              <a:t>page along with additional information </a:t>
            </a:r>
            <a:r>
              <a:rPr lang="en-US" altLang="en-US" sz="2400" dirty="0">
                <a:cs typeface="Times New Roman" panose="02020603050405020304" pitchFamily="18" charset="0"/>
              </a:rPr>
              <a:t>that </a:t>
            </a:r>
            <a:r>
              <a:rPr lang="en-US" altLang="en-US" sz="2400" b="1" dirty="0">
                <a:cs typeface="Times New Roman" panose="02020603050405020304" pitchFamily="18" charset="0"/>
              </a:rPr>
              <a:t>might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include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page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title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 </a:t>
            </a:r>
            <a:r>
              <a:rPr lang="en-US" altLang="en-US" b="1" dirty="0">
                <a:cs typeface="Times New Roman" panose="02020603050405020304" pitchFamily="18" charset="0"/>
              </a:rPr>
              <a:t>brief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description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cs typeface="Times New Roman" panose="02020603050405020304" pitchFamily="18" charset="0"/>
              </a:rPr>
              <a:t>first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few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lines </a:t>
            </a:r>
            <a:r>
              <a:rPr lang="en-US" altLang="en-US" b="1" dirty="0">
                <a:cs typeface="Times New Roman" panose="02020603050405020304" pitchFamily="18" charset="0"/>
              </a:rPr>
              <a:t>of text,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size</a:t>
            </a:r>
            <a:r>
              <a:rPr lang="en-US" altLang="en-US" b="1" dirty="0">
                <a:cs typeface="Times New Roman" panose="02020603050405020304" pitchFamily="18" charset="0"/>
              </a:rPr>
              <a:t> of </a:t>
            </a:r>
            <a:r>
              <a:rPr lang="en-US" altLang="en-US" dirty="0">
                <a:cs typeface="Times New Roman" panose="02020603050405020304" pitchFamily="18" charset="0"/>
              </a:rPr>
              <a:t>the</a:t>
            </a:r>
            <a:r>
              <a:rPr lang="en-US" altLang="en-US" b="1" dirty="0">
                <a:cs typeface="Times New Roman" panose="02020603050405020304" pitchFamily="18" charset="0"/>
              </a:rPr>
              <a:t> page, </a:t>
            </a:r>
            <a:r>
              <a:rPr lang="en-US" altLang="en-US" dirty="0">
                <a:cs typeface="Times New Roman" panose="02020603050405020304" pitchFamily="18" charset="0"/>
              </a:rPr>
              <a:t>and so on.</a:t>
            </a:r>
          </a:p>
          <a:p>
            <a:pPr>
              <a:lnSpc>
                <a:spcPct val="90000"/>
              </a:lnSpc>
            </a:pPr>
            <a:endParaRPr lang="en-US" altLang="en-US" sz="9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order</a:t>
            </a:r>
            <a:r>
              <a:rPr lang="en-US" altLang="en-US" b="1" dirty="0">
                <a:cs typeface="Times New Roman" panose="02020603050405020304" pitchFamily="18" charset="0"/>
              </a:rPr>
              <a:t> the Web page items </a:t>
            </a:r>
            <a:r>
              <a:rPr lang="en-US" altLang="en-US" dirty="0">
                <a:cs typeface="Times New Roman" panose="02020603050405020304" pitchFamily="18" charset="0"/>
              </a:rPr>
              <a:t>are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displayed</a:t>
            </a:r>
            <a:r>
              <a:rPr lang="en-US" altLang="en-US" dirty="0">
                <a:cs typeface="Times New Roman" panose="02020603050405020304" pitchFamily="18" charset="0"/>
              </a:rPr>
              <a:t> in 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SERP</a:t>
            </a:r>
            <a:r>
              <a:rPr lang="en-US" altLang="en-US" dirty="0">
                <a:cs typeface="Times New Roman" panose="02020603050405020304" pitchFamily="18" charset="0"/>
              </a:rPr>
              <a:t> may </a:t>
            </a:r>
            <a:r>
              <a:rPr lang="en-US" alt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depend on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dirty="0">
                <a:cs typeface="Times New Roman" panose="02020603050405020304" pitchFamily="18" charset="0"/>
              </a:rPr>
              <a:t>paid 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dvert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sements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cs typeface="Times New Roman" panose="02020603050405020304" pitchFamily="18" charset="0"/>
              </a:rPr>
              <a:t>lphab</a:t>
            </a:r>
            <a:r>
              <a:rPr lang="en-US" altLang="en-US" sz="2400" dirty="0">
                <a:cs typeface="Times New Roman" panose="02020603050405020304" pitchFamily="18" charset="0"/>
              </a:rPr>
              <a:t>e</a:t>
            </a:r>
            <a:r>
              <a:rPr lang="en-US" altLang="en-US" sz="2400" b="1" dirty="0">
                <a:cs typeface="Times New Roman" panose="02020603050405020304" pitchFamily="18" charset="0"/>
              </a:rPr>
              <a:t>tical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order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b="1" dirty="0">
                <a:cs typeface="Times New Roman" panose="02020603050405020304" pitchFamily="18" charset="0"/>
              </a:rPr>
              <a:t>link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popularity</a:t>
            </a:r>
          </a:p>
          <a:p>
            <a:pPr>
              <a:lnSpc>
                <a:spcPct val="90000"/>
              </a:lnSpc>
            </a:pPr>
            <a:endParaRPr lang="en-US" altLang="en-US" sz="9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Each search engine </a:t>
            </a:r>
            <a:r>
              <a:rPr lang="en-US" altLang="en-US" dirty="0">
                <a:cs typeface="Times New Roman" panose="02020603050405020304" pitchFamily="18" charset="0"/>
              </a:rPr>
              <a:t>has </a:t>
            </a:r>
            <a:r>
              <a:rPr lang="en-US" altLang="en-US" b="1" dirty="0">
                <a:cs typeface="Times New Roman" panose="02020603050405020304" pitchFamily="18" charset="0"/>
              </a:rPr>
              <a:t>their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own policy </a:t>
            </a:r>
            <a:r>
              <a:rPr lang="en-US" altLang="en-US" dirty="0">
                <a:cs typeface="Times New Roman" panose="02020603050405020304" pitchFamily="18" charset="0"/>
              </a:rPr>
              <a:t>for </a:t>
            </a:r>
            <a:r>
              <a:rPr lang="en-US" altLang="en-US" b="1" dirty="0">
                <a:solidFill>
                  <a:srgbClr val="00CCFF"/>
                </a:solidFill>
                <a:cs typeface="Times New Roman" panose="02020603050405020304" pitchFamily="18" charset="0"/>
              </a:rPr>
              <a:t>ordering</a:t>
            </a:r>
            <a:r>
              <a:rPr lang="en-US" altLang="en-US" dirty="0"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cs typeface="Times New Roman" panose="02020603050405020304" pitchFamily="18" charset="0"/>
              </a:rPr>
              <a:t>search results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2509838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F216A51-D4B4-4BEA-8FF2-DC91FC69522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81000" y="2971800"/>
            <a:ext cx="6858000" cy="457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457200"/>
          </a:xfrm>
        </p:spPr>
        <p:txBody>
          <a:bodyPr/>
          <a:lstStyle/>
          <a:p>
            <a:r>
              <a:rPr lang="en-US" altLang="en-US"/>
              <a:t>HTML &lt;meta&gt; tag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7772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ta</a:t>
            </a:r>
            <a:r>
              <a:rPr lang="en-US" altLang="en-US" dirty="0">
                <a:cs typeface="Times New Roman" panose="02020603050405020304" pitchFamily="18" charset="0"/>
              </a:rPr>
              <a:t> element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cs typeface="Times New Roman" panose="02020603050405020304" pitchFamily="18" charset="0"/>
              </a:rPr>
              <a:t>stand-alone tag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Placed</a:t>
            </a:r>
            <a:r>
              <a:rPr lang="en-US" altLang="en-US" sz="2400" dirty="0">
                <a:cs typeface="Times New Roman" panose="02020603050405020304" pitchFamily="18" charset="0"/>
              </a:rPr>
              <a:t> in the </a:t>
            </a:r>
            <a:r>
              <a:rPr lang="en-US" altLang="en-US" sz="2400" b="1" dirty="0">
                <a:cs typeface="Times New Roman" panose="02020603050405020304" pitchFamily="18" charset="0"/>
              </a:rPr>
              <a:t>head</a:t>
            </a:r>
            <a:r>
              <a:rPr lang="en-US" altLang="en-US" sz="2400" dirty="0">
                <a:cs typeface="Times New Roman" panose="02020603050405020304" pitchFamily="18" charset="0"/>
              </a:rPr>
              <a:t> section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Attributes: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name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content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&lt;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meta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highlight>
                  <a:srgbClr val="FFFF00"/>
                </a:highlight>
                <a:cs typeface="Times New Roman" panose="02020603050405020304" pitchFamily="18" charset="0"/>
              </a:rPr>
              <a:t>name</a:t>
            </a:r>
            <a:r>
              <a:rPr lang="en-US" altLang="en-US" b="1" dirty="0">
                <a:cs typeface="Times New Roman" panose="02020603050405020304" pitchFamily="18" charset="0"/>
              </a:rPr>
              <a:t>="value" content="value" &gt;</a:t>
            </a:r>
            <a:br>
              <a:rPr lang="en-US" altLang="en-US" b="1" dirty="0">
                <a:cs typeface="Times New Roman" panose="02020603050405020304" pitchFamily="18" charset="0"/>
              </a:rPr>
            </a:b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Meta tags </a:t>
            </a:r>
            <a:r>
              <a:rPr lang="en-US" altLang="en-US" b="1" dirty="0">
                <a:solidFill>
                  <a:srgbClr val="00CCFF"/>
                </a:solidFill>
                <a:cs typeface="Times New Roman" panose="02020603050405020304" pitchFamily="18" charset="0"/>
              </a:rPr>
              <a:t>used</a:t>
            </a:r>
            <a:r>
              <a:rPr lang="en-US" altLang="en-US" dirty="0">
                <a:cs typeface="Times New Roman" panose="02020603050405020304" pitchFamily="18" charset="0"/>
              </a:rPr>
              <a:t> by search engines: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FF00"/>
                </a:highlight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=“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keywords</a:t>
            </a:r>
            <a:r>
              <a:rPr lang="en-US" altLang="en-US" sz="2400" b="1" dirty="0">
                <a:cs typeface="Times New Roman" panose="02020603050405020304" pitchFamily="18" charset="0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highlight>
                  <a:srgbClr val="FFFF00"/>
                </a:highlight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=“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description</a:t>
            </a:r>
            <a:r>
              <a:rPr lang="en-US" altLang="en-US" sz="2400" b="1" dirty="0">
                <a:cs typeface="Times New Roman" panose="02020603050405020304" pitchFamily="18" charset="0"/>
              </a:rPr>
              <a:t>”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FC16E25-8159-49FF-9060-C0474FC5D18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09600"/>
          </a:xfrm>
        </p:spPr>
        <p:txBody>
          <a:bodyPr/>
          <a:lstStyle/>
          <a:p>
            <a:r>
              <a:rPr lang="en-US" altLang="en-US"/>
              <a:t>Designing Web Pages for Promotion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0778"/>
            <a:ext cx="9144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Keywords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Terms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phrases</a:t>
            </a:r>
            <a:r>
              <a:rPr lang="en-US" altLang="en-US" sz="2400" dirty="0">
                <a:cs typeface="Times New Roman" panose="02020603050405020304" pitchFamily="18" charset="0"/>
              </a:rPr>
              <a:t> that </a:t>
            </a:r>
            <a:r>
              <a:rPr lang="en-US" altLang="en-US" sz="2400" b="1" dirty="0">
                <a:cs typeface="Times New Roman" panose="02020603050405020304" pitchFamily="18" charset="0"/>
              </a:rPr>
              <a:t>people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may</a:t>
            </a:r>
            <a:r>
              <a:rPr lang="en-US" altLang="en-US" sz="2400" dirty="0">
                <a:solidFill>
                  <a:srgbClr val="00CC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use</a:t>
            </a:r>
            <a:r>
              <a:rPr lang="en-US" altLang="en-US" sz="2400" dirty="0">
                <a:solidFill>
                  <a:srgbClr val="00CC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when searching for your site.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Words</a:t>
            </a:r>
            <a:r>
              <a:rPr lang="en-US" altLang="en-US" sz="2400" dirty="0">
                <a:cs typeface="Times New Roman" panose="02020603050405020304" pitchFamily="18" charset="0"/>
              </a:rPr>
              <a:t> or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phrases</a:t>
            </a:r>
            <a:r>
              <a:rPr lang="en-US" altLang="en-US" sz="2400" dirty="0">
                <a:cs typeface="Times New Roman" panose="02020603050405020304" pitchFamily="18" charset="0"/>
              </a:rPr>
              <a:t> that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describe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your web site </a:t>
            </a:r>
            <a:r>
              <a:rPr lang="en-US" altLang="en-US" sz="2400" dirty="0">
                <a:cs typeface="Times New Roman" panose="02020603050405020304" pitchFamily="18" charset="0"/>
              </a:rPr>
              <a:t>or </a:t>
            </a:r>
            <a:r>
              <a:rPr lang="en-US" altLang="en-US" sz="2400" b="1" dirty="0">
                <a:cs typeface="Times New Roman" panose="02020603050405020304" pitchFamily="18" charset="0"/>
              </a:rPr>
              <a:t>business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Create</a:t>
            </a:r>
            <a:r>
              <a:rPr lang="en-US" altLang="en-US" sz="2400" dirty="0">
                <a:cs typeface="Times New Roman" panose="02020603050405020304" pitchFamily="18" charset="0"/>
              </a:rPr>
              <a:t> a </a:t>
            </a:r>
            <a:r>
              <a:rPr lang="en-US" altLang="en-US" sz="2400" b="1" dirty="0">
                <a:cs typeface="Times New Roman" panose="02020603050405020304" pitchFamily="18" charset="0"/>
              </a:rPr>
              <a:t>list of them.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Include common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misspellings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It is highly </a:t>
            </a:r>
            <a:r>
              <a:rPr lang="en-US" altLang="en-US" sz="2400" b="1" dirty="0">
                <a:solidFill>
                  <a:srgbClr val="00CC00"/>
                </a:solidFill>
              </a:rPr>
              <a:t>advised</a:t>
            </a:r>
            <a:r>
              <a:rPr lang="en-US" altLang="en-US" sz="2400" b="1" dirty="0"/>
              <a:t> that each page </a:t>
            </a:r>
            <a:r>
              <a:rPr lang="en-US" altLang="en-US" sz="2400" dirty="0"/>
              <a:t>on the </a:t>
            </a:r>
            <a:r>
              <a:rPr lang="en-US" altLang="en-US" sz="2400" b="1" dirty="0"/>
              <a:t>website</a:t>
            </a:r>
            <a:r>
              <a:rPr lang="en-US" altLang="en-US" sz="2400" dirty="0"/>
              <a:t> have its </a:t>
            </a:r>
            <a:r>
              <a:rPr lang="en-US" altLang="en-US" sz="2400" b="1" dirty="0"/>
              <a:t>own set of </a:t>
            </a:r>
            <a:r>
              <a:rPr lang="en-US" altLang="en-US" sz="2400" b="1" dirty="0">
                <a:solidFill>
                  <a:srgbClr val="FF00FF"/>
                </a:solidFill>
              </a:rPr>
              <a:t>keywords</a:t>
            </a:r>
            <a:r>
              <a:rPr lang="en-US" altLang="en-US" sz="2400" dirty="0"/>
              <a:t> to attract visitors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Description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What is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special</a:t>
            </a:r>
            <a:r>
              <a:rPr lang="en-US" altLang="en-US" sz="2400" b="1" dirty="0">
                <a:cs typeface="Times New Roman" panose="02020603050405020304" pitchFamily="18" charset="0"/>
              </a:rPr>
              <a:t> about your web </a:t>
            </a:r>
            <a:r>
              <a:rPr lang="en-US" altLang="en-US" sz="2400" dirty="0">
                <a:cs typeface="Times New Roman" panose="02020603050405020304" pitchFamily="18" charset="0"/>
              </a:rPr>
              <a:t>site that would </a:t>
            </a:r>
            <a:r>
              <a:rPr lang="en-US" altLang="en-US" sz="2400" b="1" dirty="0">
                <a:cs typeface="Times New Roman" panose="02020603050405020304" pitchFamily="18" charset="0"/>
              </a:rPr>
              <a:t>make someone want to visit? 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25-30 words  </a:t>
            </a:r>
            <a:r>
              <a:rPr lang="en-US" altLang="en-US" sz="2400" dirty="0">
                <a:cs typeface="Times New Roman" panose="02020603050405020304" pitchFamily="18" charset="0"/>
              </a:rPr>
              <a:t>--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inviting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interesting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Some search engines </a:t>
            </a:r>
            <a:r>
              <a:rPr lang="en-US" altLang="en-US" sz="2400" dirty="0">
                <a:cs typeface="Times New Roman" panose="02020603050405020304" pitchFamily="18" charset="0"/>
              </a:rPr>
              <a:t>will display your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description</a:t>
            </a:r>
            <a:r>
              <a:rPr lang="en-US" altLang="en-US" sz="2400" b="1" dirty="0">
                <a:cs typeface="Times New Roman" panose="02020603050405020304" pitchFamily="18" charset="0"/>
              </a:rPr>
              <a:t> in the SERP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0" y="5867400"/>
            <a:ext cx="9067800" cy="838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57118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C700FC5-B6FB-45AC-8BE0-EAC52771BA5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457200"/>
          </a:xfrm>
        </p:spPr>
        <p:txBody>
          <a:bodyPr/>
          <a:lstStyle/>
          <a:p>
            <a:r>
              <a:rPr lang="en-US" altLang="en-US"/>
              <a:t>Keywords &amp; Description Meta Tags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48046" y="1100047"/>
            <a:ext cx="8991600" cy="2667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12775"/>
            <a:ext cx="8382000" cy="43402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	Example: “Acme Design”</a:t>
            </a:r>
          </a:p>
          <a:p>
            <a:pPr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&lt;meta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="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keywords</a:t>
            </a:r>
            <a:r>
              <a:rPr lang="en-US" altLang="en-US" sz="2400" b="1" dirty="0">
                <a:cs typeface="Times New Roman" panose="02020603050405020304" pitchFamily="18" charset="0"/>
              </a:rPr>
              <a:t>"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content</a:t>
            </a:r>
            <a:r>
              <a:rPr lang="en-US" altLang="en-US" sz="2400" b="1" dirty="0">
                <a:cs typeface="Times New Roman" panose="02020603050405020304" pitchFamily="18" charset="0"/>
              </a:rPr>
              <a:t>="Acme Design web development e-commerce ecommerce consulting consultation maintenance redesign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Akme</a:t>
            </a:r>
            <a:r>
              <a:rPr lang="en-US" altLang="en-US" sz="2400" b="1" dirty="0">
                <a:cs typeface="Times New Roman" panose="02020603050405020304" pitchFamily="18" charset="0"/>
              </a:rPr>
              <a:t>” &gt;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 &lt;meta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name</a:t>
            </a:r>
            <a:r>
              <a:rPr lang="en-US" altLang="en-US" sz="2400" b="1" dirty="0">
                <a:cs typeface="Times New Roman" panose="02020603050405020304" pitchFamily="18" charset="0"/>
              </a:rPr>
              <a:t>="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description</a:t>
            </a:r>
            <a:r>
              <a:rPr lang="en-US" altLang="en-US" sz="2400" b="1" dirty="0">
                <a:cs typeface="Times New Roman" panose="02020603050405020304" pitchFamily="18" charset="0"/>
              </a:rPr>
              <a:t>"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content</a:t>
            </a:r>
            <a:r>
              <a:rPr lang="en-US" altLang="en-US" sz="2400" b="1" dirty="0">
                <a:cs typeface="Times New Roman" panose="02020603050405020304" pitchFamily="18" charset="0"/>
              </a:rPr>
              <a:t>="Acme Design, a premier web consulting group that specializes in E-commerce, web site design, web site development, and web site re-design." &gt;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31" y="3911237"/>
            <a:ext cx="8991600" cy="27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Remember to create </a:t>
            </a:r>
            <a:r>
              <a:rPr lang="en-US" sz="2400" kern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keywords</a:t>
            </a:r>
            <a:r>
              <a:rPr lang="en-US" sz="2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and</a:t>
            </a:r>
            <a:r>
              <a:rPr lang="en-US" sz="2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description</a:t>
            </a:r>
            <a:r>
              <a:rPr lang="en-US" sz="2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metatag 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on each page in your </a:t>
            </a:r>
            <a:r>
              <a:rPr lang="en-US" sz="2400" kern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final</a:t>
            </a:r>
            <a:r>
              <a:rPr lang="en-US" sz="2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project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If you </a:t>
            </a:r>
            <a:r>
              <a:rPr lang="en-US" sz="2400" kern="0" dirty="0">
                <a:solidFill>
                  <a:srgbClr val="00CCFF"/>
                </a:solidFill>
                <a:latin typeface="+mn-lt"/>
                <a:cs typeface="Times New Roman" pitchFamily="18" charset="0"/>
              </a:rPr>
              <a:t>don’t want </a:t>
            </a: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sz="240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search engine to index a page </a:t>
            </a:r>
          </a:p>
          <a:p>
            <a:pPr marL="1257300" lvl="2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designated for a small group of individuals):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&lt;meta</a:t>
            </a:r>
            <a:r>
              <a:rPr lang="en-US" sz="2200" dirty="0">
                <a:latin typeface="+mn-lt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name</a:t>
            </a:r>
            <a:r>
              <a:rPr lang="en-US" sz="2200" dirty="0">
                <a:latin typeface="+mn-lt"/>
                <a:cs typeface="Times New Roman" pitchFamily="18" charset="0"/>
              </a:rPr>
              <a:t>=“</a:t>
            </a:r>
            <a:r>
              <a:rPr lang="en-US" sz="2200" dirty="0">
                <a:solidFill>
                  <a:srgbClr val="00CCFF"/>
                </a:solidFill>
                <a:latin typeface="+mn-lt"/>
                <a:cs typeface="Times New Roman" pitchFamily="18" charset="0"/>
              </a:rPr>
              <a:t>robots</a:t>
            </a:r>
            <a:r>
              <a:rPr lang="en-US" sz="2200" dirty="0">
                <a:latin typeface="+mn-lt"/>
                <a:cs typeface="Times New Roman" pitchFamily="18" charset="0"/>
              </a:rPr>
              <a:t>" </a:t>
            </a:r>
            <a:r>
              <a:rPr lang="en-US" sz="22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content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=“</a:t>
            </a:r>
            <a:r>
              <a:rPr lang="en-US" sz="2200" dirty="0" err="1">
                <a:solidFill>
                  <a:srgbClr val="FF00FF"/>
                </a:solidFill>
                <a:latin typeface="+mn-lt"/>
                <a:cs typeface="Times New Roman" pitchFamily="18" charset="0"/>
              </a:rPr>
              <a:t>noindex,nofollow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” &gt;</a:t>
            </a:r>
            <a:endParaRPr lang="en-US" sz="2200" b="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endParaRPr lang="en-US" sz="2400" b="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400" b="0" kern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24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07814D9-CA8F-486B-BD88-1FD3CBB3CCD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409443" y="2828926"/>
            <a:ext cx="6858000" cy="457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457200"/>
          </a:xfrm>
        </p:spPr>
        <p:txBody>
          <a:bodyPr/>
          <a:lstStyle/>
          <a:p>
            <a:r>
              <a:rPr lang="en-US" altLang="en-US"/>
              <a:t>More about HTML &lt;meta&gt; tag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534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meta</a:t>
            </a:r>
            <a:r>
              <a:rPr lang="en-US" altLang="en-US" dirty="0">
                <a:cs typeface="Times New Roman" panose="02020603050405020304" pitchFamily="18" charset="0"/>
              </a:rPr>
              <a:t> element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cs typeface="Times New Roman" panose="02020603050405020304" pitchFamily="18" charset="0"/>
              </a:rPr>
              <a:t>stand-alone tag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Placed</a:t>
            </a:r>
            <a:r>
              <a:rPr lang="en-US" altLang="en-US" sz="2400" dirty="0">
                <a:cs typeface="Times New Roman" panose="02020603050405020304" pitchFamily="18" charset="0"/>
              </a:rPr>
              <a:t> in the </a:t>
            </a:r>
            <a:r>
              <a:rPr lang="en-US" altLang="en-US" sz="2400" b="1" dirty="0">
                <a:cs typeface="Times New Roman" panose="02020603050405020304" pitchFamily="18" charset="0"/>
              </a:rPr>
              <a:t>head</a:t>
            </a:r>
            <a:r>
              <a:rPr lang="en-US" altLang="en-US" sz="2400" dirty="0">
                <a:cs typeface="Times New Roman" panose="02020603050405020304" pitchFamily="18" charset="0"/>
              </a:rPr>
              <a:t> section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Attributes: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http- </a:t>
            </a:r>
            <a:r>
              <a:rPr lang="en-US" altLang="en-US" b="1" dirty="0" err="1">
                <a:cs typeface="Times New Roman" panose="02020603050405020304" pitchFamily="18" charset="0"/>
              </a:rPr>
              <a:t>quiv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content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&lt;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meta</a:t>
            </a:r>
            <a:r>
              <a:rPr lang="en-US" altLang="en-US" b="1" dirty="0">
                <a:cs typeface="Times New Roman" panose="02020603050405020304" pitchFamily="18" charset="0"/>
              </a:rPr>
              <a:t> http-</a:t>
            </a:r>
            <a:r>
              <a:rPr lang="en-US" altLang="en-US" b="1" dirty="0" err="1">
                <a:cs typeface="Times New Roman" panose="02020603050405020304" pitchFamily="18" charset="0"/>
              </a:rPr>
              <a:t>equiv</a:t>
            </a:r>
            <a:r>
              <a:rPr lang="en-US" altLang="en-US" b="1" dirty="0">
                <a:cs typeface="Times New Roman" panose="02020603050405020304" pitchFamily="18" charset="0"/>
              </a:rPr>
              <a:t>=“value" content="value" &gt;</a:t>
            </a:r>
            <a:br>
              <a:rPr lang="en-US" altLang="en-US" b="1" dirty="0">
                <a:cs typeface="Times New Roman" panose="02020603050405020304" pitchFamily="18" charset="0"/>
              </a:rPr>
            </a:b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meta</a:t>
            </a:r>
            <a:r>
              <a:rPr lang="en-US" altLang="en-US" sz="2400" b="1" dirty="0">
                <a:cs typeface="Times New Roman" panose="02020603050405020304" pitchFamily="18" charset="0"/>
              </a:rPr>
              <a:t> http-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equiv</a:t>
            </a:r>
            <a:r>
              <a:rPr lang="en-US" altLang="en-US" sz="2400" b="1" dirty="0">
                <a:cs typeface="Times New Roman" panose="02020603050405020304" pitchFamily="18" charset="0"/>
              </a:rPr>
              <a:t>=“</a:t>
            </a:r>
            <a:r>
              <a:rPr lang="en-US" altLang="en-US" sz="2400" b="1" dirty="0">
                <a:highlight>
                  <a:srgbClr val="FFFF00"/>
                </a:highlight>
                <a:cs typeface="Times New Roman" panose="02020603050405020304" pitchFamily="18" charset="0"/>
              </a:rPr>
              <a:t>author</a:t>
            </a:r>
            <a:r>
              <a:rPr lang="en-US" altLang="en-US" sz="2400" b="1" dirty="0">
                <a:cs typeface="Times New Roman" panose="02020603050405020304" pitchFamily="18" charset="0"/>
              </a:rPr>
              <a:t>" content=“Jon Smith" &gt;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meta</a:t>
            </a:r>
            <a:r>
              <a:rPr lang="en-US" altLang="en-US" sz="2400" b="1" dirty="0">
                <a:cs typeface="Times New Roman" panose="02020603050405020304" pitchFamily="18" charset="0"/>
              </a:rPr>
              <a:t> http-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equiv</a:t>
            </a:r>
            <a:r>
              <a:rPr lang="en-US" altLang="en-US" sz="2400" b="1" dirty="0">
                <a:cs typeface="Times New Roman" panose="02020603050405020304" pitchFamily="18" charset="0"/>
              </a:rPr>
              <a:t>=“</a:t>
            </a:r>
            <a:r>
              <a:rPr lang="en-US" altLang="en-US" sz="2400" b="1" dirty="0">
                <a:highlight>
                  <a:srgbClr val="FFFF00"/>
                </a:highlight>
                <a:cs typeface="Times New Roman" panose="02020603050405020304" pitchFamily="18" charset="0"/>
              </a:rPr>
              <a:t>pragma</a:t>
            </a:r>
            <a:r>
              <a:rPr lang="en-US" altLang="en-US" sz="2400" b="1" dirty="0">
                <a:cs typeface="Times New Roman" panose="02020603050405020304" pitchFamily="18" charset="0"/>
              </a:rPr>
              <a:t>" content=“no-cache" &gt; 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cs typeface="Times New Roman" panose="02020603050405020304" pitchFamily="18" charset="0"/>
              </a:rPr>
              <a:t>Prevent the browser from caching the page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cs typeface="Times New Roman" panose="02020603050405020304" pitchFamily="18" charset="0"/>
              </a:rPr>
              <a:t>&lt;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meta</a:t>
            </a:r>
            <a:r>
              <a:rPr lang="en-US" altLang="en-US" sz="2400" b="1" dirty="0">
                <a:cs typeface="Times New Roman" panose="02020603050405020304" pitchFamily="18" charset="0"/>
              </a:rPr>
              <a:t> http-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equiv</a:t>
            </a:r>
            <a:r>
              <a:rPr lang="en-US" altLang="en-US" sz="2400" b="1" dirty="0">
                <a:cs typeface="Times New Roman" panose="02020603050405020304" pitchFamily="18" charset="0"/>
              </a:rPr>
              <a:t>=“</a:t>
            </a:r>
            <a:r>
              <a:rPr lang="en-US" altLang="en-US" sz="2400" b="1" dirty="0">
                <a:highlight>
                  <a:srgbClr val="FFFF00"/>
                </a:highlight>
                <a:cs typeface="Times New Roman" panose="02020603050405020304" pitchFamily="18" charset="0"/>
              </a:rPr>
              <a:t>expires</a:t>
            </a:r>
            <a:r>
              <a:rPr lang="en-US" altLang="en-US" sz="2400" b="1" dirty="0">
                <a:cs typeface="Times New Roman" panose="02020603050405020304" pitchFamily="18" charset="0"/>
              </a:rPr>
              <a:t>" content=“Fri, 04 Apr 2020 23:59:59 GMT" &gt;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>
                <a:cs typeface="Times New Roman" panose="02020603050405020304" pitchFamily="18" charset="0"/>
              </a:rPr>
              <a:t>When the page should expire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r>
              <a:rPr lang="en-US" altLang="en-US" dirty="0"/>
              <a:t>13.4 Search Engine Optimization (</a:t>
            </a:r>
            <a:r>
              <a:rPr lang="en-US" altLang="en-US" dirty="0">
                <a:solidFill>
                  <a:srgbClr val="FF00FF"/>
                </a:solidFill>
              </a:rPr>
              <a:t>SEO</a:t>
            </a:r>
            <a:r>
              <a:rPr lang="en-US" altLang="en-US" dirty="0"/>
              <a:t>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915400" cy="6400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chemeClr val="bg2"/>
                </a:solidFill>
                <a:cs typeface="Arial" panose="020B0604020202020204" pitchFamily="34" charset="0"/>
              </a:rPr>
              <a:t>Hints</a:t>
            </a: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 on </a:t>
            </a:r>
            <a:r>
              <a:rPr lang="en-US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designing your pages for search engines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– a process is called </a:t>
            </a:r>
            <a:r>
              <a:rPr lang="en-US" altLang="en-US" b="1" dirty="0">
                <a:solidFill>
                  <a:srgbClr val="FF00FF"/>
                </a:solidFill>
                <a:cs typeface="Arial" panose="020B0604020202020204" pitchFamily="34" charset="0"/>
              </a:rPr>
              <a:t>SEO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FF00FF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FF"/>
                </a:solidFill>
                <a:cs typeface="Arial" panose="020B0604020202020204" pitchFamily="34" charset="0"/>
              </a:rPr>
              <a:t>Search engines </a:t>
            </a:r>
            <a:r>
              <a:rPr lang="en-US" altLang="en-US" sz="2400" dirty="0">
                <a:cs typeface="Arial" panose="020B0604020202020204" pitchFamily="34" charset="0"/>
              </a:rPr>
              <a:t>are the 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top method </a:t>
            </a:r>
            <a:r>
              <a:rPr lang="en-US" altLang="en-US" sz="2400" dirty="0">
                <a:cs typeface="Arial" panose="020B0604020202020204" pitchFamily="34" charset="0"/>
              </a:rPr>
              <a:t>used to </a:t>
            </a:r>
            <a:r>
              <a:rPr lang="en-US" altLang="en-US" sz="2400" b="1" dirty="0">
                <a:solidFill>
                  <a:schemeClr val="accent1"/>
                </a:solidFill>
                <a:cs typeface="Arial" panose="020B0604020202020204" pitchFamily="34" charset="0"/>
              </a:rPr>
              <a:t>drive</a:t>
            </a:r>
            <a:r>
              <a:rPr lang="en-US" altLang="en-US" sz="2400" b="1" dirty="0">
                <a:cs typeface="Arial" panose="020B0604020202020204" pitchFamily="34" charset="0"/>
              </a:rPr>
              <a:t> a </a:t>
            </a:r>
            <a:r>
              <a:rPr lang="en-US" altLang="en-US" sz="2400" b="1" dirty="0">
                <a:solidFill>
                  <a:schemeClr val="bg2"/>
                </a:solidFill>
                <a:cs typeface="Arial" panose="020B0604020202020204" pitchFamily="34" charset="0"/>
              </a:rPr>
              <a:t>traffic</a:t>
            </a:r>
            <a:r>
              <a:rPr lang="en-US" altLang="en-US" sz="2400" b="1" dirty="0">
                <a:cs typeface="Arial" panose="020B0604020202020204" pitchFamily="34" charset="0"/>
              </a:rPr>
              <a:t> to their sites 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lvl="1"/>
            <a:r>
              <a:rPr lang="en-US" altLang="en-US" sz="2000" b="1" dirty="0">
                <a:cs typeface="Arial" panose="020B0604020202020204" pitchFamily="34" charset="0"/>
              </a:rPr>
              <a:t>66 % </a:t>
            </a:r>
            <a:r>
              <a:rPr lang="en-US" altLang="en-US" sz="2000" dirty="0">
                <a:cs typeface="Arial" panose="020B0604020202020204" pitchFamily="34" charset="0"/>
              </a:rPr>
              <a:t>of Web marketers </a:t>
            </a:r>
            <a:r>
              <a:rPr lang="en-US" altLang="en-US" sz="2000" b="1" dirty="0">
                <a:cs typeface="Arial" panose="020B0604020202020204" pitchFamily="34" charset="0"/>
              </a:rPr>
              <a:t>rated</a:t>
            </a:r>
            <a:r>
              <a:rPr lang="en-US" altLang="en-US" sz="2000" dirty="0">
                <a:cs typeface="Arial" panose="020B0604020202020204" pitchFamily="34" charset="0"/>
              </a:rPr>
              <a:t> as the top method</a:t>
            </a:r>
          </a:p>
          <a:p>
            <a:pPr lvl="1"/>
            <a:endParaRPr lang="en-US" altLang="en-US" sz="2000" dirty="0"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solidFill>
                  <a:schemeClr val="bg2"/>
                </a:solidFill>
              </a:rPr>
              <a:t>Title</a:t>
            </a:r>
            <a:r>
              <a:rPr lang="en-US" altLang="en-US" sz="2400" dirty="0"/>
              <a:t> element includes the </a:t>
            </a:r>
            <a:r>
              <a:rPr lang="en-US" altLang="en-US" sz="2400" b="1" dirty="0"/>
              <a:t>company</a:t>
            </a:r>
            <a:r>
              <a:rPr lang="en-US" altLang="en-US" sz="2400" dirty="0"/>
              <a:t> and/or </a:t>
            </a:r>
            <a:r>
              <a:rPr lang="en-US" altLang="en-US" sz="2400" b="1" dirty="0"/>
              <a:t>Web site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solidFill>
                  <a:schemeClr val="bg2"/>
                </a:solidFill>
              </a:rPr>
              <a:t>M</a:t>
            </a:r>
            <a:r>
              <a:rPr lang="en-US" altLang="en-US" sz="2400" dirty="0">
                <a:solidFill>
                  <a:schemeClr val="bg2"/>
                </a:solidFill>
              </a:rPr>
              <a:t>e</a:t>
            </a:r>
            <a:r>
              <a:rPr lang="en-US" altLang="en-US" sz="2400" b="1" dirty="0">
                <a:solidFill>
                  <a:schemeClr val="bg2"/>
                </a:solidFill>
              </a:rPr>
              <a:t>ta</a:t>
            </a:r>
            <a:r>
              <a:rPr lang="en-US" altLang="en-US" sz="2400" dirty="0"/>
              <a:t> Tags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solidFill>
                  <a:schemeClr val="bg2"/>
                </a:solidFill>
              </a:rPr>
              <a:t>Heading</a:t>
            </a:r>
            <a:r>
              <a:rPr lang="en-US" altLang="en-US" sz="2400" dirty="0"/>
              <a:t> tags include </a:t>
            </a:r>
            <a:r>
              <a:rPr lang="en-US" altLang="en-US" sz="2400" b="1" dirty="0">
                <a:solidFill>
                  <a:srgbClr val="FF00FF"/>
                </a:solidFill>
              </a:rPr>
              <a:t>keywords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solidFill>
                  <a:schemeClr val="bg2"/>
                </a:solidFill>
              </a:rPr>
              <a:t>Text</a:t>
            </a:r>
            <a:r>
              <a:rPr lang="en-US" altLang="en-US" sz="2400" dirty="0"/>
              <a:t> on page includes </a:t>
            </a:r>
            <a:r>
              <a:rPr lang="en-US" altLang="en-US" sz="2400" b="1" dirty="0">
                <a:solidFill>
                  <a:srgbClr val="FF00FF"/>
                </a:solidFill>
              </a:rPr>
              <a:t>keywords</a:t>
            </a: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solidFill>
                  <a:schemeClr val="bg2"/>
                </a:solidFill>
              </a:rPr>
              <a:t>Navigation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bg2"/>
                </a:solidFill>
              </a:rPr>
              <a:t>links</a:t>
            </a:r>
            <a:r>
              <a:rPr lang="en-US" altLang="en-US" sz="2400" dirty="0"/>
              <a:t> can be followed by </a:t>
            </a:r>
            <a:r>
              <a:rPr lang="en-US" altLang="en-US" sz="2400" b="1" dirty="0">
                <a:solidFill>
                  <a:srgbClr val="FF0000"/>
                </a:solidFill>
              </a:rPr>
              <a:t>robot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sz="3600" b="1" dirty="0">
                <a:solidFill>
                  <a:schemeClr val="bg2"/>
                </a:solidFill>
              </a:rPr>
              <a:t>6. Linking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Provide </a:t>
            </a:r>
            <a:r>
              <a:rPr lang="en-US" altLang="en-US" sz="2800" b="1" dirty="0">
                <a:solidFill>
                  <a:srgbClr val="FF00FF"/>
                </a:solidFill>
              </a:rPr>
              <a:t>text navigation </a:t>
            </a:r>
            <a:r>
              <a:rPr lang="en-US" altLang="en-US" sz="2800" b="1" dirty="0"/>
              <a:t>hyperlinks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b="1" dirty="0"/>
              <a:t>Verify</a:t>
            </a:r>
            <a:r>
              <a:rPr lang="en-US" altLang="en-US" sz="2800" dirty="0"/>
              <a:t> that </a:t>
            </a:r>
            <a:r>
              <a:rPr lang="en-US" altLang="en-US" sz="2800" b="1" dirty="0"/>
              <a:t>all hyperlinks are functioning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sz="2800" dirty="0"/>
          </a:p>
          <a:p>
            <a:pPr marL="82550" indent="0" eaLnBrk="1" hangingPunct="1">
              <a:buNone/>
            </a:pPr>
            <a:r>
              <a:rPr lang="en-US" altLang="en-US" sz="3600" b="1" dirty="0">
                <a:solidFill>
                  <a:schemeClr val="bg2"/>
                </a:solidFill>
              </a:rPr>
              <a:t>7. Page Layout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dirty="0"/>
              <a:t>Use </a:t>
            </a:r>
            <a:r>
              <a:rPr lang="en-US" altLang="en-US" sz="2800" b="1" dirty="0"/>
              <a:t>CSS for page layout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sz="2800" dirty="0"/>
          </a:p>
          <a:p>
            <a:pPr marL="82550" indent="0" eaLnBrk="1" hangingPunct="1">
              <a:buNone/>
            </a:pPr>
            <a:r>
              <a:rPr lang="en-US" altLang="en-US" sz="3600" b="1" dirty="0">
                <a:solidFill>
                  <a:schemeClr val="bg2"/>
                </a:solidFill>
              </a:rPr>
              <a:t>8. Images &amp; Multimedia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800" b="1" dirty="0"/>
              <a:t>Configure</a:t>
            </a:r>
            <a:r>
              <a:rPr lang="en-US" altLang="en-US" sz="2800" dirty="0"/>
              <a:t> meaningful </a:t>
            </a:r>
            <a:r>
              <a:rPr lang="en-US" altLang="en-US" sz="2800" b="1" dirty="0">
                <a:solidFill>
                  <a:srgbClr val="00CC00"/>
                </a:solidFill>
              </a:rPr>
              <a:t>alternate</a:t>
            </a:r>
            <a:r>
              <a:rPr lang="en-US" altLang="en-US" sz="2800" dirty="0"/>
              <a:t> text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dirty="0"/>
              <a:t>Be aware that </a:t>
            </a:r>
            <a:r>
              <a:rPr lang="en-US" altLang="en-US" sz="2400" b="1" dirty="0">
                <a:solidFill>
                  <a:srgbClr val="FF00FF"/>
                </a:solidFill>
              </a:rPr>
              <a:t>text</a:t>
            </a:r>
            <a:r>
              <a:rPr lang="en-US" altLang="en-US" sz="2400" dirty="0"/>
              <a:t> and </a:t>
            </a:r>
            <a:r>
              <a:rPr lang="en-US" altLang="en-US" sz="2400" b="1" dirty="0">
                <a:solidFill>
                  <a:srgbClr val="FF00FF"/>
                </a:solidFill>
              </a:rPr>
              <a:t>hyperlinks</a:t>
            </a:r>
            <a:r>
              <a:rPr lang="en-US" altLang="en-US" sz="2400" dirty="0"/>
              <a:t> contained </a:t>
            </a:r>
            <a:r>
              <a:rPr lang="en-US" altLang="en-US" sz="2400" b="1" dirty="0"/>
              <a:t>within Flash media</a:t>
            </a:r>
            <a:r>
              <a:rPr lang="en-US" altLang="en-US" sz="2400" dirty="0"/>
              <a:t> or use technologies such as </a:t>
            </a:r>
            <a:r>
              <a:rPr lang="en-US" altLang="en-US" sz="2400" b="1" dirty="0"/>
              <a:t>Flash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Silverlight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accent1"/>
                </a:solidFill>
              </a:rPr>
              <a:t>may not </a:t>
            </a:r>
            <a:r>
              <a:rPr lang="en-US" altLang="en-US" sz="2400" dirty="0"/>
              <a:t>be </a:t>
            </a:r>
            <a:r>
              <a:rPr lang="en-US" altLang="en-US" sz="2400" b="1" dirty="0"/>
              <a:t>accessed by</a:t>
            </a:r>
            <a:r>
              <a:rPr lang="en-US" altLang="en-US" sz="2400" dirty="0"/>
              <a:t> search engine </a:t>
            </a:r>
            <a:r>
              <a:rPr lang="en-US" altLang="en-US" sz="2400" b="1" dirty="0"/>
              <a:t>robots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dirty="0"/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3773CC8-3472-4C1E-8B9C-A671313925E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Engine Optimization (</a:t>
            </a:r>
            <a:r>
              <a:rPr lang="en-US" altLang="en-US" dirty="0">
                <a:solidFill>
                  <a:srgbClr val="FF00FF"/>
                </a:solidFill>
              </a:rPr>
              <a:t>SEO</a:t>
            </a:r>
            <a:r>
              <a:rPr lang="en-US" altLang="en-US" dirty="0"/>
              <a:t>)</a:t>
            </a:r>
            <a:endParaRPr lang="en-US" altLang="en-US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Search Engine Optimization (</a:t>
            </a:r>
            <a:r>
              <a:rPr lang="en-US" dirty="0">
                <a:solidFill>
                  <a:srgbClr val="FF00FF"/>
                </a:solidFill>
              </a:rPr>
              <a:t>SEO</a:t>
            </a:r>
            <a:r>
              <a:rPr lang="en-US" dirty="0"/>
              <a:t>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90678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chemeClr val="bg2"/>
                </a:solidFill>
              </a:rPr>
              <a:t>9. Valid Code </a:t>
            </a:r>
            <a:r>
              <a:rPr lang="en-US" altLang="en-US" sz="3200" dirty="0"/>
              <a:t>(if code pass validation test and well structured) more likely </a:t>
            </a:r>
            <a:r>
              <a:rPr lang="en-US" altLang="en-US" sz="3200" b="1" dirty="0"/>
              <a:t>help your placement</a:t>
            </a:r>
            <a:r>
              <a:rPr lang="en-US" altLang="en-US" sz="3200" dirty="0"/>
              <a:t> in the </a:t>
            </a:r>
            <a:r>
              <a:rPr lang="en-US" altLang="en-US" sz="3200" b="1" dirty="0"/>
              <a:t>search engines </a:t>
            </a:r>
            <a:r>
              <a:rPr lang="en-US" altLang="en-US" sz="3200" dirty="0"/>
              <a:t>result – use validators</a:t>
            </a:r>
          </a:p>
          <a:p>
            <a:pPr lvl="1" eaLnBrk="1" hangingPunct="1"/>
            <a:r>
              <a:rPr lang="en-US" altLang="en-US" sz="2400" dirty="0"/>
              <a:t>Validate HTML</a:t>
            </a:r>
          </a:p>
          <a:p>
            <a:pPr lvl="1" eaLnBrk="1" hangingPunct="1"/>
            <a:r>
              <a:rPr lang="en-US" altLang="en-US" sz="2400" dirty="0"/>
              <a:t>Validate CSS</a:t>
            </a:r>
          </a:p>
          <a:p>
            <a:pPr lvl="1" eaLnBrk="1" hangingPunct="1"/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chemeClr val="bg2"/>
                </a:solidFill>
              </a:rPr>
              <a:t>10. Content of Value</a:t>
            </a:r>
          </a:p>
          <a:p>
            <a:pPr lvl="1" eaLnBrk="1" hangingPunct="1"/>
            <a:r>
              <a:rPr lang="en-US" altLang="en-US" sz="2400" dirty="0"/>
              <a:t>Follow Web </a:t>
            </a:r>
            <a:r>
              <a:rPr lang="en-US" altLang="en-US" sz="2400" b="1" dirty="0"/>
              <a:t>Design Best Practices =</a:t>
            </a:r>
            <a:r>
              <a:rPr lang="en-US" altLang="en-US" sz="2400" dirty="0"/>
              <a:t>&gt; </a:t>
            </a:r>
            <a:r>
              <a:rPr lang="en-US" altLang="en-US" sz="2400" b="1" dirty="0"/>
              <a:t>ch5 &amp; Table 5.1</a:t>
            </a:r>
          </a:p>
          <a:p>
            <a:pPr lvl="1" eaLnBrk="1" hangingPunct="1"/>
            <a:r>
              <a:rPr lang="en-US" altLang="en-US" sz="2400" dirty="0"/>
              <a:t>Your website should contain </a:t>
            </a:r>
          </a:p>
          <a:p>
            <a:pPr lvl="2" eaLnBrk="1" hangingPunct="1"/>
            <a:r>
              <a:rPr lang="en-US" altLang="en-US" sz="2400" b="1" dirty="0"/>
              <a:t>High-quality, well-organized content </a:t>
            </a:r>
            <a:r>
              <a:rPr lang="en-US" altLang="en-US" sz="2400" dirty="0"/>
              <a:t>that is</a:t>
            </a:r>
          </a:p>
          <a:p>
            <a:pPr lvl="2" eaLnBrk="1" hangingPunct="1"/>
            <a:r>
              <a:rPr lang="en-US" altLang="en-US" sz="2400" b="1" dirty="0"/>
              <a:t>Meaningful &amp; useful to your target audience</a:t>
            </a:r>
          </a:p>
          <a:p>
            <a:pPr lvl="2" eaLnBrk="1" hangingPunct="1"/>
            <a:endParaRPr lang="en-US" altLang="en-US" sz="2400" b="1" dirty="0"/>
          </a:p>
          <a:p>
            <a:pPr eaLnBrk="1" hangingPunct="1"/>
            <a:r>
              <a:rPr lang="en-US" altLang="en-US" sz="1800" b="1" dirty="0">
                <a:hlinkClick r:id="rId3"/>
              </a:rPr>
              <a:t>https://www.searchenginejournal.com/complete-seo-checklist-for-website-owners/261327/</a:t>
            </a:r>
            <a:r>
              <a:rPr lang="en-US" altLang="en-US" sz="1800" b="1" dirty="0"/>
              <a:t>   </a:t>
            </a:r>
            <a:r>
              <a:rPr lang="en-US" altLang="en-US" sz="2400" b="1" dirty="0"/>
              <a:t>- </a:t>
            </a:r>
            <a:r>
              <a:rPr lang="en-US" altLang="en-US" sz="1400" b="1" dirty="0"/>
              <a:t>SEO Checklist 11/2023</a:t>
            </a:r>
          </a:p>
          <a:p>
            <a:pPr lvl="2" eaLnBrk="1" hangingPunct="1"/>
            <a:endParaRPr lang="en-US" altLang="en-US" sz="2400" b="1" dirty="0"/>
          </a:p>
          <a:p>
            <a:pPr lvl="2" eaLnBrk="1" hangingPunct="1"/>
            <a:endParaRPr lang="en-US" altLang="en-US" sz="2400" b="1" dirty="0"/>
          </a:p>
          <a:p>
            <a:pPr lvl="1" eaLnBrk="1" hangingPunct="1"/>
            <a:endParaRPr lang="en-US" altLang="en-US" dirty="0"/>
          </a:p>
        </p:txBody>
      </p:sp>
      <p:sp>
        <p:nvSpPr>
          <p:cNvPr id="3789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458200" y="6416675"/>
            <a:ext cx="457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E82AF67-5FDC-43ED-ABF0-D774D4BCC1E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9374576-916F-4067-BA5F-2504D8563CC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457200"/>
          </a:xfrm>
        </p:spPr>
        <p:txBody>
          <a:bodyPr/>
          <a:lstStyle/>
          <a:p>
            <a:r>
              <a:rPr lang="en-US" altLang="en-US" dirty="0"/>
              <a:t>13.5 Submitting your Website to a Search Engine p.570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9154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Wait</a:t>
            </a:r>
            <a:r>
              <a:rPr lang="en-US" altLang="en-US" dirty="0">
                <a:cs typeface="Arial" panose="020B0604020202020204" pitchFamily="34" charset="0"/>
              </a:rPr>
              <a:t> until your site is </a:t>
            </a:r>
            <a:r>
              <a:rPr lang="en-US" altLang="en-US" b="1" dirty="0">
                <a:solidFill>
                  <a:srgbClr val="00CC00"/>
                </a:solidFill>
                <a:cs typeface="Arial" panose="020B0604020202020204" pitchFamily="34" charset="0"/>
              </a:rPr>
              <a:t>finished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Don’t submit </a:t>
            </a:r>
            <a:r>
              <a:rPr lang="en-US" altLang="en-US" dirty="0">
                <a:cs typeface="Arial" panose="020B0604020202020204" pitchFamily="34" charset="0"/>
              </a:rPr>
              <a:t>“under construction” Web sites!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Visit</a:t>
            </a:r>
            <a:r>
              <a:rPr lang="en-US" altLang="en-US" dirty="0">
                <a:cs typeface="Arial" panose="020B0604020202020204" pitchFamily="34" charset="0"/>
              </a:rPr>
              <a:t> Search Engine and look for “</a:t>
            </a:r>
            <a:r>
              <a:rPr lang="en-US" altLang="en-US" b="1" dirty="0">
                <a:cs typeface="Arial" panose="020B0604020202020204" pitchFamily="34" charset="0"/>
              </a:rPr>
              <a:t>Add URL</a:t>
            </a:r>
            <a:r>
              <a:rPr lang="en-US" altLang="en-US" dirty="0">
                <a:cs typeface="Arial" panose="020B0604020202020204" pitchFamily="34" charset="0"/>
              </a:rPr>
              <a:t>” or “</a:t>
            </a:r>
            <a:r>
              <a:rPr lang="en-US" altLang="en-US" b="1" dirty="0">
                <a:cs typeface="Arial" panose="020B0604020202020204" pitchFamily="34" charset="0"/>
              </a:rPr>
              <a:t>Add your Site</a:t>
            </a:r>
            <a:r>
              <a:rPr lang="en-US" altLang="en-US" dirty="0">
                <a:cs typeface="Arial" panose="020B0604020202020204" pitchFamily="34" charset="0"/>
              </a:rPr>
              <a:t>” or “</a:t>
            </a:r>
            <a:r>
              <a:rPr lang="en-US" altLang="en-US" b="1" dirty="0">
                <a:cs typeface="Arial" panose="020B0604020202020204" pitchFamily="34" charset="0"/>
              </a:rPr>
              <a:t>Submit your Site</a:t>
            </a:r>
            <a:r>
              <a:rPr lang="en-US" altLang="en-US" dirty="0">
                <a:cs typeface="Arial" panose="020B0604020202020204" pitchFamily="34" charset="0"/>
              </a:rPr>
              <a:t>” as follows: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cs typeface="Arial" panose="020B0604020202020204" pitchFamily="34" charset="0"/>
                <a:hlinkClick r:id="rId3"/>
              </a:rPr>
              <a:t>http://www.google.com/addurl/</a:t>
            </a:r>
            <a:endParaRPr lang="en-US" altLang="en-US" sz="2000" b="1" dirty="0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cs typeface="Arial" panose="020B0604020202020204" pitchFamily="34" charset="0"/>
                <a:hlinkClick r:id="rId4"/>
              </a:rPr>
              <a:t>https://scribeage.com/submit-your-site-to-yahoo/</a:t>
            </a:r>
            <a:r>
              <a:rPr lang="en-US" altLang="en-US" sz="2000" b="1" dirty="0">
                <a:cs typeface="Arial" panose="020B0604020202020204" pitchFamily="34" charset="0"/>
              </a:rPr>
              <a:t>  - </a:t>
            </a:r>
            <a:r>
              <a:rPr lang="en-US" sz="2000" dirty="0"/>
              <a:t>Yahoo site submission is powered by </a:t>
            </a:r>
            <a:r>
              <a:rPr lang="en-US" sz="2000" b="1" dirty="0"/>
              <a:t>Bing’s Search Engine</a:t>
            </a:r>
            <a:r>
              <a:rPr lang="en-US" sz="2000" dirty="0"/>
              <a:t>; however, Yahoo controls the design and results displayed on its search engine results pages.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Free to submit your website URLs to 40+ of the most popular search engines. </a:t>
            </a:r>
            <a:r>
              <a:rPr lang="en-US" altLang="en-US" sz="1100" b="1" dirty="0">
                <a:cs typeface="Arial" panose="020B0604020202020204" pitchFamily="34" charset="0"/>
                <a:hlinkClick r:id="rId5"/>
              </a:rPr>
              <a:t>https://www.free-web-submission.co.uk/index11.html?msclkid=f55704509367148f6b8f610388052794&amp;utm_source=bing&amp;utm_medium=cpc&amp;utm_campaign=Free%20Web%20Sub%20New%20Euro%2B%20Conv%20Kywds&amp;utm_term=submit%20url%20to%20yahoo&amp;utm_content=Ad%20group%20%231</a:t>
            </a:r>
            <a:r>
              <a:rPr lang="en-US" altLang="en-US" sz="1100" b="1" dirty="0">
                <a:cs typeface="Arial" panose="020B0604020202020204" pitchFamily="34" charset="0"/>
              </a:rPr>
              <a:t> </a:t>
            </a:r>
            <a:endParaRPr lang="en-US" altLang="en-US" b="1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Follow the directions and </a:t>
            </a: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fill out </a:t>
            </a:r>
            <a:r>
              <a:rPr lang="en-US" altLang="en-US" dirty="0">
                <a:cs typeface="Arial" panose="020B0604020202020204" pitchFamily="34" charset="0"/>
              </a:rPr>
              <a:t>the form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A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robot</a:t>
            </a:r>
            <a:r>
              <a:rPr lang="en-US" altLang="en-US" b="1" dirty="0">
                <a:cs typeface="Arial" panose="020B0604020202020204" pitchFamily="34" charset="0"/>
              </a:rPr>
              <a:t> from </a:t>
            </a:r>
            <a:r>
              <a:rPr lang="en-US" altLang="en-US" dirty="0">
                <a:cs typeface="Arial" panose="020B0604020202020204" pitchFamily="34" charset="0"/>
              </a:rPr>
              <a:t>the</a:t>
            </a:r>
            <a:r>
              <a:rPr lang="en-US" altLang="en-US" b="1" dirty="0">
                <a:cs typeface="Arial" panose="020B0604020202020204" pitchFamily="34" charset="0"/>
              </a:rPr>
              <a:t> search engine</a:t>
            </a:r>
            <a:r>
              <a:rPr lang="en-US" altLang="en-US" dirty="0">
                <a:cs typeface="Arial" panose="020B0604020202020204" pitchFamily="34" charset="0"/>
              </a:rPr>
              <a:t> will </a:t>
            </a:r>
            <a:r>
              <a:rPr lang="en-US" altLang="en-US" b="1" dirty="0">
                <a:solidFill>
                  <a:srgbClr val="00B0F0"/>
                </a:solidFill>
                <a:cs typeface="Arial" panose="020B0604020202020204" pitchFamily="34" charset="0"/>
              </a:rPr>
              <a:t>visit</a:t>
            </a:r>
            <a:r>
              <a:rPr lang="en-US" altLang="en-US" dirty="0">
                <a:cs typeface="Arial" panose="020B0604020202020204" pitchFamily="34" charset="0"/>
              </a:rPr>
              <a:t> your Web site and </a:t>
            </a:r>
            <a:r>
              <a:rPr lang="en-US" altLang="en-US" b="1" dirty="0">
                <a:cs typeface="Arial" panose="020B0604020202020204" pitchFamily="34" charset="0"/>
              </a:rPr>
              <a:t>index</a:t>
            </a:r>
            <a:r>
              <a:rPr lang="en-US" altLang="en-US" dirty="0">
                <a:cs typeface="Arial" panose="020B0604020202020204" pitchFamily="34" charset="0"/>
              </a:rPr>
              <a:t> it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indexing</a:t>
            </a:r>
            <a:r>
              <a:rPr lang="en-US" sz="2000" dirty="0"/>
              <a:t> is the process by which </a:t>
            </a:r>
            <a:r>
              <a:rPr lang="en-US" sz="2000" b="1" dirty="0"/>
              <a:t>search engines </a:t>
            </a:r>
            <a:r>
              <a:rPr lang="en-US" sz="2000" b="1" dirty="0">
                <a:solidFill>
                  <a:srgbClr val="00CCFF"/>
                </a:solidFill>
              </a:rPr>
              <a:t>organize</a:t>
            </a:r>
            <a:r>
              <a:rPr lang="en-US" sz="2000" b="1" dirty="0"/>
              <a:t> information </a:t>
            </a:r>
            <a:r>
              <a:rPr lang="en-US" sz="2000" dirty="0"/>
              <a:t>before a search to enable </a:t>
            </a:r>
            <a:r>
              <a:rPr lang="en-US" sz="2000" b="1" dirty="0"/>
              <a:t>super-fast </a:t>
            </a:r>
            <a:r>
              <a:rPr lang="en-US" sz="2000" dirty="0"/>
              <a:t>responses to queries</a:t>
            </a:r>
            <a:endParaRPr lang="en-US" altLang="en-US" sz="600" dirty="0"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Allow </a:t>
            </a:r>
            <a:r>
              <a:rPr lang="en-US" altLang="en-US" sz="2000" b="1" dirty="0">
                <a:solidFill>
                  <a:srgbClr val="00CC00"/>
                </a:solidFill>
                <a:cs typeface="Arial" panose="020B0604020202020204" pitchFamily="34" charset="0"/>
              </a:rPr>
              <a:t>several</a:t>
            </a:r>
            <a:r>
              <a:rPr lang="en-US" altLang="en-US" sz="2000" b="1" dirty="0">
                <a:cs typeface="Arial" panose="020B0604020202020204" pitchFamily="34" charset="0"/>
              </a:rPr>
              <a:t> weeks </a:t>
            </a:r>
            <a:r>
              <a:rPr lang="en-US" altLang="en-US" sz="2000" dirty="0">
                <a:cs typeface="Arial" panose="020B0604020202020204" pitchFamily="34" charset="0"/>
              </a:rPr>
              <a:t>and </a:t>
            </a:r>
            <a:r>
              <a:rPr lang="en-US" altLang="en-US" sz="2000" b="1" dirty="0">
                <a:cs typeface="Arial" panose="020B0604020202020204" pitchFamily="34" charset="0"/>
              </a:rPr>
              <a:t>test the search engine </a:t>
            </a:r>
            <a:r>
              <a:rPr lang="en-US" altLang="en-US" sz="2000" dirty="0">
                <a:cs typeface="Arial" panose="020B0604020202020204" pitchFamily="34" charset="0"/>
              </a:rPr>
              <a:t>to see if </a:t>
            </a:r>
            <a:r>
              <a:rPr lang="en-US" altLang="en-US" sz="2000" b="1" dirty="0">
                <a:cs typeface="Arial" panose="020B0604020202020204" pitchFamily="34" charset="0"/>
              </a:rPr>
              <a:t>your site is listed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8287B2D-48A0-4184-8160-E47214B6516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</p:txBody>
      </p:sp>
      <p:sp>
        <p:nvSpPr>
          <p:cNvPr id="773125" name="WordArt 5"/>
          <p:cNvSpPr>
            <a:spLocks noChangeArrowheads="1" noChangeShapeType="1" noTextEdit="1"/>
          </p:cNvSpPr>
          <p:nvPr/>
        </p:nvSpPr>
        <p:spPr bwMode="auto">
          <a:xfrm>
            <a:off x="76200" y="838200"/>
            <a:ext cx="8915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Chapter 13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Web Promotion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© 2011-24 Pearson Education</a:t>
            </a:r>
          </a:p>
        </p:txBody>
      </p:sp>
      <p:sp>
        <p:nvSpPr>
          <p:cNvPr id="5126" name="Shape 4"/>
          <p:cNvSpPr txBox="1">
            <a:spLocks noGrp="1"/>
          </p:cNvSpPr>
          <p:nvPr/>
        </p:nvSpPr>
        <p:spPr bwMode="auto">
          <a:xfrm>
            <a:off x="4343400" y="5867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2007Prentice-Hall. All rights reserved.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259167E-12E0-4AC5-97B8-6C2980CC9B0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533400"/>
          </a:xfrm>
        </p:spPr>
        <p:txBody>
          <a:bodyPr/>
          <a:lstStyle/>
          <a:p>
            <a:r>
              <a:rPr lang="en-US" altLang="en-US"/>
              <a:t>Preferential Placement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b="1" dirty="0"/>
              <a:t>Free</a:t>
            </a:r>
            <a:r>
              <a:rPr lang="en-US" altLang="en-US" sz="2400" dirty="0"/>
              <a:t> listing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/>
              <a:t>Paying</a:t>
            </a:r>
            <a:r>
              <a:rPr lang="en-US" altLang="en-US" sz="2400" dirty="0"/>
              <a:t> for listing </a:t>
            </a:r>
          </a:p>
          <a:p>
            <a:pPr lvl="1"/>
            <a:r>
              <a:rPr lang="en-US" altLang="en-US" sz="1800" dirty="0"/>
              <a:t>refer to as an </a:t>
            </a:r>
            <a:r>
              <a:rPr lang="en-US" altLang="en-US" sz="1800" b="1" dirty="0"/>
              <a:t>e</a:t>
            </a:r>
            <a:r>
              <a:rPr lang="en-US" altLang="en-US" sz="1600" b="1" dirty="0"/>
              <a:t>xpress submit </a:t>
            </a:r>
            <a:r>
              <a:rPr lang="en-US" altLang="en-US" sz="1600" dirty="0"/>
              <a:t>or </a:t>
            </a:r>
            <a:r>
              <a:rPr lang="en-US" altLang="en-US" sz="1600" b="1" dirty="0"/>
              <a:t>express inclusion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/>
              <a:t>Paying</a:t>
            </a:r>
            <a:r>
              <a:rPr lang="en-US" altLang="en-US" sz="2400" dirty="0"/>
              <a:t> for </a:t>
            </a:r>
            <a:r>
              <a:rPr lang="en-US" altLang="en-US" sz="2400" b="1" dirty="0">
                <a:solidFill>
                  <a:srgbClr val="00CC00"/>
                </a:solidFill>
              </a:rPr>
              <a:t>prefer</a:t>
            </a:r>
            <a:r>
              <a:rPr lang="en-US" altLang="en-US" sz="2400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>
                <a:solidFill>
                  <a:srgbClr val="00CC00"/>
                </a:solidFill>
              </a:rPr>
              <a:t>ntial </a:t>
            </a:r>
            <a:r>
              <a:rPr lang="en-US" altLang="en-US" sz="2400" b="1" dirty="0"/>
              <a:t>placement</a:t>
            </a:r>
          </a:p>
          <a:p>
            <a:pPr lvl="1"/>
            <a:r>
              <a:rPr lang="en-US" altLang="en-US" sz="2000" dirty="0"/>
              <a:t>called sponsoring or advertising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 </a:t>
            </a:r>
            <a:r>
              <a:rPr lang="en-US" altLang="en-US" b="1" dirty="0"/>
              <a:t>Paying </a:t>
            </a:r>
            <a:r>
              <a:rPr lang="en-US" altLang="en-US" dirty="0"/>
              <a:t>each time a </a:t>
            </a:r>
            <a:r>
              <a:rPr lang="en-US" altLang="en-US" dirty="0">
                <a:solidFill>
                  <a:schemeClr val="bg2"/>
                </a:solidFill>
              </a:rPr>
              <a:t>visitor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CCFF"/>
                </a:solidFill>
              </a:rPr>
              <a:t>clicks</a:t>
            </a:r>
            <a:r>
              <a:rPr lang="en-US" altLang="en-US" dirty="0"/>
              <a:t> the </a:t>
            </a:r>
            <a:r>
              <a:rPr lang="en-US" altLang="en-US" b="1" dirty="0"/>
              <a:t>search engine’s link </a:t>
            </a:r>
            <a:r>
              <a:rPr lang="en-US" altLang="en-US" dirty="0"/>
              <a:t>to your site</a:t>
            </a:r>
          </a:p>
          <a:p>
            <a:endParaRPr lang="en-US" altLang="en-US" dirty="0"/>
          </a:p>
          <a:p>
            <a:r>
              <a:rPr lang="en-US" altLang="en-US" sz="2400" b="1" dirty="0">
                <a:solidFill>
                  <a:srgbClr val="00CCFF"/>
                </a:solidFill>
              </a:rPr>
              <a:t>Check</a:t>
            </a:r>
            <a:r>
              <a:rPr lang="en-US" altLang="en-US" sz="2400" dirty="0"/>
              <a:t> </a:t>
            </a:r>
            <a:r>
              <a:rPr lang="en-US" altLang="en-US" sz="2400" b="1" dirty="0"/>
              <a:t>search engines </a:t>
            </a:r>
            <a:r>
              <a:rPr lang="en-US" altLang="en-US" sz="2400" dirty="0"/>
              <a:t>for current </a:t>
            </a:r>
            <a:r>
              <a:rPr lang="en-US" altLang="en-US" sz="2400" b="1" dirty="0"/>
              <a:t>prefer</a:t>
            </a:r>
            <a:r>
              <a:rPr lang="en-US" altLang="en-US" sz="2400" dirty="0"/>
              <a:t>e</a:t>
            </a:r>
            <a:r>
              <a:rPr lang="en-US" altLang="en-US" sz="2400" b="1" dirty="0"/>
              <a:t>ntial placement options</a:t>
            </a:r>
          </a:p>
          <a:p>
            <a:r>
              <a:rPr lang="en-US" altLang="en-US" sz="2400" b="1" dirty="0">
                <a:solidFill>
                  <a:srgbClr val="FF00FF"/>
                </a:solidFill>
              </a:rPr>
              <a:t>Prom</a:t>
            </a:r>
            <a:r>
              <a:rPr lang="en-US" altLang="en-US" sz="2400" dirty="0">
                <a:solidFill>
                  <a:srgbClr val="FF00FF"/>
                </a:solidFill>
              </a:rPr>
              <a:t>o</a:t>
            </a:r>
            <a:r>
              <a:rPr lang="en-US" altLang="en-US" sz="2400" b="1" dirty="0">
                <a:solidFill>
                  <a:srgbClr val="FF00FF"/>
                </a:solidFill>
              </a:rPr>
              <a:t>tions</a:t>
            </a:r>
            <a:r>
              <a:rPr lang="en-US" altLang="en-US" sz="2400" dirty="0"/>
              <a:t> vary </a:t>
            </a:r>
          </a:p>
          <a:p>
            <a:pPr lvl="1"/>
            <a:r>
              <a:rPr lang="en-US" altLang="en-US" sz="2400" b="1" dirty="0"/>
              <a:t>Google’s </a:t>
            </a:r>
            <a:r>
              <a:rPr lang="en-US" altLang="en-US" sz="2400" b="1" dirty="0">
                <a:solidFill>
                  <a:srgbClr val="FF00FF"/>
                </a:solidFill>
              </a:rPr>
              <a:t>AdWords </a:t>
            </a:r>
            <a:r>
              <a:rPr lang="en-US" altLang="en-US" sz="2400" dirty="0"/>
              <a:t>(right side of the search result) and</a:t>
            </a:r>
            <a:r>
              <a:rPr lang="en-US" altLang="en-US" sz="2400" b="1" dirty="0">
                <a:solidFill>
                  <a:srgbClr val="FF00FF"/>
                </a:solidFill>
              </a:rPr>
              <a:t> AdSense</a:t>
            </a:r>
          </a:p>
          <a:p>
            <a:pPr lvl="1"/>
            <a:r>
              <a:rPr lang="en-US" altLang="en-US" sz="2400" b="1" dirty="0"/>
              <a:t>Yahoo’s Sponsor Search </a:t>
            </a:r>
            <a:r>
              <a:rPr lang="en-US" altLang="en-US" sz="2400" dirty="0"/>
              <a:t>results</a:t>
            </a:r>
            <a:r>
              <a:rPr lang="en-US" altLang="en-US" sz="2400" b="1" dirty="0"/>
              <a:t> </a:t>
            </a:r>
            <a:r>
              <a:rPr lang="en-US" altLang="en-US" sz="2400" dirty="0"/>
              <a:t>are powered by </a:t>
            </a:r>
            <a:r>
              <a:rPr lang="en-US" altLang="en-US" sz="2400" b="1" dirty="0" err="1">
                <a:solidFill>
                  <a:srgbClr val="FF00FF"/>
                </a:solidFill>
              </a:rPr>
              <a:t>Yahoo!Search</a:t>
            </a:r>
            <a:r>
              <a:rPr lang="en-US" altLang="en-US" sz="2400" b="1" dirty="0">
                <a:solidFill>
                  <a:srgbClr val="FF00FF"/>
                </a:solidFill>
              </a:rPr>
              <a:t> Marketing.</a:t>
            </a:r>
            <a:endParaRPr lang="en-US" altLang="en-US" sz="2400" b="1" dirty="0"/>
          </a:p>
          <a:p>
            <a:pPr lvl="1"/>
            <a:endParaRPr lang="en-US" altLang="en-US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Preferential Placement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382000" cy="5943600"/>
          </a:xfrm>
        </p:spPr>
        <p:txBody>
          <a:bodyPr/>
          <a:lstStyle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b="1" dirty="0"/>
              <a:t>Commonly used acronyms: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b="1" dirty="0">
                <a:solidFill>
                  <a:srgbClr val="FF00FF"/>
                </a:solidFill>
              </a:rPr>
              <a:t>CPC – Cost Per Click (PPC – Pay Per Click)</a:t>
            </a:r>
            <a:br>
              <a:rPr lang="en-US" altLang="en-US" dirty="0"/>
            </a:br>
            <a:r>
              <a:rPr lang="en-US" altLang="en-US" dirty="0"/>
              <a:t>The price you are </a:t>
            </a:r>
            <a:r>
              <a:rPr lang="en-US" altLang="en-US" b="1" dirty="0"/>
              <a:t>charged</a:t>
            </a:r>
            <a:r>
              <a:rPr lang="en-US" altLang="en-US" dirty="0"/>
              <a:t> if you </a:t>
            </a:r>
            <a:r>
              <a:rPr lang="en-US" altLang="en-US" b="1" dirty="0"/>
              <a:t>have signed up </a:t>
            </a:r>
            <a:r>
              <a:rPr lang="en-US" altLang="en-US" dirty="0"/>
              <a:t>for a </a:t>
            </a:r>
            <a:r>
              <a:rPr lang="en-US" altLang="en-US" b="1" dirty="0"/>
              <a:t>paid sponsor </a:t>
            </a:r>
            <a:r>
              <a:rPr lang="en-US" altLang="en-US" dirty="0"/>
              <a:t>or </a:t>
            </a:r>
            <a:r>
              <a:rPr lang="en-US" altLang="en-US" b="1" dirty="0"/>
              <a:t>ad</a:t>
            </a:r>
            <a:r>
              <a:rPr lang="en-US" altLang="en-US" dirty="0"/>
              <a:t> program and a </a:t>
            </a:r>
            <a:r>
              <a:rPr lang="en-US" altLang="en-US" b="1" dirty="0">
                <a:highlight>
                  <a:srgbClr val="FFFF00"/>
                </a:highlight>
              </a:rPr>
              <a:t>visitor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CCFF"/>
                </a:solidFill>
              </a:rPr>
              <a:t>clicks</a:t>
            </a:r>
            <a:r>
              <a:rPr lang="en-US" altLang="en-US" b="1" dirty="0"/>
              <a:t> on a link to </a:t>
            </a:r>
            <a:r>
              <a:rPr lang="en-US" altLang="en-US" b="1" dirty="0">
                <a:highlight>
                  <a:srgbClr val="FFFF00"/>
                </a:highlight>
              </a:rPr>
              <a:t>your Web site.</a:t>
            </a:r>
            <a:br>
              <a:rPr lang="en-US" altLang="en-US" dirty="0"/>
            </a:br>
            <a:endParaRPr lang="en-US" altLang="en-US" dirty="0"/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b="1" dirty="0">
                <a:solidFill>
                  <a:srgbClr val="FF00FF"/>
                </a:solidFill>
              </a:rPr>
              <a:t>CPM – Cost Per Impressions</a:t>
            </a:r>
            <a:br>
              <a:rPr lang="en-US" altLang="en-US" dirty="0"/>
            </a:br>
            <a:r>
              <a:rPr lang="en-US" altLang="en-US" dirty="0"/>
              <a:t>Your </a:t>
            </a:r>
            <a:r>
              <a:rPr lang="en-US" altLang="en-US" b="1" dirty="0"/>
              <a:t>cost</a:t>
            </a:r>
            <a:r>
              <a:rPr lang="en-US" altLang="en-US" dirty="0"/>
              <a:t> for </a:t>
            </a:r>
            <a:r>
              <a:rPr lang="en-US" altLang="en-US" b="1" dirty="0"/>
              <a:t>every 1000 times that </a:t>
            </a:r>
            <a:r>
              <a:rPr lang="en-US" altLang="en-US" b="1" dirty="0">
                <a:highlight>
                  <a:srgbClr val="FFFF00"/>
                </a:highlight>
              </a:rPr>
              <a:t>your ad </a:t>
            </a:r>
            <a:r>
              <a:rPr lang="en-US" altLang="en-US" dirty="0"/>
              <a:t>is </a:t>
            </a:r>
            <a:r>
              <a:rPr lang="en-US" altLang="en-US" b="1" dirty="0">
                <a:solidFill>
                  <a:schemeClr val="accent1"/>
                </a:solidFill>
              </a:rPr>
              <a:t>displayed</a:t>
            </a:r>
            <a:r>
              <a:rPr lang="en-US" altLang="en-US" dirty="0"/>
              <a:t> on a Web page (</a:t>
            </a:r>
            <a:r>
              <a:rPr lang="en-US" altLang="en-US" b="1" dirty="0"/>
              <a:t>whether</a:t>
            </a:r>
            <a:r>
              <a:rPr lang="en-US" altLang="en-US" dirty="0"/>
              <a:t> or not the visitor clicks on your ad).</a:t>
            </a:r>
            <a:br>
              <a:rPr lang="en-US" altLang="en-US" dirty="0"/>
            </a:br>
            <a:endParaRPr lang="en-US" altLang="en-US" dirty="0"/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b="1" dirty="0">
                <a:solidFill>
                  <a:srgbClr val="FF00FF"/>
                </a:solidFill>
              </a:rPr>
              <a:t>CTR – Click Through Rate</a:t>
            </a:r>
            <a:br>
              <a:rPr lang="en-US" altLang="en-US" b="1" dirty="0"/>
            </a:br>
            <a:r>
              <a:rPr lang="en-US" altLang="en-US" dirty="0"/>
              <a:t>The ratio of the </a:t>
            </a:r>
            <a:r>
              <a:rPr lang="en-US" altLang="en-US" b="1" dirty="0"/>
              <a:t>number of times </a:t>
            </a:r>
            <a:r>
              <a:rPr lang="en-US" altLang="en-US" dirty="0"/>
              <a:t>an </a:t>
            </a:r>
            <a:r>
              <a:rPr lang="en-US" altLang="en-US" b="1" dirty="0"/>
              <a:t>ad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CCFF"/>
                </a:solidFill>
              </a:rPr>
              <a:t>clicked</a:t>
            </a:r>
            <a:r>
              <a:rPr lang="en-US" altLang="en-US" dirty="0"/>
              <a:t> on </a:t>
            </a:r>
            <a:r>
              <a:rPr lang="en-US" altLang="en-US" b="1" dirty="0"/>
              <a:t>to</a:t>
            </a:r>
            <a:r>
              <a:rPr lang="en-US" altLang="en-US" dirty="0"/>
              <a:t> the </a:t>
            </a:r>
            <a:r>
              <a:rPr lang="en-US" altLang="en-US" b="1" dirty="0"/>
              <a:t>number of times </a:t>
            </a:r>
            <a:r>
              <a:rPr lang="en-US" altLang="en-US" dirty="0"/>
              <a:t>an </a:t>
            </a:r>
            <a:r>
              <a:rPr lang="en-US" altLang="en-US" b="1" dirty="0"/>
              <a:t>ad</a:t>
            </a:r>
            <a:r>
              <a:rPr lang="en-US" altLang="en-US" dirty="0"/>
              <a:t> is </a:t>
            </a:r>
            <a:r>
              <a:rPr lang="en-US" altLang="en-US" b="1" dirty="0">
                <a:solidFill>
                  <a:srgbClr val="00CCFF"/>
                </a:solidFill>
              </a:rPr>
              <a:t>viewed</a:t>
            </a:r>
            <a:r>
              <a:rPr lang="en-US" altLang="en-US" dirty="0"/>
              <a:t>. </a:t>
            </a:r>
            <a:br>
              <a:rPr lang="en-US" altLang="en-US" dirty="0"/>
            </a:br>
            <a:r>
              <a:rPr lang="en-US" altLang="en-US" dirty="0"/>
              <a:t>For example if your ad was shown 100 times and 20 people clicked on it, your CTR would be 20/100 or 20%.</a:t>
            </a:r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endParaRPr lang="en-US" altLang="en-US" dirty="0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8519C71-FC09-4367-B8DC-0876046254C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73024" y="533400"/>
            <a:ext cx="9070975" cy="6781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sz="3600" b="1" dirty="0"/>
              <a:t>HTML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CC00"/>
                </a:solidFill>
              </a:rPr>
              <a:t>Sitemap </a:t>
            </a:r>
            <a:r>
              <a:rPr lang="en-US" sz="3600" dirty="0"/>
              <a:t>Web page</a:t>
            </a:r>
          </a:p>
          <a:p>
            <a:pPr lvl="1" eaLnBrk="1" hangingPunct="1">
              <a:defRPr/>
            </a:pPr>
            <a:r>
              <a:rPr lang="en-US" sz="2800" dirty="0"/>
              <a:t>Provide a </a:t>
            </a:r>
            <a:r>
              <a:rPr lang="en-US" sz="2800" b="1" dirty="0"/>
              <a:t>hierarchical list of links</a:t>
            </a:r>
            <a:r>
              <a:rPr lang="en-US" sz="2800" dirty="0"/>
              <a:t>, used by visitors and accessed by search engines. </a:t>
            </a:r>
          </a:p>
          <a:p>
            <a:pPr lvl="1" eaLnBrk="1" hangingPunct="1"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b="1" dirty="0"/>
              <a:t>XML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00CC00"/>
                </a:solidFill>
              </a:rPr>
              <a:t>Sitemap</a:t>
            </a:r>
            <a:r>
              <a:rPr lang="en-US" sz="3600" dirty="0">
                <a:solidFill>
                  <a:srgbClr val="00CC00"/>
                </a:solidFill>
              </a:rPr>
              <a:t> </a:t>
            </a:r>
            <a:r>
              <a:rPr lang="en-US" sz="3600" dirty="0"/>
              <a:t>file p.571</a:t>
            </a:r>
          </a:p>
          <a:p>
            <a:pPr lvl="1" eaLnBrk="1" hangingPunct="1">
              <a:defRPr/>
            </a:pPr>
            <a:r>
              <a:rPr lang="en-US" sz="2800" dirty="0"/>
              <a:t>Accessed only by search engines</a:t>
            </a:r>
          </a:p>
          <a:p>
            <a:pPr lvl="2" eaLnBrk="1" hangingPunct="1">
              <a:defRPr/>
            </a:pPr>
            <a:r>
              <a:rPr lang="en-US" sz="2600" dirty="0"/>
              <a:t>location of Web pages with URL, </a:t>
            </a:r>
          </a:p>
          <a:p>
            <a:pPr lvl="2" eaLnBrk="1" hangingPunct="1">
              <a:defRPr/>
            </a:pPr>
            <a:r>
              <a:rPr lang="en-US" sz="2600" dirty="0"/>
              <a:t>last date updated, </a:t>
            </a:r>
          </a:p>
          <a:p>
            <a:pPr lvl="2" eaLnBrk="1" hangingPunct="1">
              <a:defRPr/>
            </a:pPr>
            <a:r>
              <a:rPr lang="en-US" sz="2600" dirty="0"/>
              <a:t>frequency of update, and </a:t>
            </a:r>
          </a:p>
          <a:p>
            <a:pPr lvl="2" eaLnBrk="1" hangingPunct="1">
              <a:defRPr/>
            </a:pPr>
            <a:r>
              <a:rPr lang="en-US" sz="2600" dirty="0"/>
              <a:t>priority indicators using XML format</a:t>
            </a:r>
          </a:p>
          <a:p>
            <a:pPr lvl="1"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r>
              <a:rPr lang="en-US" sz="2800" b="1" dirty="0"/>
              <a:t>Automatic generator </a:t>
            </a:r>
            <a:r>
              <a:rPr lang="en-US" sz="2800" dirty="0"/>
              <a:t>of </a:t>
            </a:r>
            <a:r>
              <a:rPr lang="en-US" sz="2800" b="1" dirty="0"/>
              <a:t>XML sitemap </a:t>
            </a:r>
            <a:r>
              <a:rPr lang="en-US" sz="2800" dirty="0"/>
              <a:t>is at </a:t>
            </a:r>
            <a:r>
              <a:rPr lang="en-US" sz="2800" dirty="0">
                <a:hlinkClick r:id="rId3"/>
              </a:rPr>
              <a:t>http://www.xml-sitemaps.com/</a:t>
            </a:r>
            <a:r>
              <a:rPr lang="en-US" sz="2800" dirty="0"/>
              <a:t>+  and then </a:t>
            </a:r>
            <a:r>
              <a:rPr lang="en-US" sz="2800" b="1" dirty="0"/>
              <a:t>upload it to your website </a:t>
            </a:r>
            <a:r>
              <a:rPr lang="en-US" sz="2800" dirty="0"/>
              <a:t>and notify Google of its URL</a:t>
            </a:r>
          </a:p>
          <a:p>
            <a:pPr lvl="2" eaLnBrk="1" hangingPunct="1">
              <a:defRPr/>
            </a:pPr>
            <a:r>
              <a:rPr lang="en-US" sz="2600" dirty="0"/>
              <a:t>Go to your </a:t>
            </a:r>
            <a:r>
              <a:rPr lang="en-US" sz="2600" dirty="0">
                <a:hlinkClick r:id="rId4"/>
              </a:rPr>
              <a:t>Google Webmaster account</a:t>
            </a:r>
            <a:r>
              <a:rPr lang="en-US" sz="2600" dirty="0"/>
              <a:t> and </a:t>
            </a:r>
            <a:r>
              <a:rPr lang="en-US" sz="2600" b="1" dirty="0"/>
              <a:t>add</a:t>
            </a:r>
            <a:r>
              <a:rPr lang="en-US" sz="2600" dirty="0"/>
              <a:t> your sitemap URL</a:t>
            </a:r>
          </a:p>
          <a:p>
            <a:pPr lvl="2" eaLnBrk="1" hangingPunct="1">
              <a:defRPr/>
            </a:pPr>
            <a:r>
              <a:rPr lang="en-US" dirty="0">
                <a:hlinkClick r:id="rId5"/>
              </a:rPr>
              <a:t>Track your site's search performance with Google Search Console</a:t>
            </a:r>
            <a:endParaRPr lang="en-US" dirty="0"/>
          </a:p>
          <a:p>
            <a:pPr marL="914400" lvl="2" indent="0" eaLnBrk="1" hangingPunct="1">
              <a:buNone/>
              <a:defRPr/>
            </a:pPr>
            <a:endParaRPr lang="en-US" sz="2600" dirty="0"/>
          </a:p>
          <a:p>
            <a:pPr lvl="1" eaLnBrk="1" hangingPunct="1">
              <a:defRPr/>
            </a:pPr>
            <a:r>
              <a:rPr lang="en-US" sz="2800" dirty="0"/>
              <a:t>See </a:t>
            </a:r>
            <a:r>
              <a:rPr lang="en-US" sz="2800" b="1" dirty="0">
                <a:hlinkClick r:id="rId6"/>
              </a:rPr>
              <a:t>Webmaster Tools </a:t>
            </a:r>
            <a:r>
              <a:rPr lang="en-US" sz="2800" b="1" dirty="0"/>
              <a:t> at </a:t>
            </a:r>
            <a:r>
              <a:rPr lang="en-US" sz="2800" dirty="0">
                <a:hlinkClick r:id="rId7"/>
              </a:rPr>
              <a:t>https://www.google.com/webmasters/support/</a:t>
            </a:r>
            <a:r>
              <a:rPr lang="en-US" sz="2800" dirty="0"/>
              <a:t>   </a:t>
            </a:r>
            <a:endParaRPr lang="en-US" sz="2800" b="1" dirty="0">
              <a:hlinkClick r:id="rId6"/>
            </a:endParaRPr>
          </a:p>
          <a:p>
            <a:pPr lvl="2"/>
            <a:r>
              <a:rPr lang="en-US" dirty="0">
                <a:hlinkClick r:id="rId8"/>
              </a:rPr>
              <a:t>I want my site to be in Google search results  </a:t>
            </a:r>
            <a:endParaRPr lang="en-US" dirty="0"/>
          </a:p>
          <a:p>
            <a:pPr lvl="2"/>
            <a:r>
              <a:rPr lang="en-US" dirty="0">
                <a:hlinkClick r:id="rId9"/>
              </a:rPr>
              <a:t>I want my site to rank well on Google Search  </a:t>
            </a:r>
            <a:endParaRPr lang="en-US" dirty="0"/>
          </a:p>
          <a:p>
            <a:pPr lvl="2"/>
            <a:r>
              <a:rPr lang="en-US" dirty="0">
                <a:hlinkClick r:id="rId10"/>
              </a:rPr>
              <a:t>I want Google Search to display my updated content  </a:t>
            </a:r>
            <a:endParaRPr lang="en-US" dirty="0"/>
          </a:p>
          <a:p>
            <a:pPr lvl="1" eaLnBrk="1" hangingPunct="1">
              <a:defRPr/>
            </a:pPr>
            <a:endParaRPr lang="en-US" sz="2800" dirty="0"/>
          </a:p>
          <a:p>
            <a:pPr lvl="1" eaLnBrk="1" hangingPunct="1">
              <a:defRPr/>
            </a:pPr>
            <a:endParaRPr lang="en-US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201B294-F8CA-42AA-8573-7AE7B014E7C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608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Mapping Your Site – useful for </a:t>
            </a:r>
            <a:r>
              <a:rPr lang="en-US" altLang="en-US" dirty="0">
                <a:solidFill>
                  <a:srgbClr val="FF00FF"/>
                </a:solidFill>
              </a:rPr>
              <a:t>SEO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C16BD6-B089-4D2E-96AD-FFE89BC063A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813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543800" cy="533400"/>
          </a:xfrm>
        </p:spPr>
        <p:txBody>
          <a:bodyPr/>
          <a:lstStyle/>
          <a:p>
            <a:r>
              <a:rPr lang="en-US" altLang="en-US" dirty="0"/>
              <a:t>Checkpoint 13.1 </a:t>
            </a:r>
            <a:r>
              <a:rPr lang="en-US" altLang="en-US" sz="2400" dirty="0"/>
              <a:t>p.686</a:t>
            </a:r>
          </a:p>
        </p:txBody>
      </p:sp>
      <p:sp>
        <p:nvSpPr>
          <p:cNvPr id="1946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marL="609600" indent="-609600">
              <a:buFontTx/>
              <a:buAutoNum type="arabicPeriod"/>
              <a:defRPr/>
            </a:pPr>
            <a:r>
              <a:rPr lang="en-US" sz="2000" i="1" dirty="0">
                <a:latin typeface="Frutiger-Italic" charset="0"/>
              </a:rPr>
              <a:t>Describe the </a:t>
            </a:r>
            <a:r>
              <a:rPr lang="en-US" sz="2000" b="1" i="1" dirty="0">
                <a:latin typeface="Frutiger-Italic" charset="0"/>
              </a:rPr>
              <a:t>three components</a:t>
            </a:r>
            <a:r>
              <a:rPr lang="en-US" sz="2000" i="1" dirty="0">
                <a:latin typeface="Frutiger-Italic" charset="0"/>
              </a:rPr>
              <a:t> of a search engine.</a:t>
            </a:r>
          </a:p>
          <a:p>
            <a:pPr lvl="1">
              <a:defRPr/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Robot</a:t>
            </a:r>
            <a:r>
              <a:rPr lang="en-US" sz="1600" b="1" dirty="0">
                <a:cs typeface="Times New Roman" pitchFamily="18" charset="0"/>
              </a:rPr>
              <a:t> or “spider” </a:t>
            </a:r>
          </a:p>
          <a:p>
            <a:pPr lvl="1">
              <a:defRPr/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Database</a:t>
            </a:r>
            <a:r>
              <a:rPr lang="en-US" sz="1600" dirty="0">
                <a:cs typeface="Times New Roman" pitchFamily="18" charset="0"/>
              </a:rPr>
              <a:t> (also used by </a:t>
            </a:r>
            <a:r>
              <a:rPr lang="en-US" sz="1600" b="1" dirty="0">
                <a:cs typeface="Times New Roman" pitchFamily="18" charset="0"/>
              </a:rPr>
              <a:t>search directories</a:t>
            </a:r>
            <a:r>
              <a:rPr lang="en-US" sz="1600" dirty="0"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1600" b="1" dirty="0">
                <a:solidFill>
                  <a:schemeClr val="bg2"/>
                </a:solidFill>
                <a:cs typeface="Times New Roman" pitchFamily="18" charset="0"/>
              </a:rPr>
              <a:t>Search form </a:t>
            </a:r>
            <a:r>
              <a:rPr lang="en-US" sz="1600" dirty="0">
                <a:cs typeface="Times New Roman" pitchFamily="18" charset="0"/>
              </a:rPr>
              <a:t>(also used by </a:t>
            </a:r>
            <a:r>
              <a:rPr lang="en-US" sz="1600" b="1" dirty="0">
                <a:cs typeface="Times New Roman" pitchFamily="18" charset="0"/>
              </a:rPr>
              <a:t>search directories</a:t>
            </a:r>
            <a:r>
              <a:rPr lang="en-US" sz="1600" dirty="0">
                <a:cs typeface="Times New Roman" pitchFamily="18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en-US" sz="2000" i="1" dirty="0">
                <a:latin typeface="Frutiger-Italic" charset="0"/>
              </a:rPr>
              <a:t>  </a:t>
            </a:r>
          </a:p>
          <a:p>
            <a:pPr marL="609600" indent="-609600">
              <a:buFontTx/>
              <a:buAutoNum type="arabicPeriod"/>
              <a:defRPr/>
            </a:pPr>
            <a:r>
              <a:rPr lang="en-US" sz="2000" i="1" dirty="0">
                <a:latin typeface="Frutiger-Italic" charset="0"/>
              </a:rPr>
              <a:t>What’s the purpose of the </a:t>
            </a:r>
            <a:r>
              <a:rPr lang="en-US" sz="2000" b="1" i="1" dirty="0">
                <a:latin typeface="Frutiger-Italic" charset="0"/>
              </a:rPr>
              <a:t>description</a:t>
            </a:r>
            <a:r>
              <a:rPr lang="en-US" sz="2000" i="1" dirty="0">
                <a:latin typeface="Frutiger-Italic" charset="0"/>
              </a:rPr>
              <a:t> meta tag?</a:t>
            </a:r>
          </a:p>
          <a:p>
            <a:pPr marL="609600" indent="-609600">
              <a:buFontTx/>
              <a:buAutoNum type="arabicPeriod"/>
              <a:defRPr/>
            </a:pPr>
            <a:endParaRPr lang="en-US" sz="2000" i="1" dirty="0">
              <a:latin typeface="Frutiger-Italic" charset="0"/>
            </a:endParaRPr>
          </a:p>
          <a:p>
            <a:pPr marL="609600" indent="-609600">
              <a:buFontTx/>
              <a:buAutoNum type="arabicPeriod"/>
              <a:defRPr/>
            </a:pPr>
            <a:r>
              <a:rPr lang="en-US" sz="2000" i="1" dirty="0">
                <a:latin typeface="Frutiger-Italic" charset="0"/>
              </a:rPr>
              <a:t>Is it </a:t>
            </a:r>
            <a:r>
              <a:rPr lang="en-US" sz="2000" b="1" i="1" dirty="0">
                <a:latin typeface="Frutiger-Italic" charset="0"/>
              </a:rPr>
              <a:t>beneficial for a business to pay for </a:t>
            </a:r>
            <a:r>
              <a:rPr lang="en-US" sz="2000" b="1" i="1" dirty="0">
                <a:solidFill>
                  <a:schemeClr val="bg2"/>
                </a:solidFill>
                <a:latin typeface="Frutiger-Italic" charset="0"/>
              </a:rPr>
              <a:t>site submission (Yahoo)</a:t>
            </a:r>
            <a:r>
              <a:rPr lang="en-US" sz="2000" i="1" dirty="0">
                <a:latin typeface="Frutiger-Italic" charset="0"/>
              </a:rPr>
              <a:t>? Is it beneficial for a business to pay for </a:t>
            </a:r>
            <a:r>
              <a:rPr lang="en-US" sz="2000" b="1" i="1" dirty="0">
                <a:solidFill>
                  <a:schemeClr val="bg2"/>
                </a:solidFill>
                <a:latin typeface="Frutiger-Italic" charset="0"/>
              </a:rPr>
              <a:t>preferential listing</a:t>
            </a:r>
            <a:r>
              <a:rPr lang="en-US" sz="2000" i="1" dirty="0">
                <a:latin typeface="Frutiger-Italic" charset="0"/>
              </a:rPr>
              <a:t>? Explain.</a:t>
            </a:r>
          </a:p>
          <a:p>
            <a:pPr marL="1009650" lvl="1" indent="-609600">
              <a:defRPr/>
            </a:pPr>
            <a:r>
              <a:rPr lang="en-US" sz="1600" i="1" dirty="0">
                <a:latin typeface="Frutiger-Italic" charset="0"/>
              </a:rPr>
              <a:t>To submit a site to Yahoo! is $299.</a:t>
            </a:r>
          </a:p>
          <a:p>
            <a:pPr marL="1009650" lvl="1" indent="-609600">
              <a:defRPr/>
            </a:pPr>
            <a:r>
              <a:rPr lang="en-US" sz="1600" i="1" dirty="0">
                <a:latin typeface="Frutiger-Italic" charset="0"/>
              </a:rPr>
              <a:t>Visitors are </a:t>
            </a:r>
            <a:r>
              <a:rPr lang="en-US" sz="1600" b="1" i="1" dirty="0">
                <a:highlight>
                  <a:srgbClr val="FFFF00"/>
                </a:highlight>
                <a:latin typeface="Frutiger-Italic" charset="0"/>
              </a:rPr>
              <a:t>more likely to find your site </a:t>
            </a:r>
            <a:r>
              <a:rPr lang="en-US" sz="1600" b="1" i="1" dirty="0">
                <a:latin typeface="Frutiger-Italic" charset="0"/>
              </a:rPr>
              <a:t>if it is listed in the 1</a:t>
            </a:r>
            <a:r>
              <a:rPr lang="en-US" sz="1600" b="1" i="1" baseline="30000" dirty="0">
                <a:latin typeface="Frutiger-Italic" charset="0"/>
              </a:rPr>
              <a:t>st</a:t>
            </a:r>
            <a:r>
              <a:rPr lang="en-US" sz="1600" b="1" i="1" dirty="0">
                <a:latin typeface="Frutiger-Italic" charset="0"/>
              </a:rPr>
              <a:t> page of search result</a:t>
            </a:r>
          </a:p>
          <a:p>
            <a:pPr marL="1009650" lvl="1" indent="-609600">
              <a:defRPr/>
            </a:pPr>
            <a:r>
              <a:rPr lang="en-US" sz="1600" i="1" dirty="0">
                <a:latin typeface="Frutiger-Italic" charset="0"/>
              </a:rPr>
              <a:t>Consider preferential, </a:t>
            </a:r>
            <a:r>
              <a:rPr lang="en-US" sz="1600" b="1" i="1" dirty="0" err="1">
                <a:solidFill>
                  <a:srgbClr val="FF00FF"/>
                </a:solidFill>
                <a:latin typeface="Frutiger-Italic" charset="0"/>
              </a:rPr>
              <a:t>Yahoo!s</a:t>
            </a:r>
            <a:r>
              <a:rPr lang="en-US" sz="1600" i="1" dirty="0">
                <a:solidFill>
                  <a:srgbClr val="FF00FF"/>
                </a:solidFill>
                <a:latin typeface="Frutiger-Italic" charset="0"/>
              </a:rPr>
              <a:t> </a:t>
            </a:r>
            <a:r>
              <a:rPr lang="en-US" sz="1600" b="1" i="1" dirty="0">
                <a:latin typeface="Frutiger-Italic" charset="0"/>
              </a:rPr>
              <a:t>Sponsored </a:t>
            </a:r>
            <a:r>
              <a:rPr lang="en-US" sz="1600" b="1" i="1" dirty="0">
                <a:solidFill>
                  <a:srgbClr val="FF00FF"/>
                </a:solidFill>
                <a:latin typeface="Frutiger-Italic" charset="0"/>
              </a:rPr>
              <a:t>Search</a:t>
            </a:r>
            <a:r>
              <a:rPr lang="en-US" sz="1600" i="1" dirty="0">
                <a:latin typeface="Frutiger-Italic" charset="0"/>
              </a:rPr>
              <a:t>, and Google’s </a:t>
            </a:r>
            <a:r>
              <a:rPr lang="en-US" sz="1600" b="1" i="1" dirty="0" err="1">
                <a:solidFill>
                  <a:srgbClr val="FF00FF"/>
                </a:solidFill>
                <a:latin typeface="Frutiger-Italic" charset="0"/>
              </a:rPr>
              <a:t>AdWords</a:t>
            </a:r>
            <a:endParaRPr lang="en-US" sz="1600" b="1" i="1" dirty="0">
              <a:solidFill>
                <a:srgbClr val="FF00FF"/>
              </a:solidFill>
              <a:latin typeface="Frutiger-Italic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en-US" sz="2400" dirty="0">
              <a:latin typeface="Frutiger-Italic" charset="0"/>
            </a:endParaRPr>
          </a:p>
          <a:p>
            <a:pPr marL="609600" indent="-60960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FBF5C5E-0C93-45C1-A585-11E35D39CF5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653462" cy="473075"/>
          </a:xfrm>
        </p:spPr>
        <p:txBody>
          <a:bodyPr/>
          <a:lstStyle/>
          <a:p>
            <a:r>
              <a:rPr lang="en-US" altLang="en-US"/>
              <a:t>13.6 Monitor Search Engine Listings 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"/>
            <a:ext cx="8915400" cy="6477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Find which keywords </a:t>
            </a:r>
            <a:r>
              <a:rPr lang="en-US" altLang="en-US" sz="2000" dirty="0">
                <a:cs typeface="Times New Roman" panose="02020603050405020304" pitchFamily="18" charset="0"/>
              </a:rPr>
              <a:t>work by using method 1 and 2 below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b="1" dirty="0">
                <a:cs typeface="Times New Roman" panose="02020603050405020304" pitchFamily="18" charset="0"/>
              </a:rPr>
              <a:t>1. 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Manual Check </a:t>
            </a:r>
            <a:r>
              <a:rPr lang="en-US" altLang="en-US" sz="2000" b="1" dirty="0">
                <a:cs typeface="Times New Roman" panose="02020603050405020304" pitchFamily="18" charset="0"/>
              </a:rPr>
              <a:t>– </a:t>
            </a:r>
            <a:r>
              <a:rPr lang="en-US" altLang="en-US" sz="2000" dirty="0">
                <a:cs typeface="Times New Roman" panose="02020603050405020304" pitchFamily="18" charset="0"/>
              </a:rPr>
              <a:t>visit search engine and type </a:t>
            </a:r>
            <a:r>
              <a:rPr lang="en-US" altLang="en-US" sz="2000" b="1" dirty="0">
                <a:cs typeface="Times New Roman" panose="02020603050405020304" pitchFamily="18" charset="0"/>
              </a:rPr>
              <a:t>different keywords </a:t>
            </a:r>
            <a:r>
              <a:rPr lang="en-US" altLang="en-US" sz="2000" dirty="0">
                <a:cs typeface="Times New Roman" panose="02020603050405020304" pitchFamily="18" charset="0"/>
              </a:rPr>
              <a:t>of your website, then compare, modify your keywords over time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2. Web Analytics </a:t>
            </a:r>
            <a:r>
              <a:rPr lang="en-US" altLang="en-US" sz="2000" b="1" dirty="0">
                <a:cs typeface="Times New Roman" panose="02020603050405020304" pitchFamily="18" charset="0"/>
              </a:rPr>
              <a:t>p.573: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 "the </a:t>
            </a:r>
            <a:r>
              <a:rPr lang="en-US" altLang="en-US" sz="1800" b="1" dirty="0">
                <a:solidFill>
                  <a:schemeClr val="bg2"/>
                </a:solidFill>
              </a:rPr>
              <a:t>measurement</a:t>
            </a:r>
            <a:r>
              <a:rPr lang="en-US" altLang="en-US" sz="1800" dirty="0">
                <a:solidFill>
                  <a:schemeClr val="bg2"/>
                </a:solidFill>
              </a:rPr>
              <a:t>, </a:t>
            </a:r>
            <a:r>
              <a:rPr lang="en-US" altLang="en-US" sz="1800" b="1" dirty="0">
                <a:solidFill>
                  <a:schemeClr val="bg2"/>
                </a:solidFill>
              </a:rPr>
              <a:t>collection</a:t>
            </a:r>
            <a:r>
              <a:rPr lang="en-US" altLang="en-US" sz="1800" dirty="0">
                <a:solidFill>
                  <a:schemeClr val="bg2"/>
                </a:solidFill>
              </a:rPr>
              <a:t>, </a:t>
            </a:r>
            <a:r>
              <a:rPr lang="en-US" altLang="en-US" sz="1800" b="1" dirty="0">
                <a:solidFill>
                  <a:schemeClr val="bg2"/>
                </a:solidFill>
              </a:rPr>
              <a:t>analysis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dirty="0"/>
              <a:t>and </a:t>
            </a:r>
            <a:r>
              <a:rPr lang="en-US" altLang="en-US" sz="1800" b="1" dirty="0">
                <a:solidFill>
                  <a:schemeClr val="bg2"/>
                </a:solidFill>
              </a:rPr>
              <a:t>reporting</a:t>
            </a:r>
            <a:r>
              <a:rPr lang="en-US" altLang="en-US" sz="1800" dirty="0"/>
              <a:t> of </a:t>
            </a:r>
            <a:r>
              <a:rPr lang="en-US" altLang="en-US" sz="1800" b="1" dirty="0"/>
              <a:t>Internet data </a:t>
            </a:r>
            <a:r>
              <a:rPr lang="en-US" altLang="en-US" sz="1800" dirty="0"/>
              <a:t>for the </a:t>
            </a:r>
            <a:r>
              <a:rPr lang="en-US" altLang="en-US" sz="1800" b="1" dirty="0"/>
              <a:t>purposes</a:t>
            </a:r>
            <a:r>
              <a:rPr lang="en-US" altLang="en-US" sz="1800" dirty="0"/>
              <a:t> of </a:t>
            </a:r>
            <a:r>
              <a:rPr lang="en-US" altLang="en-US" sz="1800" b="1" dirty="0"/>
              <a:t>understanding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optimizing Web usage</a:t>
            </a:r>
            <a:r>
              <a:rPr lang="en-US" altLang="en-US" sz="1800" dirty="0"/>
              <a:t>.“ </a:t>
            </a: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Analyze </a:t>
            </a:r>
            <a:r>
              <a:rPr lang="en-US" altLang="en-US" sz="2000" dirty="0">
                <a:cs typeface="Times New Roman" panose="02020603050405020304" pitchFamily="18" charset="0"/>
              </a:rPr>
              <a:t>your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FF"/>
                </a:solidFill>
                <a:cs typeface="Times New Roman" panose="02020603050405020304" pitchFamily="18" charset="0"/>
              </a:rPr>
              <a:t>web site logs </a:t>
            </a:r>
            <a:r>
              <a:rPr lang="en-US" altLang="en-US" sz="2000" b="1" dirty="0">
                <a:cs typeface="Times New Roman" panose="02020603050405020304" pitchFamily="18" charset="0"/>
              </a:rPr>
              <a:t>(a 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powerful marketing tool </a:t>
            </a:r>
            <a:r>
              <a:rPr lang="en-US" altLang="en-US" sz="2000" b="1" dirty="0">
                <a:cs typeface="Times New Roman" panose="02020603050405020304" pitchFamily="18" charset="0"/>
              </a:rPr>
              <a:t>– let you know which set of </a:t>
            </a:r>
            <a:r>
              <a:rPr lang="en-US" altLang="en-US" sz="2000" b="1" dirty="0">
                <a:highlight>
                  <a:srgbClr val="FFFF00"/>
                </a:highlight>
                <a:cs typeface="Times New Roman" panose="02020603050405020304" pitchFamily="18" charset="0"/>
              </a:rPr>
              <a:t>keywords</a:t>
            </a:r>
            <a:r>
              <a:rPr lang="en-US" altLang="en-US" sz="2000" b="1" dirty="0">
                <a:cs typeface="Times New Roman" panose="02020603050405020304" pitchFamily="18" charset="0"/>
              </a:rPr>
              <a:t> are working </a:t>
            </a:r>
            <a:r>
              <a:rPr lang="en-US" altLang="en-US" sz="2000" dirty="0">
                <a:cs typeface="Times New Roman" panose="02020603050405020304" pitchFamily="18" charset="0"/>
              </a:rPr>
              <a:t>or </a:t>
            </a:r>
            <a:r>
              <a:rPr lang="en-US" altLang="en-US" sz="2000" b="1" dirty="0">
                <a:cs typeface="Times New Roman" panose="02020603050405020304" pitchFamily="18" charset="0"/>
              </a:rPr>
              <a:t>not), </a:t>
            </a:r>
            <a:r>
              <a:rPr lang="en-US" altLang="en-US" sz="2000" dirty="0">
                <a:cs typeface="Times New Roman" panose="02020603050405020304" pitchFamily="18" charset="0"/>
              </a:rPr>
              <a:t>for example:</a:t>
            </a: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Then improve the </a:t>
            </a:r>
            <a:r>
              <a:rPr lang="en-US" altLang="en-US" sz="2000" b="1" dirty="0">
                <a:cs typeface="Times New Roman" panose="02020603050405020304" pitchFamily="18" charset="0"/>
              </a:rPr>
              <a:t>keywords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Run </a:t>
            </a:r>
            <a:r>
              <a:rPr lang="en-US" altLang="en-US" sz="2000" dirty="0">
                <a:cs typeface="Times New Roman" panose="02020603050405020304" pitchFamily="18" charset="0"/>
              </a:rPr>
              <a:t>an</a:t>
            </a:r>
            <a:r>
              <a:rPr lang="en-US" altLang="en-US" sz="2000" b="1" dirty="0">
                <a:cs typeface="Times New Roman" panose="02020603050405020304" pitchFamily="18" charset="0"/>
              </a:rPr>
              <a:t> automated tool:</a:t>
            </a:r>
          </a:p>
          <a:p>
            <a:pPr lvl="1">
              <a:lnSpc>
                <a:spcPct val="80000"/>
              </a:lnSpc>
            </a:pPr>
            <a:r>
              <a:rPr lang="en-US" altLang="en-US" sz="1400" b="1" dirty="0">
                <a:cs typeface="Times New Roman" panose="02020603050405020304" pitchFamily="18" charset="0"/>
              </a:rPr>
              <a:t>Google analytics </a:t>
            </a:r>
            <a:r>
              <a:rPr lang="en-US" altLang="en-US" sz="1400" b="1" dirty="0">
                <a:cs typeface="Times New Roman" panose="02020603050405020304" pitchFamily="18" charset="0"/>
                <a:hlinkClick r:id="rId3"/>
              </a:rPr>
              <a:t>http://www.google.com/analytics/</a:t>
            </a:r>
            <a:r>
              <a:rPr lang="en-US" altLang="en-US" sz="1400" b="1" dirty="0">
                <a:cs typeface="Times New Roman" panose="02020603050405020304" pitchFamily="18" charset="0"/>
              </a:rPr>
              <a:t>   to </a:t>
            </a:r>
            <a:r>
              <a:rPr lang="en-US" altLang="en-US" sz="1400" b="1" dirty="0">
                <a:solidFill>
                  <a:srgbClr val="00CCFF"/>
                </a:solidFill>
                <a:cs typeface="Times New Roman" panose="02020603050405020304" pitchFamily="18" charset="0"/>
              </a:rPr>
              <a:t>track</a:t>
            </a:r>
            <a:r>
              <a:rPr lang="en-US" altLang="en-US" sz="1400" b="1" dirty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and</a:t>
            </a:r>
            <a:r>
              <a:rPr lang="en-US" altLang="en-US" sz="1400" b="1" dirty="0"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srgbClr val="00CCFF"/>
                </a:solidFill>
                <a:cs typeface="Times New Roman" panose="02020603050405020304" pitchFamily="18" charset="0"/>
              </a:rPr>
              <a:t>analyze</a:t>
            </a:r>
            <a:r>
              <a:rPr lang="en-US" altLang="en-US" sz="1400" b="1" dirty="0"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srgbClr val="FF00FF"/>
                </a:solidFill>
                <a:cs typeface="Times New Roman" panose="02020603050405020304" pitchFamily="18" charset="0"/>
              </a:rPr>
              <a:t>visitors, traffic sources, content, keywords</a:t>
            </a:r>
            <a:r>
              <a:rPr lang="en-US" altLang="en-US" sz="1400" b="1" dirty="0">
                <a:cs typeface="Times New Roman" panose="02020603050405020304" pitchFamily="18" charset="0"/>
              </a:rPr>
              <a:t> and </a:t>
            </a:r>
            <a:r>
              <a:rPr lang="en-US" altLang="en-US" sz="1400" b="1" dirty="0">
                <a:solidFill>
                  <a:srgbClr val="FF00FF"/>
                </a:solidFill>
                <a:cs typeface="Times New Roman" panose="02020603050405020304" pitchFamily="18" charset="0"/>
              </a:rPr>
              <a:t>goals</a:t>
            </a:r>
            <a:r>
              <a:rPr lang="en-US" altLang="en-US" sz="1400" b="1" dirty="0">
                <a:cs typeface="Times New Roman" panose="02020603050405020304" pitchFamily="18" charset="0"/>
              </a:rPr>
              <a:t> </a:t>
            </a:r>
            <a:endParaRPr lang="en-US" altLang="en-US" sz="1400" dirty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400" b="1" dirty="0">
                <a:cs typeface="Times New Roman" panose="02020603050405020304" pitchFamily="18" charset="0"/>
                <a:hlinkClick r:id="rId4"/>
              </a:rPr>
              <a:t>http://webtrends.com</a:t>
            </a:r>
            <a:r>
              <a:rPr lang="en-US" altLang="en-US" sz="1400" b="1" dirty="0">
                <a:cs typeface="Times New Roman" panose="02020603050405020304" pitchFamily="18" charset="0"/>
              </a:rPr>
              <a:t>  - see benefits</a:t>
            </a:r>
            <a:endParaRPr lang="en-US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0183" name="Rectangle 10"/>
          <p:cNvSpPr>
            <a:spLocks noChangeArrowheads="1"/>
          </p:cNvSpPr>
          <p:nvPr/>
        </p:nvSpPr>
        <p:spPr bwMode="auto">
          <a:xfrm>
            <a:off x="2200275" y="2138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50184" name="Picture 9" descr="figure10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81" y="2649538"/>
            <a:ext cx="55626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59404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10618AD-37BB-4BBD-ABDC-9579381C162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653462" cy="457200"/>
          </a:xfrm>
        </p:spPr>
        <p:txBody>
          <a:bodyPr/>
          <a:lstStyle/>
          <a:p>
            <a:r>
              <a:rPr lang="en-US" altLang="en-US" dirty="0"/>
              <a:t>Monitor Search Engine Listings </a:t>
            </a:r>
          </a:p>
        </p:txBody>
      </p:sp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2286000" y="119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2586038" y="2557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2200275" y="1833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33400"/>
            <a:ext cx="6096000" cy="21113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eaLnBrk="1" hangingPunct="1">
              <a:lnSpc>
                <a:spcPct val="80000"/>
              </a:lnSpc>
              <a:defRPr/>
            </a:pPr>
            <a:endParaRPr lang="en-US" sz="2400" dirty="0">
              <a:cs typeface="Times New Roman" pitchFamily="18" charset="0"/>
            </a:endParaRPr>
          </a:p>
          <a:p>
            <a:pPr marL="457200" indent="-457200" algn="ct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10 top </a:t>
            </a:r>
            <a:r>
              <a:rPr lang="en-US" sz="2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keywords</a:t>
            </a:r>
            <a:r>
              <a:rPr lang="en-US" sz="28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used by web visitors when searching Google to find particular website</a:t>
            </a:r>
          </a:p>
          <a:p>
            <a:pPr marL="457200" indent="-457200" algn="ctr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Analyze web site </a:t>
            </a:r>
            <a:r>
              <a:rPr lang="en-US" sz="28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logs</a:t>
            </a:r>
          </a:p>
        </p:txBody>
      </p:sp>
      <p:pic>
        <p:nvPicPr>
          <p:cNvPr id="9" name="Picture 2" descr="A table displays the Partial log file analysis report.">
            <a:extLst>
              <a:ext uri="{FF2B5EF4-FFF2-40B4-BE49-F238E27FC236}">
                <a16:creationId xmlns:a16="http://schemas.microsoft.com/office/drawing/2014/main" id="{2E228729-EBA1-4548-8D31-4F321D65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07989"/>
            <a:ext cx="808949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06C38CA-E31D-4BC7-82FE-8736803DA5E9}"/>
                  </a:ext>
                </a:extLst>
              </p14:cNvPr>
              <p14:cNvContentPartPr/>
              <p14:nvPr/>
            </p14:nvContentPartPr>
            <p14:xfrm>
              <a:off x="5188112" y="3359249"/>
              <a:ext cx="705240" cy="630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06C38CA-E31D-4BC7-82FE-8736803DA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79112" y="3350249"/>
                <a:ext cx="72288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4B8200-9A40-4873-B757-61574BA65369}"/>
                  </a:ext>
                </a:extLst>
              </p14:cNvPr>
              <p14:cNvContentPartPr/>
              <p14:nvPr/>
            </p14:nvContentPartPr>
            <p14:xfrm>
              <a:off x="2008592" y="3415049"/>
              <a:ext cx="201960" cy="493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4B8200-9A40-4873-B757-61574BA653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9952" y="3406049"/>
                <a:ext cx="219600" cy="51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1772678-1336-4188-A42C-7E77AB3D6F4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13.7 Link Popularity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153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cs typeface="Arial" panose="020B0604020202020204" pitchFamily="34" charset="0"/>
              </a:rPr>
              <a:t>A </a:t>
            </a:r>
            <a:r>
              <a:rPr lang="en-US" altLang="en-US" sz="3600" b="1" dirty="0">
                <a:solidFill>
                  <a:schemeClr val="bg2"/>
                </a:solidFill>
                <a:cs typeface="Arial" panose="020B0604020202020204" pitchFamily="34" charset="0"/>
              </a:rPr>
              <a:t>rating</a:t>
            </a:r>
            <a:r>
              <a:rPr lang="en-US" altLang="en-US" sz="3600" dirty="0">
                <a:cs typeface="Arial" panose="020B0604020202020204" pitchFamily="34" charset="0"/>
              </a:rPr>
              <a:t> determined by a search engine </a:t>
            </a:r>
            <a:r>
              <a:rPr lang="en-US" altLang="en-US" sz="3600" b="1" dirty="0">
                <a:cs typeface="Arial" panose="020B0604020202020204" pitchFamily="34" charset="0"/>
              </a:rPr>
              <a:t>based on: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Arial" panose="020B0604020202020204" pitchFamily="34" charset="0"/>
              </a:rPr>
              <a:t>the </a:t>
            </a: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# of sites </a:t>
            </a:r>
            <a:r>
              <a:rPr lang="en-US" altLang="en-US" sz="3200" dirty="0">
                <a:cs typeface="Arial" panose="020B0604020202020204" pitchFamily="34" charset="0"/>
              </a:rPr>
              <a:t>that </a:t>
            </a:r>
            <a:r>
              <a:rPr lang="en-US" altLang="en-US" sz="3200" b="1" dirty="0">
                <a:solidFill>
                  <a:schemeClr val="accent1"/>
                </a:solidFill>
                <a:cs typeface="Arial" panose="020B0604020202020204" pitchFamily="34" charset="0"/>
              </a:rPr>
              <a:t>link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4400" b="1" dirty="0">
                <a:solidFill>
                  <a:schemeClr val="bg2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to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200" dirty="0">
                <a:cs typeface="Arial" panose="020B0604020202020204" pitchFamily="34" charset="0"/>
              </a:rPr>
              <a:t>a </a:t>
            </a:r>
            <a:r>
              <a:rPr lang="en-US" altLang="en-US" sz="3200" b="1" dirty="0">
                <a:cs typeface="Arial" panose="020B0604020202020204" pitchFamily="34" charset="0"/>
              </a:rPr>
              <a:t>particular Web site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cs typeface="Arial" panose="020B0604020202020204" pitchFamily="34" charset="0"/>
              </a:rPr>
              <a:t>the </a:t>
            </a: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quality</a:t>
            </a:r>
            <a:r>
              <a:rPr lang="en-US" altLang="en-US" sz="3200" dirty="0">
                <a:cs typeface="Arial" panose="020B0604020202020204" pitchFamily="34" charset="0"/>
              </a:rPr>
              <a:t> of the sites that the </a:t>
            </a:r>
            <a:r>
              <a:rPr lang="en-US" altLang="en-US" sz="3200" b="1" dirty="0">
                <a:solidFill>
                  <a:schemeClr val="bg2"/>
                </a:solidFill>
                <a:cs typeface="Arial" panose="020B0604020202020204" pitchFamily="34" charset="0"/>
              </a:rPr>
              <a:t>links</a:t>
            </a:r>
            <a:r>
              <a:rPr lang="en-US" altLang="en-US" sz="3200" b="1" dirty="0">
                <a:cs typeface="Arial" panose="020B0604020202020204" pitchFamily="34" charset="0"/>
              </a:rPr>
              <a:t> are </a:t>
            </a:r>
            <a:r>
              <a:rPr lang="en-US" altLang="en-US" sz="4000" b="1" dirty="0">
                <a:solidFill>
                  <a:schemeClr val="bg2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from</a:t>
            </a:r>
            <a:r>
              <a:rPr lang="en-US" altLang="en-US" sz="4000" b="1" dirty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>
                <a:cs typeface="Arial" panose="020B0604020202020204" pitchFamily="34" charset="0"/>
              </a:rPr>
              <a:t>(such as </a:t>
            </a:r>
            <a:r>
              <a:rPr lang="en-US" altLang="en-US" sz="3200" dirty="0">
                <a:cs typeface="Arial" panose="020B0604020202020204" pitchFamily="34" charset="0"/>
                <a:hlinkClick r:id="rId3"/>
              </a:rPr>
              <a:t>http://www.oprah.com</a:t>
            </a:r>
            <a:r>
              <a:rPr lang="en-US" altLang="en-US" sz="3200" dirty="0">
                <a:cs typeface="Arial" panose="020B0604020202020204" pitchFamily="34" charset="0"/>
              </a:rPr>
              <a:t>) to your website</a:t>
            </a:r>
          </a:p>
          <a:p>
            <a:pPr lvl="1">
              <a:lnSpc>
                <a:spcPct val="90000"/>
              </a:lnSpc>
            </a:pPr>
            <a:endParaRPr lang="en-US" altLang="en-US" sz="32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cs typeface="Arial" panose="020B0604020202020204" pitchFamily="34" charset="0"/>
              </a:rPr>
              <a:t>The </a:t>
            </a:r>
            <a:r>
              <a:rPr lang="en-US" altLang="en-US" sz="3600" b="1" dirty="0">
                <a:solidFill>
                  <a:schemeClr val="bg2"/>
                </a:solidFill>
                <a:cs typeface="Arial" panose="020B0604020202020204" pitchFamily="34" charset="0"/>
              </a:rPr>
              <a:t>link popularity </a:t>
            </a:r>
            <a:r>
              <a:rPr lang="en-US" altLang="en-US" sz="3600" dirty="0">
                <a:cs typeface="Arial" panose="020B0604020202020204" pitchFamily="34" charset="0"/>
              </a:rPr>
              <a:t>of your web site can help </a:t>
            </a:r>
            <a:r>
              <a:rPr lang="en-US" altLang="en-US" sz="3600" b="1" dirty="0">
                <a:solidFill>
                  <a:schemeClr val="accent1"/>
                </a:solidFill>
                <a:cs typeface="Arial" panose="020B0604020202020204" pitchFamily="34" charset="0"/>
              </a:rPr>
              <a:t>determine</a:t>
            </a:r>
            <a:r>
              <a:rPr lang="en-US" altLang="en-US" sz="3600" dirty="0"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cs typeface="Arial" panose="020B0604020202020204" pitchFamily="34" charset="0"/>
              </a:rPr>
              <a:t>its </a:t>
            </a:r>
            <a:r>
              <a:rPr lang="en-US" altLang="en-US" sz="3600" b="1" dirty="0">
                <a:solidFill>
                  <a:schemeClr val="bg2"/>
                </a:solidFill>
                <a:cs typeface="Arial" panose="020B0604020202020204" pitchFamily="34" charset="0"/>
              </a:rPr>
              <a:t>order</a:t>
            </a:r>
            <a:r>
              <a:rPr lang="en-US" altLang="en-US" sz="3600" b="1" dirty="0">
                <a:cs typeface="Arial" panose="020B0604020202020204" pitchFamily="34" charset="0"/>
              </a:rPr>
              <a:t> </a:t>
            </a:r>
            <a:r>
              <a:rPr lang="en-US" altLang="en-US" sz="3600" dirty="0">
                <a:cs typeface="Arial" panose="020B0604020202020204" pitchFamily="34" charset="0"/>
              </a:rPr>
              <a:t>in the </a:t>
            </a:r>
            <a:r>
              <a:rPr lang="en-US" altLang="en-US" sz="3600" b="1" dirty="0">
                <a:solidFill>
                  <a:srgbClr val="FF00FF"/>
                </a:solidFill>
                <a:cs typeface="Arial" panose="020B0604020202020204" pitchFamily="34" charset="0"/>
              </a:rPr>
              <a:t>SERP</a:t>
            </a:r>
            <a:r>
              <a:rPr lang="en-US" altLang="en-US" sz="3600" b="1" dirty="0">
                <a:cs typeface="Arial" panose="020B0604020202020204" pitchFamily="34" charset="0"/>
              </a:rPr>
              <a:t> (</a:t>
            </a:r>
            <a:r>
              <a:rPr lang="en-US" altLang="en-US" sz="3600" dirty="0"/>
              <a:t>Search Engine </a:t>
            </a:r>
            <a:r>
              <a:rPr lang="en-US" altLang="en-US" sz="3600" dirty="0">
                <a:solidFill>
                  <a:srgbClr val="FF0000"/>
                </a:solidFill>
              </a:rPr>
              <a:t>Results</a:t>
            </a:r>
            <a:r>
              <a:rPr lang="en-US" altLang="en-US" sz="3600" dirty="0"/>
              <a:t> Page)</a:t>
            </a:r>
            <a:endParaRPr lang="en-US" altLang="en-US" sz="3600" b="1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43F51DC-A7B3-4107-A645-D6EB3CC0854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Checking Link Popularity methods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13750" cy="6019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3200" b="1" dirty="0">
                <a:solidFill>
                  <a:schemeClr val="accent1"/>
                </a:solidFill>
                <a:cs typeface="Arial" pitchFamily="34" charset="0"/>
              </a:rPr>
              <a:t>Analyze</a:t>
            </a:r>
            <a:r>
              <a:rPr lang="en-US" sz="3200" dirty="0">
                <a:cs typeface="Arial" pitchFamily="34" charset="0"/>
              </a:rPr>
              <a:t> your log file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>
                <a:solidFill>
                  <a:schemeClr val="accent1"/>
                </a:solidFill>
                <a:cs typeface="Arial" pitchFamily="34" charset="0"/>
              </a:rPr>
              <a:t>2.	Visit</a:t>
            </a:r>
            <a:r>
              <a:rPr lang="en-US" sz="3200" dirty="0">
                <a:cs typeface="Arial" pitchFamily="34" charset="0"/>
              </a:rPr>
              <a:t> a link </a:t>
            </a:r>
            <a:r>
              <a:rPr lang="en-US" sz="3200" b="1" dirty="0">
                <a:cs typeface="Arial" pitchFamily="34" charset="0"/>
              </a:rPr>
              <a:t>popularity</a:t>
            </a:r>
            <a:r>
              <a:rPr lang="en-US" sz="3200" dirty="0">
                <a:cs typeface="Arial" pitchFamily="34" charset="0"/>
              </a:rPr>
              <a:t> checking service web site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cs typeface="Arial" pitchFamily="34" charset="0"/>
                <a:hlinkClick r:id="rId3"/>
              </a:rPr>
              <a:t>http://</a:t>
            </a:r>
            <a:r>
              <a:rPr lang="en-US" sz="2800" b="1" dirty="0">
                <a:cs typeface="Arial" pitchFamily="34" charset="0"/>
                <a:hlinkClick r:id="rId3"/>
              </a:rPr>
              <a:t>linkpopularity.com</a:t>
            </a:r>
            <a:r>
              <a:rPr lang="en-US" sz="2800" b="1" dirty="0">
                <a:cs typeface="Arial" pitchFamily="34" charset="0"/>
              </a:rPr>
              <a:t>  - check   							</a:t>
            </a:r>
            <a:r>
              <a:rPr lang="en-US" sz="2800" b="1" dirty="0">
                <a:hlinkClick r:id="rId4"/>
              </a:rPr>
              <a:t>http://www.laverne.edu/</a:t>
            </a:r>
            <a:r>
              <a:rPr lang="en-US" sz="2800" b="1" dirty="0"/>
              <a:t> </a:t>
            </a:r>
          </a:p>
          <a:p>
            <a:pPr marL="457200" lvl="1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="1" dirty="0">
              <a:cs typeface="Arial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b="1" dirty="0">
                <a:cs typeface="Arial" pitchFamily="34" charset="0"/>
                <a:hlinkClick r:id="rId5"/>
              </a:rPr>
              <a:t>http://www.seochat.com/seo-tools/link-popularity/</a:t>
            </a:r>
            <a:r>
              <a:rPr lang="en-US" sz="2800" b="1" dirty="0">
                <a:cs typeface="Arial" pitchFamily="34" charset="0"/>
              </a:rPr>
              <a:t> </a:t>
            </a:r>
            <a:endParaRPr lang="en-US" sz="2800" dirty="0"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b="1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S</a:t>
            </a:r>
            <a:r>
              <a:rPr lang="en-US" altLang="en-US" dirty="0">
                <a:solidFill>
                  <a:srgbClr val="00CC00"/>
                </a:solidFill>
              </a:rPr>
              <a:t>ocial </a:t>
            </a:r>
            <a:r>
              <a:rPr lang="en-US" altLang="en-US" dirty="0">
                <a:solidFill>
                  <a:schemeClr val="bg2"/>
                </a:solidFill>
              </a:rPr>
              <a:t>M</a:t>
            </a:r>
            <a:r>
              <a:rPr lang="en-US" altLang="en-US" dirty="0">
                <a:solidFill>
                  <a:srgbClr val="00CC00"/>
                </a:solidFill>
              </a:rPr>
              <a:t>edia </a:t>
            </a:r>
            <a:r>
              <a:rPr lang="en-US" altLang="en-US" dirty="0">
                <a:solidFill>
                  <a:schemeClr val="bg2"/>
                </a:solidFill>
              </a:rPr>
              <a:t>O</a:t>
            </a:r>
            <a:r>
              <a:rPr lang="en-US" altLang="en-US" dirty="0">
                <a:solidFill>
                  <a:srgbClr val="00CC00"/>
                </a:solidFill>
              </a:rPr>
              <a:t>ptimization - </a:t>
            </a:r>
            <a:r>
              <a:rPr lang="en-US" altLang="en-US" dirty="0">
                <a:solidFill>
                  <a:srgbClr val="FF00FF"/>
                </a:solidFill>
              </a:rPr>
              <a:t>SMO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5943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2400" b="1" dirty="0"/>
              <a:t>Reach out </a:t>
            </a:r>
            <a:r>
              <a:rPr lang="en-US" sz="2400" dirty="0"/>
              <a:t>to your current and potential w</a:t>
            </a:r>
            <a:r>
              <a:rPr lang="en-US" sz="2400" b="1" dirty="0"/>
              <a:t>ebsite visitors with </a:t>
            </a:r>
            <a:r>
              <a:rPr lang="en-US" sz="2400" b="1" dirty="0">
                <a:solidFill>
                  <a:srgbClr val="FF00FF"/>
                </a:solidFill>
              </a:rPr>
              <a:t>SMO</a:t>
            </a:r>
            <a:r>
              <a:rPr lang="en-US" sz="2400" b="1" dirty="0"/>
              <a:t> </a:t>
            </a:r>
            <a:r>
              <a:rPr lang="en-US" sz="2400" dirty="0"/>
              <a:t>by </a:t>
            </a:r>
            <a:r>
              <a:rPr lang="en-US" sz="2400" b="1" dirty="0"/>
              <a:t>creating</a:t>
            </a:r>
            <a:r>
              <a:rPr lang="en-US" sz="2400" dirty="0"/>
              <a:t> content of </a:t>
            </a:r>
            <a:r>
              <a:rPr lang="en-US" sz="2400" b="1" dirty="0"/>
              <a:t>value</a:t>
            </a:r>
            <a:r>
              <a:rPr lang="en-US" sz="2400" dirty="0"/>
              <a:t> that is </a:t>
            </a:r>
            <a:r>
              <a:rPr lang="en-US" sz="2400" b="1" dirty="0"/>
              <a:t>easily </a:t>
            </a:r>
            <a:r>
              <a:rPr lang="en-US" sz="2400" b="1" dirty="0">
                <a:solidFill>
                  <a:srgbClr val="00CC00"/>
                </a:solidFill>
              </a:rPr>
              <a:t>sharable</a:t>
            </a:r>
            <a:r>
              <a:rPr lang="en-US" sz="2400" dirty="0"/>
              <a:t>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B0F0"/>
                </a:solidFill>
              </a:rPr>
              <a:t>Add</a:t>
            </a:r>
            <a:r>
              <a:rPr lang="en-US" sz="2400" dirty="0"/>
              <a:t> </a:t>
            </a:r>
            <a:r>
              <a:rPr lang="en-US" sz="2400" b="1" dirty="0"/>
              <a:t>your site </a:t>
            </a:r>
            <a:r>
              <a:rPr lang="en-US" sz="2400" dirty="0"/>
              <a:t>to </a:t>
            </a:r>
            <a:r>
              <a:rPr lang="en-US" sz="2400" b="1" dirty="0"/>
              <a:t>social bookmarking sites </a:t>
            </a:r>
            <a:r>
              <a:rPr lang="en-US" sz="2400" dirty="0"/>
              <a:t>and </a:t>
            </a:r>
            <a:r>
              <a:rPr lang="en-US" sz="2400" b="1" dirty="0"/>
              <a:t>social networking sites</a:t>
            </a:r>
            <a:r>
              <a:rPr lang="en-US" sz="2400" dirty="0"/>
              <a:t> like Twitter and Facebook: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increase the </a:t>
            </a:r>
            <a:r>
              <a:rPr lang="en-US" sz="2400" b="1" dirty="0" err="1"/>
              <a:t>linkability</a:t>
            </a:r>
            <a:r>
              <a:rPr lang="en-US" sz="2400" dirty="0"/>
              <a:t> of the content</a:t>
            </a:r>
            <a:endParaRPr lang="en-US" sz="20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more </a:t>
            </a:r>
            <a:r>
              <a:rPr lang="en-US" sz="2400" b="1" dirty="0"/>
              <a:t>highly visible in social media searches on </a:t>
            </a:r>
            <a:r>
              <a:rPr lang="en-US" sz="2400" b="1" dirty="0">
                <a:solidFill>
                  <a:srgbClr val="00CC00"/>
                </a:solidFill>
              </a:rPr>
              <a:t>custom</a:t>
            </a:r>
            <a:r>
              <a:rPr lang="en-US" sz="2400" b="1" dirty="0"/>
              <a:t> search engines</a:t>
            </a:r>
            <a:r>
              <a:rPr lang="en-US" sz="2400" dirty="0"/>
              <a:t> (such as Technorati)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Include </a:t>
            </a:r>
            <a:r>
              <a:rPr lang="en-US" sz="2400" b="1" dirty="0"/>
              <a:t>relevant</a:t>
            </a:r>
            <a:r>
              <a:rPr lang="en-US" sz="2400" dirty="0"/>
              <a:t> </a:t>
            </a:r>
            <a:r>
              <a:rPr lang="en-US" sz="2400" b="1" dirty="0"/>
              <a:t>posts on blogs, podcasts </a:t>
            </a:r>
            <a:r>
              <a:rPr lang="en-US" sz="2400" dirty="0"/>
              <a:t>and</a:t>
            </a:r>
            <a:r>
              <a:rPr lang="en-US" sz="2400" b="1" dirty="0"/>
              <a:t> embed video (e.g. YouTube) </a:t>
            </a:r>
            <a:r>
              <a:rPr lang="en-US" sz="2400" dirty="0"/>
              <a:t>on </a:t>
            </a:r>
            <a:r>
              <a:rPr lang="en-US" sz="2400" b="1" dirty="0"/>
              <a:t>your site</a:t>
            </a:r>
            <a:endParaRPr lang="en-US" sz="24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1800" dirty="0">
                <a:hlinkClick r:id="rId3"/>
              </a:rPr>
              <a:t>Go -</a:t>
            </a:r>
            <a:endParaRPr lang="en-US" altLang="en-US" sz="1800" dirty="0"/>
          </a:p>
          <a:p>
            <a:pPr eaLnBrk="1" hangingPunct="1">
              <a:defRPr/>
            </a:pPr>
            <a:r>
              <a:rPr lang="en-US" altLang="en-US" sz="1800" b="1" dirty="0">
                <a:hlinkClick r:id="rId4"/>
              </a:rPr>
              <a:t>5 Rules of Social Media Optimization (SMO)</a:t>
            </a:r>
            <a:r>
              <a:rPr lang="en-US" altLang="en-US" sz="1800" b="1" dirty="0"/>
              <a:t> </a:t>
            </a:r>
            <a:r>
              <a:rPr lang="en-US" altLang="en-US" sz="1800" b="1" dirty="0">
                <a:hlinkClick r:id="rId4"/>
              </a:rPr>
              <a:t>–</a:t>
            </a:r>
            <a:r>
              <a:rPr lang="en-US" altLang="en-US" sz="1800" b="1" dirty="0"/>
              <a:t> </a:t>
            </a:r>
          </a:p>
          <a:p>
            <a:pPr eaLnBrk="1" hangingPunct="1">
              <a:defRPr/>
            </a:pPr>
            <a:r>
              <a:rPr lang="en-US" altLang="en-US" sz="1800" dirty="0">
                <a:hlinkClick r:id="rId4"/>
              </a:rPr>
              <a:t>http://www.rohitbhargava.com/2006/08/5_rules_of_soci.html</a:t>
            </a:r>
            <a:r>
              <a:rPr lang="en-US" altLang="en-US" sz="1800" dirty="0"/>
              <a:t> +++</a:t>
            </a:r>
            <a:endParaRPr lang="en-US" altLang="en-US" sz="1800" b="1" dirty="0"/>
          </a:p>
          <a:p>
            <a:pPr eaLnBrk="1" hangingPunct="1">
              <a:defRPr/>
            </a:pPr>
            <a:r>
              <a:rPr lang="en-US" altLang="en-US" sz="1800" dirty="0">
                <a:hlinkClick r:id="rId4"/>
              </a:rPr>
              <a:t>https://digitalbrandinginstitute.com/5-rules-of-social-media-optimization-smo/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altLang="en-US" sz="1800" i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SMO</a:t>
            </a:r>
            <a:r>
              <a:rPr lang="en-US" altLang="en-US" dirty="0">
                <a:solidFill>
                  <a:srgbClr val="00CC00"/>
                </a:solidFill>
              </a:rPr>
              <a:t> Benefits &amp; Methods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7543800" cy="6248400"/>
          </a:xfrm>
        </p:spPr>
        <p:txBody>
          <a:bodyPr/>
          <a:lstStyle/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dirty="0"/>
              <a:t>Benefits of </a:t>
            </a:r>
            <a:r>
              <a:rPr lang="en-US" altLang="en-US" dirty="0">
                <a:solidFill>
                  <a:srgbClr val="FF00FF"/>
                </a:solidFill>
              </a:rPr>
              <a:t>SMO</a:t>
            </a:r>
            <a:r>
              <a:rPr lang="en-US" altLang="en-US" dirty="0"/>
              <a:t> - </a:t>
            </a:r>
            <a:r>
              <a:rPr lang="en-US" altLang="en-US" b="1" dirty="0">
                <a:solidFill>
                  <a:schemeClr val="bg2"/>
                </a:solidFill>
              </a:rPr>
              <a:t>S</a:t>
            </a:r>
            <a:r>
              <a:rPr lang="en-US" altLang="en-US" b="1" dirty="0">
                <a:solidFill>
                  <a:srgbClr val="00CC00"/>
                </a:solidFill>
              </a:rPr>
              <a:t>ocial </a:t>
            </a:r>
            <a:r>
              <a:rPr lang="en-US" altLang="en-US" b="1" dirty="0">
                <a:solidFill>
                  <a:schemeClr val="bg2"/>
                </a:solidFill>
              </a:rPr>
              <a:t>M</a:t>
            </a:r>
            <a:r>
              <a:rPr lang="en-US" altLang="en-US" b="1" dirty="0">
                <a:solidFill>
                  <a:srgbClr val="00CC00"/>
                </a:solidFill>
              </a:rPr>
              <a:t>edia </a:t>
            </a:r>
            <a:r>
              <a:rPr lang="en-US" altLang="en-US" b="1" dirty="0">
                <a:solidFill>
                  <a:schemeClr val="bg2"/>
                </a:solidFill>
              </a:rPr>
              <a:t>O</a:t>
            </a:r>
            <a:r>
              <a:rPr lang="en-US" altLang="en-US" b="1" dirty="0">
                <a:solidFill>
                  <a:srgbClr val="00CC00"/>
                </a:solidFill>
              </a:rPr>
              <a:t>ptimization </a:t>
            </a:r>
            <a:r>
              <a:rPr lang="en-US" altLang="en-US" dirty="0"/>
              <a:t>: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000" dirty="0"/>
              <a:t>Increased brand awareness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000" dirty="0"/>
              <a:t>Increased inbound links (helpful for SEO)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endParaRPr lang="en-US" altLang="en-US" sz="2000" dirty="0"/>
          </a:p>
          <a:p>
            <a:pPr marL="365125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dirty="0"/>
              <a:t>Methods</a:t>
            </a:r>
          </a:p>
          <a:p>
            <a:pPr marL="639763" lvl="1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b="1" dirty="0">
                <a:solidFill>
                  <a:schemeClr val="accent1"/>
                </a:solidFill>
              </a:rPr>
              <a:t>Add</a:t>
            </a:r>
            <a:r>
              <a:rPr lang="en-US" altLang="en-US" sz="2400" b="1" dirty="0"/>
              <a:t> your site to</a:t>
            </a:r>
            <a:r>
              <a:rPr lang="en-US" altLang="en-US" sz="2400" dirty="0"/>
              <a:t>:</a:t>
            </a:r>
          </a:p>
          <a:p>
            <a:pPr marL="1039813" lvl="2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b="1" dirty="0"/>
              <a:t>Social bookmarking services</a:t>
            </a:r>
          </a:p>
          <a:p>
            <a:pPr marL="1039813" lvl="2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b="1" dirty="0"/>
              <a:t>Blogs &amp; RSS feeds</a:t>
            </a:r>
          </a:p>
          <a:p>
            <a:pPr marL="1039813" lvl="2" indent="-236538" eaLnBrk="1" hangingPunct="1">
              <a:buFont typeface="Verdana" panose="020B0604030504040204" pitchFamily="34" charset="0"/>
              <a:buChar char="◦"/>
            </a:pPr>
            <a:r>
              <a:rPr lang="en-US" altLang="en-US" sz="2400" b="1" dirty="0"/>
              <a:t>Social Networking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sz="2400" dirty="0"/>
              <a:t>Twitter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sz="2400" dirty="0"/>
              <a:t>Facebook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sz="2400" dirty="0"/>
              <a:t>LinkedIn</a:t>
            </a:r>
          </a:p>
          <a:p>
            <a:pPr marL="1343025" lvl="3" eaLnBrk="1" hangingPunct="1">
              <a:buFont typeface="Wingdings 2" panose="05020102010507070707" pitchFamily="18" charset="2"/>
              <a:buChar char=""/>
            </a:pPr>
            <a:r>
              <a:rPr lang="en-US" altLang="en-US" sz="2400" dirty="0"/>
              <a:t>YouTube etc.</a:t>
            </a:r>
            <a:endParaRPr lang="en-US" alt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05400" y="2362200"/>
            <a:ext cx="38862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To successfully use Blogging to gain new visitors you should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add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a 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blog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to your site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and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feed it </a:t>
            </a:r>
            <a:r>
              <a:rPr lang="en-US" sz="1800" dirty="0">
                <a:solidFill>
                  <a:srgbClr val="00CC00"/>
                </a:solidFill>
                <a:latin typeface="+mn-lt"/>
              </a:rPr>
              <a:t>regularly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with new postings relevant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to the content presented on the site; </a:t>
            </a:r>
          </a:p>
          <a:p>
            <a:pPr eaLnBrk="1" hangingPunct="1">
              <a:defRPr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this not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only makes the site more interesting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but also what pros call a “sticky factor”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gives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visitors a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reason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to check back regularly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on your site and therefore ultimately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increasing your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ranking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on popular search engines.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943FCBD-1139-4F3E-A98E-36F9F78DBA1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Outcomes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In this chapter, you will learn how to: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describe the </a:t>
            </a:r>
            <a:r>
              <a:rPr lang="en-US" altLang="en-US" sz="2800" b="1" dirty="0">
                <a:solidFill>
                  <a:srgbClr val="FF0000"/>
                </a:solidFill>
              </a:rPr>
              <a:t>difference</a:t>
            </a:r>
            <a:r>
              <a:rPr lang="en-US" altLang="en-US" sz="2800" b="1" dirty="0"/>
              <a:t> between </a:t>
            </a:r>
            <a:r>
              <a:rPr lang="en-US" altLang="en-US" sz="2800" b="1" dirty="0">
                <a:solidFill>
                  <a:srgbClr val="FF00FF"/>
                </a:solidFill>
                <a:highlight>
                  <a:srgbClr val="FFFF00"/>
                </a:highlight>
              </a:rPr>
              <a:t>search</a:t>
            </a:r>
            <a:r>
              <a:rPr lang="en-US" altLang="en-US" sz="2800" b="1" dirty="0">
                <a:highlight>
                  <a:srgbClr val="FFFF00"/>
                </a:highlight>
              </a:rPr>
              <a:t> </a:t>
            </a:r>
            <a:r>
              <a:rPr lang="en-US" altLang="en-US" sz="2800" dirty="0">
                <a:highlight>
                  <a:srgbClr val="FFFF00"/>
                </a:highlight>
              </a:rPr>
              <a:t>e</a:t>
            </a:r>
            <a:r>
              <a:rPr lang="en-US" altLang="en-US" sz="2800" b="1" dirty="0">
                <a:highlight>
                  <a:srgbClr val="FFFF00"/>
                </a:highlight>
              </a:rPr>
              <a:t>ngines </a:t>
            </a:r>
            <a:r>
              <a:rPr lang="en-US" altLang="en-US" sz="2800" dirty="0"/>
              <a:t>and </a:t>
            </a:r>
            <a:r>
              <a:rPr lang="en-US" altLang="en-US" sz="2800" b="1" dirty="0">
                <a:highlight>
                  <a:srgbClr val="FFFF00"/>
                </a:highlight>
              </a:rPr>
              <a:t>search </a:t>
            </a:r>
            <a:r>
              <a:rPr lang="en-US" alt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indexes </a:t>
            </a:r>
            <a:r>
              <a:rPr lang="en-US" altLang="en-US" sz="2800" b="1" dirty="0"/>
              <a:t>(directories)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describe the </a:t>
            </a:r>
            <a:r>
              <a:rPr lang="en-US" altLang="en-US" sz="2800" b="1" dirty="0">
                <a:solidFill>
                  <a:srgbClr val="FF0000"/>
                </a:solidFill>
              </a:rPr>
              <a:t>components</a:t>
            </a:r>
            <a:r>
              <a:rPr lang="en-US" altLang="en-US" sz="2800" b="1" dirty="0"/>
              <a:t> of a </a:t>
            </a:r>
            <a:r>
              <a:rPr lang="en-US" altLang="en-US" sz="2800" b="1" dirty="0">
                <a:solidFill>
                  <a:srgbClr val="FF00FF"/>
                </a:solidFill>
              </a:rPr>
              <a:t>search</a:t>
            </a:r>
            <a:r>
              <a:rPr lang="en-US" altLang="en-US" sz="2800" b="1" dirty="0"/>
              <a:t> </a:t>
            </a:r>
            <a:r>
              <a:rPr lang="en-US" altLang="en-US" sz="2800" dirty="0"/>
              <a:t>e</a:t>
            </a:r>
            <a:r>
              <a:rPr lang="en-US" altLang="en-US" sz="2800" b="1" dirty="0"/>
              <a:t>ngine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design </a:t>
            </a:r>
            <a:r>
              <a:rPr lang="en-US" altLang="en-US" sz="2800" b="1" dirty="0">
                <a:solidFill>
                  <a:srgbClr val="FF0000"/>
                </a:solidFill>
              </a:rPr>
              <a:t>web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pages</a:t>
            </a:r>
            <a:r>
              <a:rPr lang="en-US" altLang="en-US" sz="2800" b="1" dirty="0"/>
              <a:t> </a:t>
            </a:r>
            <a:r>
              <a:rPr lang="en-US" altLang="en-US" sz="2800" dirty="0"/>
              <a:t>that are </a:t>
            </a:r>
            <a:r>
              <a:rPr lang="en-US" altLang="en-US" sz="2800" b="1" dirty="0">
                <a:solidFill>
                  <a:srgbClr val="00CC00"/>
                </a:solidFill>
              </a:rPr>
              <a:t>friendly</a:t>
            </a:r>
            <a:r>
              <a:rPr lang="en-US" altLang="en-US" sz="2800" b="1" dirty="0"/>
              <a:t> to </a:t>
            </a:r>
            <a:r>
              <a:rPr lang="en-US" altLang="en-US" sz="2800" b="1" dirty="0">
                <a:solidFill>
                  <a:srgbClr val="FF00FF"/>
                </a:solidFill>
              </a:rPr>
              <a:t>search</a:t>
            </a:r>
            <a:r>
              <a:rPr lang="en-US" altLang="en-US" sz="2800" b="1" dirty="0"/>
              <a:t> engi</a:t>
            </a:r>
            <a:r>
              <a:rPr lang="en-US" altLang="en-US" sz="2800" dirty="0"/>
              <a:t>nes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request that a </a:t>
            </a:r>
            <a:r>
              <a:rPr lang="en-US" altLang="en-US" sz="2800" b="1" dirty="0"/>
              <a:t>web site is added to a </a:t>
            </a:r>
            <a:r>
              <a:rPr lang="en-US" altLang="en-US" sz="2800" b="1" dirty="0">
                <a:solidFill>
                  <a:srgbClr val="FF00FF"/>
                </a:solidFill>
              </a:rPr>
              <a:t>search</a:t>
            </a:r>
            <a:r>
              <a:rPr lang="en-US" altLang="en-US" sz="2800" b="1" dirty="0"/>
              <a:t> engine</a:t>
            </a:r>
          </a:p>
          <a:p>
            <a:pPr lvl="1">
              <a:lnSpc>
                <a:spcPct val="90000"/>
              </a:lnSpc>
            </a:pPr>
            <a:endParaRPr lang="en-US" altLang="en-US" sz="2800" b="1" dirty="0"/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1"/>
                </a:solidFill>
              </a:rPr>
              <a:t>monitor</a:t>
            </a:r>
            <a:r>
              <a:rPr lang="en-US" altLang="en-US" sz="2800" dirty="0"/>
              <a:t> a </a:t>
            </a:r>
            <a:r>
              <a:rPr lang="en-US" altLang="en-US" sz="2800" b="1" dirty="0">
                <a:solidFill>
                  <a:srgbClr val="FF00FF"/>
                </a:solidFill>
              </a:rPr>
              <a:t>search</a:t>
            </a:r>
            <a:r>
              <a:rPr lang="en-US" altLang="en-US" sz="2800" b="1" dirty="0"/>
              <a:t> engine listing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/>
              <a:t>describe other </a:t>
            </a:r>
            <a:r>
              <a:rPr lang="en-US" altLang="en-US" sz="2800" b="1" dirty="0"/>
              <a:t>web site </a:t>
            </a:r>
            <a:r>
              <a:rPr lang="en-US" altLang="en-US" sz="2800" b="1" dirty="0">
                <a:solidFill>
                  <a:schemeClr val="bg2"/>
                </a:solidFill>
              </a:rPr>
              <a:t>promotion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/>
              <a:t>configure</a:t>
            </a:r>
            <a:r>
              <a:rPr lang="en-US" altLang="en-US" sz="2800" dirty="0"/>
              <a:t> an inline frame using the &lt;</a:t>
            </a:r>
            <a:r>
              <a:rPr lang="en-US" altLang="en-US" sz="2800" b="1" dirty="0">
                <a:solidFill>
                  <a:schemeClr val="bg2"/>
                </a:solidFill>
              </a:rPr>
              <a:t>iframe</a:t>
            </a:r>
            <a:r>
              <a:rPr lang="en-US" altLang="en-US" sz="2800" dirty="0"/>
              <a:t>&gt; element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5" name="Picture 2" descr="Image result for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7CD6A3D-A77A-4AA2-B54D-501E80A5CF7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53463" cy="517525"/>
          </a:xfrm>
        </p:spPr>
        <p:txBody>
          <a:bodyPr/>
          <a:lstStyle/>
          <a:p>
            <a:r>
              <a:rPr lang="en-US" altLang="en-US" dirty="0"/>
              <a:t>Other Site Promotion Activities </a:t>
            </a:r>
            <a:r>
              <a:rPr lang="en-US" altLang="en-US" sz="2400" dirty="0"/>
              <a:t>p.575-7</a:t>
            </a:r>
            <a:endParaRPr lang="en-US" altLang="en-US" dirty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15400" cy="601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There are a # of other ways you can 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promote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your Web site</a:t>
            </a:r>
            <a:r>
              <a:rPr lang="en-US" altLang="en-US" sz="2400" dirty="0">
                <a:cs typeface="Times New Roman" panose="02020603050405020304" pitchFamily="18" charset="0"/>
              </a:rPr>
              <a:t>, including: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QR</a:t>
            </a:r>
            <a:r>
              <a:rPr lang="en-US" altLang="en-US" sz="2000" dirty="0"/>
              <a:t> (Quick Response) Code – next slide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Affiliate Programs </a:t>
            </a:r>
            <a:r>
              <a:rPr lang="en-US" altLang="en-US" sz="2000" dirty="0">
                <a:cs typeface="Times New Roman" panose="02020603050405020304" pitchFamily="18" charset="0"/>
              </a:rPr>
              <a:t>– </a:t>
            </a:r>
            <a:r>
              <a:rPr lang="en-US" altLang="en-US" sz="1800" b="1" dirty="0">
                <a:cs typeface="Times New Roman" panose="02020603050405020304" pitchFamily="18" charset="0"/>
              </a:rPr>
              <a:t>promotes </a:t>
            </a:r>
            <a:r>
              <a:rPr lang="en-US" altLang="en-US" sz="1800" dirty="0">
                <a:cs typeface="Times New Roman" panose="02020603050405020304" pitchFamily="18" charset="0"/>
              </a:rPr>
              <a:t>another website’s product/services </a:t>
            </a:r>
            <a:r>
              <a:rPr lang="en-US" altLang="en-US" sz="1800" b="1" dirty="0">
                <a:cs typeface="Times New Roman" panose="02020603050405020304" pitchFamily="18" charset="0"/>
              </a:rPr>
              <a:t>in exchange for </a:t>
            </a:r>
            <a:r>
              <a:rPr lang="en-US" altLang="en-US" sz="1800" dirty="0">
                <a:cs typeface="Times New Roman" panose="02020603050405020304" pitchFamily="18" charset="0"/>
              </a:rPr>
              <a:t>a </a:t>
            </a:r>
            <a:r>
              <a:rPr lang="en-US" altLang="en-US" sz="1800" b="1" dirty="0">
                <a:cs typeface="Times New Roman" panose="02020603050405020304" pitchFamily="18" charset="0"/>
              </a:rPr>
              <a:t>commission</a:t>
            </a:r>
            <a:r>
              <a:rPr lang="en-US" altLang="en-US" sz="1800" dirty="0">
                <a:cs typeface="Times New Roman" panose="02020603050405020304" pitchFamily="18" charset="0"/>
              </a:rPr>
              <a:t>,  my link to </a:t>
            </a:r>
            <a:r>
              <a:rPr lang="en-US" altLang="en-US" sz="1800" b="1" dirty="0">
                <a:cs typeface="Times New Roman" panose="02020603050405020304" pitchFamily="18" charset="0"/>
              </a:rPr>
              <a:t>amazon.com</a:t>
            </a:r>
            <a:r>
              <a:rPr lang="en-US" altLang="en-US" sz="1800" dirty="0">
                <a:cs typeface="Times New Roman" panose="02020603050405020304" pitchFamily="18" charset="0"/>
              </a:rPr>
              <a:t> – if my visitor  purchase at amazon.com I will get a commission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Banner Ads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Banner Exchange – </a:t>
            </a:r>
            <a:r>
              <a:rPr lang="en-US" altLang="en-US" sz="1800" dirty="0">
                <a:cs typeface="Times New Roman" panose="02020603050405020304" pitchFamily="18" charset="0"/>
              </a:rPr>
              <a:t>agree to show banners on both sites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Reciprocal Link Agreements </a:t>
            </a:r>
            <a:r>
              <a:rPr lang="en-US" altLang="en-US" sz="2000" dirty="0">
                <a:cs typeface="Times New Roman" panose="02020603050405020304" pitchFamily="18" charset="0"/>
              </a:rPr>
              <a:t>– </a:t>
            </a:r>
            <a:r>
              <a:rPr lang="en-US" altLang="en-US" sz="1800" dirty="0">
                <a:cs typeface="Times New Roman" panose="02020603050405020304" pitchFamily="18" charset="0"/>
              </a:rPr>
              <a:t>agree to link to each other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Newsletters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“Sticky” Site Features – </a:t>
            </a:r>
            <a:r>
              <a:rPr lang="en-US" altLang="en-US" sz="1800" dirty="0">
                <a:cs typeface="Times New Roman" panose="02020603050405020304" pitchFamily="18" charset="0"/>
              </a:rPr>
              <a:t>keeping the content fresh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Blogs – </a:t>
            </a:r>
            <a:r>
              <a:rPr lang="en-US" altLang="en-US" sz="1800" dirty="0">
                <a:cs typeface="Times New Roman" panose="02020603050405020304" pitchFamily="18" charset="0"/>
              </a:rPr>
              <a:t>j</a:t>
            </a:r>
            <a:r>
              <a:rPr lang="en-US" altLang="en-US" sz="1800" b="1" dirty="0">
                <a:cs typeface="Times New Roman" panose="02020603050405020304" pitchFamily="18" charset="0"/>
              </a:rPr>
              <a:t>o</a:t>
            </a:r>
            <a:r>
              <a:rPr lang="en-US" altLang="en-US" sz="1800" dirty="0">
                <a:cs typeface="Times New Roman" panose="02020603050405020304" pitchFamily="18" charset="0"/>
              </a:rPr>
              <a:t>urnals on the Web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RSS (</a:t>
            </a:r>
            <a:r>
              <a:rPr lang="en-US" altLang="en-US" sz="2000" b="1" dirty="0">
                <a:cs typeface="Times New Roman" panose="02020603050405020304" pitchFamily="18" charset="0"/>
              </a:rPr>
              <a:t>Rich Site Summary</a:t>
            </a:r>
            <a:r>
              <a:rPr lang="en-US" altLang="en-US" sz="2000" dirty="0">
                <a:cs typeface="Times New Roman" panose="02020603050405020304" pitchFamily="18" charset="0"/>
              </a:rPr>
              <a:t>) Feeds (.</a:t>
            </a:r>
            <a:r>
              <a:rPr lang="en-US" altLang="en-US" sz="2000" dirty="0" err="1">
                <a:cs typeface="Times New Roman" panose="02020603050405020304" pitchFamily="18" charset="0"/>
              </a:rPr>
              <a:t>rss</a:t>
            </a:r>
            <a:r>
              <a:rPr lang="en-US" altLang="en-US" sz="2000" dirty="0">
                <a:cs typeface="Times New Roman" panose="02020603050405020304" pitchFamily="18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Personal Recommendations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Web Rings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Newsgroup and Website Forum Postings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Traditional Media Ads – print, TV, radio, business cards etc.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cs typeface="Times New Roman" panose="02020603050405020304" pitchFamily="18" charset="0"/>
              </a:rPr>
              <a:t>Leverage Existing Marketing Materials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62469" name="Rectangle 4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533400"/>
          </a:xfrm>
        </p:spPr>
        <p:txBody>
          <a:bodyPr/>
          <a:lstStyle/>
          <a:p>
            <a:r>
              <a:rPr lang="en-US" altLang="en-US" dirty="0"/>
              <a:t>QR (Quick Response) Code p.559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two-dimensional barcode in a </a:t>
            </a:r>
            <a:r>
              <a:rPr lang="en-US" altLang="en-US" sz="2400" b="1" dirty="0">
                <a:solidFill>
                  <a:schemeClr val="bg2"/>
                </a:solidFill>
              </a:rPr>
              <a:t>square pattern </a:t>
            </a:r>
            <a:r>
              <a:rPr lang="en-US" altLang="en-US" sz="2400" dirty="0"/>
              <a:t>that is readable by a </a:t>
            </a:r>
            <a:r>
              <a:rPr lang="en-US" altLang="en-US" sz="2400" b="1" dirty="0"/>
              <a:t>smartphone camera scan application (</a:t>
            </a:r>
            <a:r>
              <a:rPr lang="en-US" altLang="en-US" sz="2400" b="1" dirty="0" err="1"/>
              <a:t>ScanLife</a:t>
            </a:r>
            <a:r>
              <a:rPr lang="en-US" altLang="en-US" sz="2400" b="1" dirty="0"/>
              <a:t> or QR Code Scanner) </a:t>
            </a:r>
            <a:r>
              <a:rPr lang="en-US" altLang="en-US" sz="2400" dirty="0"/>
              <a:t>or a </a:t>
            </a:r>
            <a:r>
              <a:rPr lang="en-US" altLang="en-US" sz="2400" b="1" dirty="0"/>
              <a:t>QR barcode reader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 </a:t>
            </a:r>
            <a:r>
              <a:rPr lang="en-US" altLang="en-US" sz="2400" b="1" dirty="0"/>
              <a:t>data encoded </a:t>
            </a:r>
            <a:r>
              <a:rPr lang="en-US" altLang="en-US" sz="2400" dirty="0"/>
              <a:t>can be </a:t>
            </a:r>
          </a:p>
          <a:p>
            <a:pPr lvl="1"/>
            <a:r>
              <a:rPr lang="en-US" altLang="en-US" sz="2400" dirty="0"/>
              <a:t>Text</a:t>
            </a:r>
          </a:p>
          <a:p>
            <a:pPr lvl="1"/>
            <a:r>
              <a:rPr lang="en-US" altLang="en-US" sz="2400" dirty="0"/>
              <a:t>Tel # r </a:t>
            </a:r>
          </a:p>
          <a:p>
            <a:pPr lvl="1"/>
            <a:r>
              <a:rPr lang="en-US" altLang="en-US" sz="2400" dirty="0"/>
              <a:t>URL website (to promote your website or course) </a:t>
            </a:r>
          </a:p>
          <a:p>
            <a:pPr lvl="1"/>
            <a:r>
              <a:rPr lang="en-US" altLang="en-US" sz="2400" dirty="0"/>
              <a:t>etc.</a:t>
            </a:r>
          </a:p>
          <a:p>
            <a:endParaRPr lang="en-US" altLang="en-US" sz="2400" dirty="0"/>
          </a:p>
          <a:p>
            <a:r>
              <a:rPr lang="en-US" altLang="en-US" dirty="0"/>
              <a:t>Free online QR code generators:</a:t>
            </a:r>
          </a:p>
          <a:p>
            <a:pPr lvl="1"/>
            <a:r>
              <a:rPr lang="en-US" altLang="en-US" sz="2400" dirty="0">
                <a:hlinkClick r:id="rId2"/>
              </a:rPr>
              <a:t>http://qrcode.kaywa.com</a:t>
            </a:r>
            <a:r>
              <a:rPr lang="en-US" altLang="en-US" sz="2400" dirty="0"/>
              <a:t> </a:t>
            </a:r>
          </a:p>
          <a:p>
            <a:pPr lvl="1"/>
            <a:r>
              <a:rPr lang="en-US" altLang="en-US" sz="2400" dirty="0">
                <a:hlinkClick r:id="rId3"/>
              </a:rPr>
              <a:t>http://www.qrstuff.com</a:t>
            </a:r>
            <a:r>
              <a:rPr lang="en-US" altLang="en-US" sz="2400" dirty="0"/>
              <a:t>+++ – incorporate QR in your Website</a:t>
            </a:r>
          </a:p>
          <a:p>
            <a:pPr lvl="1"/>
            <a:r>
              <a:rPr lang="en-US" altLang="en-US" sz="2400" dirty="0">
                <a:hlinkClick r:id="rId4"/>
              </a:rPr>
              <a:t>http://www.labeljoy.com/en/generate-qr-code.html</a:t>
            </a:r>
            <a:r>
              <a:rPr lang="en-US" altLang="en-US" sz="2400" dirty="0"/>
              <a:t> </a:t>
            </a:r>
            <a:endParaRPr lang="en-US" altLang="en-US" sz="20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A85E80C-5A0A-4A88-95DB-3779D6AA158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31</a:t>
            </a:fld>
            <a:endParaRPr lang="en-US" altLang="en-US" sz="1400"/>
          </a:p>
        </p:txBody>
      </p:sp>
      <p:pic>
        <p:nvPicPr>
          <p:cNvPr id="64517" name="Picture 2" descr="Figure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752600"/>
            <a:ext cx="1830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50FC428-DA29-4F48-ACF5-D08C4427A2E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457200"/>
          </a:xfrm>
        </p:spPr>
        <p:txBody>
          <a:bodyPr/>
          <a:lstStyle/>
          <a:p>
            <a:r>
              <a:rPr lang="en-US" altLang="en-US" dirty="0"/>
              <a:t>Checkpoint 13.2  p.686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63246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>
                <a:latin typeface="Frutiger-Italic" charset="0"/>
              </a:rPr>
              <a:t>Are the results returned by various search engines </a:t>
            </a:r>
            <a:r>
              <a:rPr lang="en-US" b="1" dirty="0">
                <a:latin typeface="Frutiger-Roman"/>
              </a:rPr>
              <a:t>really </a:t>
            </a:r>
            <a:r>
              <a:rPr lang="en-US" b="1" i="1" dirty="0">
                <a:latin typeface="Frutiger-Italic" charset="0"/>
              </a:rPr>
              <a:t>different</a:t>
            </a:r>
            <a:r>
              <a:rPr lang="en-US" i="1" dirty="0">
                <a:latin typeface="Frutiger-Italic" charset="0"/>
              </a:rPr>
              <a:t>?</a:t>
            </a:r>
          </a:p>
          <a:p>
            <a:pPr marL="514350" indent="-51435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br>
              <a:rPr lang="en-US" i="1" dirty="0">
                <a:latin typeface="Frutiger-Italic" charset="0"/>
              </a:rPr>
            </a:br>
            <a:endParaRPr lang="en-US" sz="800" i="1" dirty="0">
              <a:latin typeface="Frutiger-Italic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i="1" dirty="0">
                <a:latin typeface="Frutiger-Italic" charset="0"/>
              </a:rPr>
              <a:t>Choose a place, music group, or movie to search for.</a:t>
            </a:r>
          </a:p>
          <a:p>
            <a:pPr lvl="1">
              <a:lnSpc>
                <a:spcPct val="90000"/>
              </a:lnSpc>
              <a:defRPr/>
            </a:pPr>
            <a:endParaRPr lang="en-US" sz="800" i="1" dirty="0">
              <a:latin typeface="Frutiger-Italic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i="1" dirty="0">
                <a:latin typeface="Frutiger-Italic" charset="0"/>
              </a:rPr>
              <a:t>Enter the same search terms, such as “Door County” into the following three </a:t>
            </a:r>
            <a:r>
              <a:rPr lang="en-US" sz="2400" b="1" i="1" dirty="0">
                <a:latin typeface="Frutiger-Italic" charset="0"/>
              </a:rPr>
              <a:t>search engines</a:t>
            </a:r>
            <a:r>
              <a:rPr lang="en-US" sz="2400" i="1" dirty="0">
                <a:latin typeface="Frutiger-Italic" charset="0"/>
              </a:rPr>
              <a:t>: </a:t>
            </a:r>
            <a:r>
              <a:rPr lang="en-US" sz="2400" b="1" i="1" dirty="0">
                <a:latin typeface="Frutiger-Italic" charset="0"/>
              </a:rPr>
              <a:t>Google, Yahoo!, Ask.com.</a:t>
            </a:r>
          </a:p>
          <a:p>
            <a:pPr lvl="1">
              <a:lnSpc>
                <a:spcPct val="90000"/>
              </a:lnSpc>
              <a:defRPr/>
            </a:pPr>
            <a:endParaRPr lang="en-US" sz="800" i="1" dirty="0">
              <a:latin typeface="Frutiger-Italic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latin typeface="Frutiger-Italic" charset="0"/>
              </a:rPr>
              <a:t> List the URLs of the top three sites returned by each</a:t>
            </a:r>
            <a:r>
              <a:rPr lang="en-US" sz="2400" i="1" dirty="0">
                <a:latin typeface="Frutiger-Italic" charset="0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endParaRPr lang="en-US" sz="800" i="1" dirty="0">
              <a:latin typeface="Frutiger-Italic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i="1" dirty="0">
                <a:latin typeface="Frutiger-Italic" charset="0"/>
              </a:rPr>
              <a:t> Comment on your findings.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i="1" dirty="0">
              <a:latin typeface="Frutiger-Italic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8E1B584-8932-4CCA-B83E-47E912138604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096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i="1" dirty="0">
                <a:latin typeface="Frutiger-Italic" charset="0"/>
              </a:rPr>
              <a:t>2</a:t>
            </a:r>
            <a:r>
              <a:rPr lang="en-US" sz="2400" i="1" dirty="0">
                <a:latin typeface="Frutiger-Italic" charset="0"/>
              </a:rPr>
              <a:t>. How can you </a:t>
            </a:r>
            <a:r>
              <a:rPr lang="en-US" sz="2400" b="1" i="1" dirty="0">
                <a:solidFill>
                  <a:schemeClr val="accent1"/>
                </a:solidFill>
                <a:latin typeface="Frutiger-Italic" charset="0"/>
              </a:rPr>
              <a:t>determine</a:t>
            </a:r>
            <a:r>
              <a:rPr lang="en-US" sz="2400" i="1" dirty="0">
                <a:latin typeface="Frutiger-Italic" charset="0"/>
              </a:rPr>
              <a:t> if your web site has been </a:t>
            </a:r>
            <a:r>
              <a:rPr lang="en-US" sz="2400" b="1" i="1" dirty="0">
                <a:solidFill>
                  <a:schemeClr val="accent1"/>
                </a:solidFill>
                <a:latin typeface="Frutiger-Italic" charset="0"/>
              </a:rPr>
              <a:t>indexed</a:t>
            </a:r>
            <a:r>
              <a:rPr lang="en-US" sz="2400" i="1" dirty="0">
                <a:latin typeface="Frutiger-Italic" charset="0"/>
              </a:rPr>
              <a:t> by a </a:t>
            </a:r>
            <a:r>
              <a:rPr lang="en-US" sz="2400" b="1" i="1" dirty="0">
                <a:latin typeface="Frutiger-Italic" charset="0"/>
              </a:rPr>
              <a:t>search engine</a:t>
            </a:r>
            <a:r>
              <a:rPr lang="en-US" sz="2400" i="1" dirty="0">
                <a:latin typeface="Frutiger-Italic" charset="0"/>
              </a:rPr>
              <a:t>?  </a:t>
            </a:r>
            <a:endParaRPr lang="en-US" i="1" dirty="0">
              <a:latin typeface="Frutiger-Italic" charset="0"/>
            </a:endParaRPr>
          </a:p>
          <a:p>
            <a:pPr>
              <a:buFontTx/>
              <a:buNone/>
              <a:defRPr/>
            </a:pPr>
            <a:r>
              <a:rPr lang="en-US" sz="2000" i="1" dirty="0">
                <a:latin typeface="Frutiger-Italic" charset="0"/>
              </a:rPr>
              <a:t>      See Web log reports  if </a:t>
            </a:r>
            <a:r>
              <a:rPr lang="en-US" sz="2000" i="1" dirty="0">
                <a:solidFill>
                  <a:schemeClr val="bg2"/>
                </a:solidFill>
                <a:latin typeface="Frutiger-Italic" charset="0"/>
              </a:rPr>
              <a:t>website host </a:t>
            </a:r>
            <a:r>
              <a:rPr lang="en-US" sz="2000" i="1" dirty="0">
                <a:latin typeface="Frutiger-Italic" charset="0"/>
              </a:rPr>
              <a:t>provides the names of Google’s spider – Googlebot =&gt; </a:t>
            </a:r>
            <a:r>
              <a:rPr lang="en-US" sz="2000" i="1" dirty="0">
                <a:latin typeface="Frutiger-Italic" charset="0"/>
                <a:hlinkClick r:id="rId3"/>
              </a:rPr>
              <a:t>www.robotstxt.org</a:t>
            </a:r>
            <a:r>
              <a:rPr lang="en-US" sz="2000" i="1" dirty="0">
                <a:latin typeface="Frutiger-Italic" charset="0"/>
              </a:rPr>
              <a:t> </a:t>
            </a:r>
            <a:br>
              <a:rPr lang="en-US" i="1" dirty="0">
                <a:latin typeface="Frutiger-Italic" charset="0"/>
              </a:rPr>
            </a:br>
            <a:endParaRPr lang="en-US" sz="800" i="1" dirty="0">
              <a:latin typeface="Frutiger-Italic" charset="0"/>
            </a:endParaRPr>
          </a:p>
          <a:p>
            <a:pPr>
              <a:buFontTx/>
              <a:buNone/>
              <a:defRPr/>
            </a:pPr>
            <a:r>
              <a:rPr lang="en-US" i="1" dirty="0">
                <a:latin typeface="Frutiger-Italic" charset="0"/>
              </a:rPr>
              <a:t>	</a:t>
            </a:r>
            <a:r>
              <a:rPr lang="en-US" sz="2400" i="1" dirty="0">
                <a:latin typeface="Frutiger-Italic" charset="0"/>
              </a:rPr>
              <a:t>How can you </a:t>
            </a:r>
            <a:r>
              <a:rPr lang="en-US" sz="2400" b="1" i="1" dirty="0">
                <a:solidFill>
                  <a:schemeClr val="accent1"/>
                </a:solidFill>
                <a:latin typeface="Frutiger-Italic" charset="0"/>
              </a:rPr>
              <a:t>determine</a:t>
            </a:r>
            <a:r>
              <a:rPr lang="en-US" sz="2400" i="1" dirty="0">
                <a:latin typeface="Frutiger-Italic" charset="0"/>
              </a:rPr>
              <a:t> </a:t>
            </a:r>
            <a:r>
              <a:rPr lang="en-US" sz="2400" b="1" i="1" dirty="0">
                <a:latin typeface="Frutiger-Italic" charset="0"/>
              </a:rPr>
              <a:t>which</a:t>
            </a:r>
            <a:r>
              <a:rPr lang="en-US" sz="2400" i="1" dirty="0">
                <a:latin typeface="Frutiger-Italic" charset="0"/>
              </a:rPr>
              <a:t> search engines are being used to </a:t>
            </a:r>
            <a:r>
              <a:rPr lang="en-US" sz="2400" b="1" i="1" dirty="0">
                <a:latin typeface="Frutiger-Italic" charset="0"/>
              </a:rPr>
              <a:t>find your site</a:t>
            </a:r>
            <a:r>
              <a:rPr lang="en-US" sz="2400" i="1" dirty="0">
                <a:latin typeface="Frutiger-Italic" charset="0"/>
              </a:rPr>
              <a:t>?</a:t>
            </a:r>
          </a:p>
          <a:p>
            <a:pPr lvl="1">
              <a:defRPr/>
            </a:pPr>
            <a:r>
              <a:rPr lang="en-US" sz="2000" i="1" dirty="0">
                <a:latin typeface="Frutiger-Italic" charset="0"/>
              </a:rPr>
              <a:t>Do  experiment</a:t>
            </a:r>
          </a:p>
          <a:p>
            <a:pPr>
              <a:buFontTx/>
              <a:buNone/>
              <a:defRPr/>
            </a:pPr>
            <a:r>
              <a:rPr lang="en-US" sz="2400" i="1" dirty="0">
                <a:latin typeface="Frutiger-Italic" charset="0"/>
              </a:rPr>
              <a:t>3. List </a:t>
            </a:r>
            <a:r>
              <a:rPr lang="en-US" sz="2400" b="1" i="1" dirty="0">
                <a:latin typeface="Frutiger-Italic" charset="0"/>
              </a:rPr>
              <a:t>4</a:t>
            </a:r>
            <a:r>
              <a:rPr lang="en-US" sz="2400" i="1" dirty="0">
                <a:latin typeface="Frutiger-Italic" charset="0"/>
              </a:rPr>
              <a:t> web site promotion methods that </a:t>
            </a:r>
            <a:r>
              <a:rPr lang="en-US" sz="2400" b="1" i="1" dirty="0">
                <a:latin typeface="Frutiger-Italic" charset="0"/>
              </a:rPr>
              <a:t>do not use </a:t>
            </a:r>
            <a:r>
              <a:rPr lang="en-US" sz="2400" i="1" dirty="0">
                <a:latin typeface="Frutiger-Italic" charset="0"/>
              </a:rPr>
              <a:t>search engines.</a:t>
            </a:r>
            <a:endParaRPr lang="en-US" sz="700" i="1" dirty="0">
              <a:latin typeface="Frutiger-Italic" charset="0"/>
            </a:endParaRPr>
          </a:p>
          <a:p>
            <a:pPr>
              <a:buFontTx/>
              <a:buNone/>
              <a:defRPr/>
            </a:pPr>
            <a:r>
              <a:rPr lang="en-US" sz="2400" i="1" dirty="0">
                <a:latin typeface="Frutiger-Italic" charset="0"/>
              </a:rPr>
              <a:t> 	Which would be your first choice? Why?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Affiliate Programs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Banner Ads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Banner Exchange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Reciprocal Link Agreements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Newsletters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“Sticky” Site Features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Blogs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RSS (Rich Site Summary) Feeds (.</a:t>
            </a:r>
            <a:r>
              <a:rPr lang="en-US" sz="1050" dirty="0" err="1">
                <a:cs typeface="Times New Roman" pitchFamily="18" charset="0"/>
              </a:rPr>
              <a:t>rss</a:t>
            </a:r>
            <a:r>
              <a:rPr lang="en-US" sz="1050" dirty="0"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Personal Recommendations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Web Rings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Newsgroup and Listserv Postings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Traditional Media Ads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>
                <a:cs typeface="Times New Roman" pitchFamily="18" charset="0"/>
              </a:rPr>
              <a:t>Leverage Existing Marketing Materials</a:t>
            </a:r>
          </a:p>
          <a:p>
            <a:pPr>
              <a:buFontTx/>
              <a:buNone/>
              <a:defRPr/>
            </a:pPr>
            <a:endParaRPr lang="en-US" sz="1050" dirty="0">
              <a:latin typeface="Frutiger-Italic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758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Checkpoint 13.2  p.686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9F34B7E-065B-4912-BA96-6C3906CB45B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Inline (Floating) Frames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458200" cy="6324600"/>
          </a:xfrm>
        </p:spPr>
        <p:txBody>
          <a:bodyPr/>
          <a:lstStyle/>
          <a:p>
            <a:pPr eaLnBrk="1" hangingPunct="1"/>
            <a:r>
              <a:rPr lang="en-US" altLang="en-US"/>
              <a:t>&lt;</a:t>
            </a:r>
            <a:r>
              <a:rPr lang="en-US" altLang="en-US" sz="3600" b="1">
                <a:solidFill>
                  <a:srgbClr val="FF3300"/>
                </a:solidFill>
              </a:rPr>
              <a:t>iframe</a:t>
            </a:r>
            <a:r>
              <a:rPr lang="en-US" altLang="en-US" sz="3600"/>
              <a:t>&gt; tag</a:t>
            </a:r>
          </a:p>
          <a:p>
            <a:pPr lvl="1" eaLnBrk="1" hangingPunct="1"/>
            <a:r>
              <a:rPr lang="en-US" altLang="en-US" sz="3200"/>
              <a:t>Enables you to </a:t>
            </a:r>
            <a:r>
              <a:rPr lang="en-US" altLang="en-US" sz="3200" b="1">
                <a:solidFill>
                  <a:srgbClr val="FF00FF"/>
                </a:solidFill>
              </a:rPr>
              <a:t>insert</a:t>
            </a:r>
            <a:r>
              <a:rPr lang="en-US" altLang="en-US" sz="3200" b="1"/>
              <a:t> an HTML document</a:t>
            </a:r>
            <a:r>
              <a:rPr lang="en-US" altLang="en-US" sz="3200"/>
              <a:t> in a </a:t>
            </a:r>
            <a:r>
              <a:rPr lang="en-US" altLang="en-US" sz="3200" b="1">
                <a:solidFill>
                  <a:srgbClr val="FF00FF"/>
                </a:solidFill>
              </a:rPr>
              <a:t>frame</a:t>
            </a:r>
            <a:r>
              <a:rPr lang="en-US" altLang="en-US" sz="3200"/>
              <a:t> </a:t>
            </a:r>
            <a:r>
              <a:rPr lang="en-US" altLang="en-US" sz="3200" b="1"/>
              <a:t>anywhere in another HTML document</a:t>
            </a:r>
            <a:r>
              <a:rPr lang="en-US" altLang="en-US" sz="3200"/>
              <a:t> (</a:t>
            </a:r>
            <a:r>
              <a:rPr lang="en-US" altLang="en-US" sz="3200" b="1"/>
              <a:t>Web page</a:t>
            </a:r>
            <a:r>
              <a:rPr lang="en-US" altLang="en-US" sz="3200"/>
              <a:t>)</a:t>
            </a:r>
          </a:p>
          <a:p>
            <a:pPr lvl="1" eaLnBrk="1" hangingPunct="1"/>
            <a:endParaRPr lang="en-US" altLang="en-US" sz="3200"/>
          </a:p>
          <a:p>
            <a:pPr lvl="1"/>
            <a:r>
              <a:rPr lang="en-US" altLang="en-US" sz="3200"/>
              <a:t>Embeds one Web page </a:t>
            </a:r>
            <a:r>
              <a:rPr lang="en-US" altLang="en-US" sz="3200" b="1"/>
              <a:t>within another </a:t>
            </a:r>
            <a:r>
              <a:rPr lang="en-US" altLang="en-US" sz="3200"/>
              <a:t>in a scrolling area</a:t>
            </a:r>
          </a:p>
          <a:p>
            <a:pPr lvl="1"/>
            <a:endParaRPr lang="en-US" altLang="en-US" sz="3200"/>
          </a:p>
          <a:p>
            <a:pPr lvl="1"/>
            <a:r>
              <a:rPr lang="en-US" altLang="en-US" sz="3200"/>
              <a:t>Configure with the &lt;inline&gt; tag</a:t>
            </a:r>
          </a:p>
          <a:p>
            <a:pPr lvl="1"/>
            <a:endParaRPr lang="en-US" altLang="en-US" sz="3200"/>
          </a:p>
          <a:p>
            <a:pPr lvl="1"/>
            <a:r>
              <a:rPr lang="en-US" altLang="en-US" sz="3200"/>
              <a:t>iframe are </a:t>
            </a:r>
            <a:r>
              <a:rPr lang="en-US" altLang="en-US" sz="3200" b="1"/>
              <a:t>not supported by all browsers</a:t>
            </a:r>
          </a:p>
          <a:p>
            <a:pPr lvl="1">
              <a:buFont typeface="Wingdings" panose="05000000000000000000" pitchFamily="2" charset="2"/>
              <a:buNone/>
            </a:pPr>
            <a:br>
              <a:rPr lang="en-US" altLang="en-US" sz="3200"/>
            </a:br>
            <a:endParaRPr lang="en-US" altLang="en-US" sz="3200"/>
          </a:p>
          <a:p>
            <a:pPr lvl="1" eaLnBrk="1" hangingPunct="1"/>
            <a:endParaRPr lang="en-US" altLang="en-US" sz="30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3832BFC-9CB9-4F47-862D-27E703FCB00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Inline (Floating) Frames</a:t>
            </a: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7434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524000"/>
            <a:ext cx="48101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752600" y="4038600"/>
            <a:ext cx="2438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339933"/>
                </a:solidFill>
                <a:latin typeface="Courier New" panose="02070309020205020404" pitchFamily="49" charset="0"/>
              </a:rPr>
              <a:t>&lt;!– initially reason1.html will be displayed in the frame--&gt;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9050" y="4073525"/>
              <a:ext cx="1882775" cy="647700"/>
            </p14:xfrm>
          </p:contentPart>
        </mc:Choice>
        <mc:Fallback xmlns="">
          <p:pic>
            <p:nvPicPr>
              <p:cNvPr id="102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2370" y="4057323"/>
                <a:ext cx="1909415" cy="678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8" y="2794000"/>
              <a:ext cx="2708275" cy="1474788"/>
            </p14:xfrm>
          </p:contentPart>
        </mc:Choice>
        <mc:Fallback xmlns="">
          <p:pic>
            <p:nvPicPr>
              <p:cNvPr id="102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388" y="2779241"/>
                <a:ext cx="2731315" cy="1502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7188" y="3683000"/>
              <a:ext cx="534987" cy="438150"/>
            </p14:xfrm>
          </p:contentPart>
        </mc:Choice>
        <mc:Fallback xmlns="">
          <p:pic>
            <p:nvPicPr>
              <p:cNvPr id="102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13867" y="3668239"/>
                <a:ext cx="558388" cy="459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F3A50A-B255-428C-9633-51C010ACE7DA}"/>
                  </a:ext>
                </a:extLst>
              </p14:cNvPr>
              <p14:cNvContentPartPr/>
              <p14:nvPr/>
            </p14:nvContentPartPr>
            <p14:xfrm>
              <a:off x="702500" y="4310555"/>
              <a:ext cx="909720" cy="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F3A50A-B255-428C-9633-51C010ACE7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4860" y="4274555"/>
                <a:ext cx="9453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DEF8FE-93E9-404F-A62A-64B0EB240FB6}"/>
                  </a:ext>
                </a:extLst>
              </p14:cNvPr>
              <p14:cNvContentPartPr/>
              <p14:nvPr/>
            </p14:nvContentPartPr>
            <p14:xfrm>
              <a:off x="1040540" y="3010955"/>
              <a:ext cx="783000" cy="29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DEF8FE-93E9-404F-A62A-64B0EB240F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2540" y="2975315"/>
                <a:ext cx="818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0C7814-F1ED-4BCC-8FCB-75F7039FD8F9}"/>
                  </a:ext>
                </a:extLst>
              </p14:cNvPr>
              <p14:cNvContentPartPr/>
              <p14:nvPr/>
            </p14:nvContentPartPr>
            <p14:xfrm>
              <a:off x="-323128" y="2890338"/>
              <a:ext cx="2374920" cy="149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0C7814-F1ED-4BCC-8FCB-75F7039FD8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332128" y="2881698"/>
                <a:ext cx="2392560" cy="151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8866F15-9460-42D7-B2A1-52279C2395D7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06" b="57224"/>
          <a:stretch>
            <a:fillRect/>
          </a:stretch>
        </p:blipFill>
        <p:spPr bwMode="auto">
          <a:xfrm>
            <a:off x="-838200" y="2667000"/>
            <a:ext cx="3595688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895600" y="4038600"/>
          <a:ext cx="5029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3468779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038670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START-UP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latin typeface="+mj-lt"/>
                        </a:rPr>
                        <a:t> File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chapter2/template.html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2932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SAVE SOLUTION 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bg1"/>
                          </a:solidFill>
                          <a:latin typeface="+mj-lt"/>
                        </a:rPr>
                        <a:t>iframe.html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5874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82888" y="2667000"/>
            <a:ext cx="55229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1400" dirty="0">
                <a:latin typeface="+mj-lt"/>
              </a:rPr>
              <a:t>Hands-On Practice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HOP 13.1</a:t>
            </a:r>
          </a:p>
          <a:p>
            <a:pPr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Follow the directions in your book for the HOP. 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305" name="Picture 2" descr="Image result for home ic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369050"/>
            <a:ext cx="3984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9028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251BAE2-7757-457B-B9AA-F2AD0CC100A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/>
              <a:t>&lt;iframe&gt; tag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914400" y="1143000"/>
            <a:ext cx="7010400" cy="213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7010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iframe</a:t>
            </a:r>
            <a:r>
              <a:rPr lang="en-US" altLang="en-US" sz="24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tag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&lt;</a:t>
            </a:r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iframe</a:t>
            </a:r>
            <a:r>
              <a:rPr lang="en-US" altLang="en-US" sz="1800" b="1" dirty="0"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src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="trillium.htm"</a:t>
            </a:r>
            <a:r>
              <a:rPr lang="en-US" altLang="en-US" sz="1800" b="1" dirty="0">
                <a:cs typeface="Times New Roman" panose="02020603050405020304" pitchFamily="18" charset="0"/>
              </a:rPr>
              <a:t> title="Trillium Wild Flower"  height=“160" align="right" </a:t>
            </a:r>
            <a:r>
              <a:rPr lang="en-US" altLang="en-US" sz="1800" b="1" dirty="0">
                <a:solidFill>
                  <a:srgbClr val="FF3300"/>
                </a:solidFill>
                <a:cs typeface="Times New Roman" panose="02020603050405020304" pitchFamily="18" charset="0"/>
              </a:rPr>
              <a:t>name</a:t>
            </a:r>
            <a:r>
              <a:rPr lang="en-US" altLang="en-US" sz="1800" b="1" dirty="0">
                <a:cs typeface="Times New Roman" panose="02020603050405020304" pitchFamily="18" charset="0"/>
              </a:rPr>
              <a:t>="flower" width="320"&gt;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    Description of the lovely Spring wild flower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cs typeface="Times New Roman" panose="02020603050405020304" pitchFamily="18" charset="0"/>
              </a:rPr>
              <a:t>&lt;a </a:t>
            </a:r>
            <a:r>
              <a:rPr lang="en-US" altLang="en-US" sz="18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="trillium.htm"</a:t>
            </a:r>
            <a:r>
              <a:rPr lang="en-US" altLang="en-US" sz="1800" b="1" dirty="0">
                <a:cs typeface="Times New Roman" panose="02020603050405020304" pitchFamily="18" charset="0"/>
              </a:rPr>
              <a:t> target="_blank"&gt;Trillium&lt;/a&gt;&lt;/</a:t>
            </a:r>
            <a:r>
              <a:rPr lang="en-US" altLang="en-US" sz="1800" b="1" dirty="0">
                <a:solidFill>
                  <a:srgbClr val="FF3300"/>
                </a:solidFill>
                <a:cs typeface="Times New Roman" panose="02020603050405020304" pitchFamily="18" charset="0"/>
              </a:rPr>
              <a:t>iframe</a:t>
            </a:r>
            <a:r>
              <a:rPr lang="en-US" altLang="en-US" sz="1800" b="1" dirty="0">
                <a:cs typeface="Times New Roman" panose="02020603050405020304" pitchFamily="18" charset="0"/>
              </a:rPr>
              <a:t>&gt;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rgbClr val="339933"/>
                </a:solidFill>
                <a:cs typeface="Times New Roman" panose="02020603050405020304" pitchFamily="18" charset="0"/>
              </a:rPr>
              <a:t>&lt;!– initially trillium.htm will be displayed inline frame--&gt;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339933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FF3300"/>
                </a:solidFill>
                <a:cs typeface="Times New Roman" panose="02020603050405020304" pitchFamily="18" charset="0"/>
              </a:rPr>
              <a:t>src</a:t>
            </a:r>
            <a:r>
              <a:rPr lang="en-US" altLang="en-US" sz="2400" dirty="0">
                <a:cs typeface="Times New Roman" panose="02020603050405020304" pitchFamily="18" charset="0"/>
              </a:rPr>
              <a:t> – to </a:t>
            </a:r>
            <a:r>
              <a:rPr lang="en-US" altLang="en-US" sz="2400" b="1" dirty="0">
                <a:cs typeface="Times New Roman" panose="02020603050405020304" pitchFamily="18" charset="0"/>
              </a:rPr>
              <a:t>be displayed </a:t>
            </a:r>
            <a:r>
              <a:rPr lang="en-US" altLang="en-US" sz="2400" dirty="0">
                <a:cs typeface="Times New Roman" panose="02020603050405020304" pitchFamily="18" charset="0"/>
              </a:rPr>
              <a:t>in the </a:t>
            </a:r>
            <a:r>
              <a:rPr lang="en-US" altLang="en-US" sz="2400" b="1" dirty="0">
                <a:cs typeface="Times New Roman" panose="02020603050405020304" pitchFamily="18" charset="0"/>
              </a:rPr>
              <a:t>inline frame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name</a:t>
            </a:r>
            <a:r>
              <a:rPr lang="en-US" altLang="en-US" sz="2400" dirty="0">
                <a:cs typeface="Times New Roman" panose="02020603050405020304" pitchFamily="18" charset="0"/>
              </a:rPr>
              <a:t> is used to </a:t>
            </a:r>
            <a:r>
              <a:rPr lang="en-US" altLang="en-US" sz="2400" b="1" dirty="0">
                <a:cs typeface="Times New Roman" panose="02020603050405020304" pitchFamily="18" charset="0"/>
              </a:rPr>
              <a:t>configure 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default</a:t>
            </a:r>
            <a:r>
              <a:rPr lang="en-US" altLang="en-US" sz="2400" b="1" dirty="0">
                <a:cs typeface="Times New Roman" panose="02020603050405020304" pitchFamily="18" charset="0"/>
              </a:rPr>
              <a:t> target</a:t>
            </a:r>
            <a:r>
              <a:rPr lang="en-US" altLang="en-US" sz="2400" dirty="0">
                <a:cs typeface="Times New Roman" panose="02020603050405020304" pitchFamily="18" charset="0"/>
              </a:rPr>
              <a:t> for all the </a:t>
            </a:r>
            <a:r>
              <a:rPr lang="en-US" altLang="en-US" sz="2400" b="1" dirty="0">
                <a:cs typeface="Times New Roman" panose="02020603050405020304" pitchFamily="18" charset="0"/>
              </a:rPr>
              <a:t>links</a:t>
            </a:r>
            <a:r>
              <a:rPr lang="en-US" altLang="en-US" sz="2400" dirty="0">
                <a:cs typeface="Times New Roman" panose="02020603050405020304" pitchFamily="18" charset="0"/>
              </a:rPr>
              <a:t> on an </a:t>
            </a:r>
            <a:r>
              <a:rPr lang="en-US" altLang="en-US" sz="2400" b="1" dirty="0">
                <a:cs typeface="Times New Roman" panose="02020603050405020304" pitchFamily="18" charset="0"/>
              </a:rPr>
              <a:t>entire web page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3300"/>
                </a:solidFill>
                <a:cs typeface="Times New Roman" panose="02020603050405020304" pitchFamily="18" charset="0"/>
              </a:rPr>
              <a:t>container</a:t>
            </a:r>
            <a:r>
              <a:rPr lang="en-US" altLang="en-US" sz="2400" dirty="0">
                <a:cs typeface="Times New Roman" panose="02020603050405020304" pitchFamily="18" charset="0"/>
              </a:rPr>
              <a:t> tag</a:t>
            </a:r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449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4953000"/>
            <a:ext cx="396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3400" b="0" kern="0" dirty="0">
              <a:solidFill>
                <a:schemeClr val="tx1"/>
              </a:solidFill>
              <a:latin typeface="+mn-lt"/>
            </a:endParaRPr>
          </a:p>
          <a:p>
            <a:pPr marL="685800" lvl="1" indent="-2286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use </a:t>
            </a:r>
            <a:r>
              <a:rPr lang="en-US" sz="2000" kern="0" dirty="0">
                <a:solidFill>
                  <a:srgbClr val="FF00FF"/>
                </a:solidFill>
                <a:latin typeface="+mn-lt"/>
              </a:rPr>
              <a:t>description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kern="0" dirty="0">
                <a:solidFill>
                  <a:srgbClr val="FF00FF"/>
                </a:solidFill>
                <a:latin typeface="+mn-lt"/>
              </a:rPr>
              <a:t>link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 to the actual page </a:t>
            </a:r>
            <a:r>
              <a:rPr lang="en-US" sz="2000" kern="0" dirty="0">
                <a:solidFill>
                  <a:schemeClr val="tx1"/>
                </a:solidFill>
                <a:latin typeface="+mn-lt"/>
              </a:rPr>
              <a:t>between tags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 for </a:t>
            </a:r>
            <a:r>
              <a:rPr lang="en-US" sz="2000" kern="0" dirty="0">
                <a:solidFill>
                  <a:schemeClr val="accent1"/>
                </a:solidFill>
                <a:latin typeface="+mn-lt"/>
              </a:rPr>
              <a:t>not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 supported browsers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FC18D3D-472D-42C4-BA1E-4BE4D3FC5693}"/>
                  </a:ext>
                </a:extLst>
              </p14:cNvPr>
              <p14:cNvContentPartPr/>
              <p14:nvPr/>
            </p14:nvContentPartPr>
            <p14:xfrm>
              <a:off x="259712" y="2243778"/>
              <a:ext cx="1158120" cy="4338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FC18D3D-472D-42C4-BA1E-4BE4D3FC56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712" y="2234778"/>
                <a:ext cx="1175760" cy="435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971A67C-ECCD-49A2-84C7-6485FDE8622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Inline Frames – HOP 13.1A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86200"/>
            <a:ext cx="4191000" cy="3962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Inline Frames is also called 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floating frame</a:t>
            </a:r>
          </a:p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Can be placed in the </a:t>
            </a:r>
            <a:r>
              <a:rPr lang="en-US" altLang="en-US" sz="2400" b="1" dirty="0">
                <a:cs typeface="Times New Roman" panose="02020603050405020304" pitchFamily="18" charset="0"/>
              </a:rPr>
              <a:t>body of a web page</a:t>
            </a:r>
          </a:p>
          <a:p>
            <a:pPr eaLnBrk="1" hangingPunct="1"/>
            <a:r>
              <a:rPr lang="en-US" altLang="en-US" sz="2000" b="1" dirty="0" err="1">
                <a:cs typeface="Times New Roman" panose="02020603050405020304" pitchFamily="18" charset="0"/>
              </a:rPr>
              <a:t>Exc</a:t>
            </a:r>
            <a:r>
              <a:rPr lang="en-US" altLang="en-US" sz="2000" b="1" dirty="0">
                <a:cs typeface="Times New Roman" panose="02020603050405020304" pitchFamily="18" charset="0"/>
              </a:rPr>
              <a:t>: Use three html files from chapt13 posted at </a:t>
            </a:r>
            <a:r>
              <a:rPr lang="en-US" altLang="en-US" sz="1800" b="1" u="sng" dirty="0">
                <a:hlinkClick r:id="rId3"/>
              </a:rPr>
              <a:t>http://classes.jgspectrum.com/classes/218_F20/examples/ch13/</a:t>
            </a:r>
            <a:r>
              <a:rPr lang="en-US" altLang="en-US" sz="1800" b="1" u="sng" dirty="0"/>
              <a:t>. 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1828800" y="1804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778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8967"/>
            <a:ext cx="487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2683" y="3156805"/>
              <a:ext cx="510380" cy="28948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9084" y="3144502"/>
                <a:ext cx="520458" cy="48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5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7838" y="2774950"/>
              <a:ext cx="2693717" cy="2182813"/>
            </p14:xfrm>
          </p:contentPart>
        </mc:Choice>
        <mc:Fallback xmlns="">
          <p:pic>
            <p:nvPicPr>
              <p:cNvPr id="205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3439" y="2760549"/>
                <a:ext cx="2719635" cy="2209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0225" y="4656138"/>
              <a:ext cx="4457700" cy="1492250"/>
            </p14:xfrm>
          </p:contentPart>
        </mc:Choice>
        <mc:Fallback xmlns="">
          <p:pic>
            <p:nvPicPr>
              <p:cNvPr id="205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5106" y="4641738"/>
                <a:ext cx="4486859" cy="1522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5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2238" y="3279775"/>
              <a:ext cx="1746250" cy="1082675"/>
            </p14:xfrm>
          </p:contentPart>
        </mc:Choice>
        <mc:Fallback xmlns="">
          <p:pic>
            <p:nvPicPr>
              <p:cNvPr id="205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17839" y="3265373"/>
                <a:ext cx="1766409" cy="1107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2017713"/>
              <a:ext cx="2138363" cy="1290637"/>
            </p14:xfrm>
          </p:contentPart>
        </mc:Choice>
        <mc:Fallback xmlns="">
          <p:pic>
            <p:nvPicPr>
              <p:cNvPr id="205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12960" y="2002953"/>
                <a:ext cx="2165363" cy="1318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7463" y="5478463"/>
              <a:ext cx="2159000" cy="63500"/>
            </p14:xfrm>
          </p:contentPart>
        </mc:Choice>
        <mc:Fallback xmlns="">
          <p:pic>
            <p:nvPicPr>
              <p:cNvPr id="205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94943" y="5469082"/>
                <a:ext cx="2172681" cy="85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75" y="4338638"/>
              <a:ext cx="1778000" cy="1135062"/>
            </p14:xfrm>
          </p:contentPart>
        </mc:Choice>
        <mc:Fallback xmlns="">
          <p:pic>
            <p:nvPicPr>
              <p:cNvPr id="205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51755" y="4328198"/>
                <a:ext cx="1794200" cy="115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7539226" y="4246151"/>
              <a:ext cx="466560" cy="6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20146" y="4207991"/>
                <a:ext cx="504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4464038" y="3997150"/>
              <a:ext cx="4264037" cy="692413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51438" y="3983107"/>
                <a:ext cx="4292476" cy="721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5898706" y="5378711"/>
              <a:ext cx="473400" cy="63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9626" y="5340334"/>
                <a:ext cx="511560" cy="140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Ink 4"/>
              <p14:cNvContentPartPr/>
              <p14:nvPr/>
            </p14:nvContentPartPr>
            <p14:xfrm>
              <a:off x="5683786" y="5544671"/>
              <a:ext cx="547560" cy="94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64693" y="5506365"/>
                <a:ext cx="585745" cy="170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" name="Ink 5"/>
              <p14:cNvContentPartPr/>
              <p14:nvPr/>
            </p14:nvContentPartPr>
            <p14:xfrm>
              <a:off x="5764426" y="5746271"/>
              <a:ext cx="457560" cy="36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745346" y="5708111"/>
                <a:ext cx="495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Ink 7"/>
              <p14:cNvContentPartPr/>
              <p14:nvPr/>
            </p14:nvContentPartPr>
            <p14:xfrm>
              <a:off x="4551363" y="2955925"/>
              <a:ext cx="1587500" cy="458788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38764" y="2941520"/>
                <a:ext cx="1613778" cy="486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" name="Ink 8"/>
              <p14:cNvContentPartPr/>
              <p14:nvPr/>
            </p14:nvContentPartPr>
            <p14:xfrm>
              <a:off x="4646570" y="4326748"/>
              <a:ext cx="271440" cy="21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29650" y="4309828"/>
                <a:ext cx="3052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4625330" y="4540228"/>
              <a:ext cx="425520" cy="107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08410" y="4523308"/>
                <a:ext cx="459360" cy="14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809A377-41B7-44D9-BBEC-84C2A59454C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en-US" altLang="en-US" dirty="0"/>
              <a:t>YouTube Video in an Inline Frame – HOP 13.1B p.580</a:t>
            </a: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76275"/>
            <a:ext cx="5181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8915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12490" y="6183628"/>
              <a:ext cx="606240" cy="4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5570" y="6166708"/>
                <a:ext cx="640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7878650" y="6322948"/>
              <a:ext cx="654480" cy="51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61730" y="6306028"/>
                <a:ext cx="6883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687770" y="5996788"/>
              <a:ext cx="979200" cy="10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70850" y="5979868"/>
                <a:ext cx="1013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6666170" y="5714908"/>
              <a:ext cx="1834920" cy="388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49250" y="5697988"/>
                <a:ext cx="186876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5060930" y="6310348"/>
              <a:ext cx="1090440" cy="961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4010" y="6293428"/>
                <a:ext cx="11242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/>
              <p14:cNvContentPartPr/>
              <p14:nvPr/>
            </p14:nvContentPartPr>
            <p14:xfrm>
              <a:off x="5720450" y="5890588"/>
              <a:ext cx="2925720" cy="6814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03530" y="5873668"/>
                <a:ext cx="2959560" cy="71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EB876-0315-4F87-B0F9-A96CEC59C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64" y="456531"/>
            <a:ext cx="2954234" cy="40831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777EF3-E6A5-4EBE-BE8F-55938EA64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742" y="4150432"/>
            <a:ext cx="2616858" cy="1716967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77263" cy="5334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Popular Search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&amp; Search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Indexes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7790" y="3233916"/>
            <a:ext cx="2797969" cy="2182090"/>
          </a:xfrm>
          <a:solidFill>
            <a:srgbClr val="EAEAEA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cs typeface="Times New Roman" panose="02020603050405020304" pitchFamily="18" charset="0"/>
              </a:rPr>
              <a:t>Google &amp; Bing  t</a:t>
            </a:r>
            <a:r>
              <a:rPr lang="en-US" altLang="en-US" sz="1600" dirty="0">
                <a:cs typeface="Times New Roman" panose="02020603050405020304" pitchFamily="18" charset="0"/>
              </a:rPr>
              <a:t>he </a:t>
            </a:r>
            <a:r>
              <a:rPr lang="en-US" altLang="en-US" sz="1600" b="1" dirty="0">
                <a:cs typeface="Times New Roman" panose="02020603050405020304" pitchFamily="18" charset="0"/>
              </a:rPr>
              <a:t>two most popular sites </a:t>
            </a:r>
            <a:r>
              <a:rPr lang="en-US" altLang="en-US" sz="1600" dirty="0">
                <a:cs typeface="Times New Roman" panose="02020603050405020304" pitchFamily="18" charset="0"/>
              </a:rPr>
              <a:t>used for searching the Web during a recent month</a:t>
            </a:r>
          </a:p>
          <a:p>
            <a:pPr>
              <a:buFontTx/>
              <a:buNone/>
            </a:pPr>
            <a:r>
              <a:rPr lang="en-US" altLang="en-US" sz="1600" dirty="0">
                <a:cs typeface="Times New Roman" panose="02020603050405020304" pitchFamily="18" charset="0"/>
                <a:hlinkClick r:id="rId6"/>
              </a:rPr>
              <a:t>https://www.statista.com/statistics/216573/worldwide-market-share-of-search-engines/</a:t>
            </a:r>
            <a:r>
              <a:rPr lang="en-US" altLang="en-US" sz="1600" dirty="0">
                <a:cs typeface="Times New Roman" panose="02020603050405020304" pitchFamily="18" charset="0"/>
              </a:rPr>
              <a:t>+++ 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85800" y="5334000"/>
            <a:ext cx="793394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200" dirty="0">
              <a:solidFill>
                <a:srgbClr val="008000"/>
              </a:solidFill>
              <a:latin typeface="Courier New" panose="02070309020205020404" pitchFamily="49" charset="0"/>
              <a:hlinkClick r:id="rId7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US" altLang="en-US" sz="1600" dirty="0">
              <a:solidFill>
                <a:schemeClr val="bg2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dirty="0">
                <a:solidFill>
                  <a:schemeClr val="bg2"/>
                </a:solidFill>
                <a:latin typeface="+mn-lt"/>
              </a:rPr>
              <a:t>Market share of search engines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: </a:t>
            </a:r>
            <a:r>
              <a:rPr lang="en-US" altLang="en-US" sz="1600" dirty="0">
                <a:solidFill>
                  <a:srgbClr val="008000"/>
                </a:solidFill>
                <a:latin typeface="+mn-lt"/>
                <a:hlinkClick r:id="rId8"/>
              </a:rPr>
              <a:t>https://www.stanventures.com/blog/top-search-engines-list/</a:t>
            </a:r>
            <a:r>
              <a:rPr lang="en-US" altLang="en-US" sz="1600" dirty="0">
                <a:solidFill>
                  <a:srgbClr val="008000"/>
                </a:solidFill>
                <a:latin typeface="+mn-lt"/>
              </a:rPr>
              <a:t>   </a:t>
            </a:r>
            <a:r>
              <a:rPr lang="en-US" altLang="en-US" sz="1600" b="0" dirty="0">
                <a:solidFill>
                  <a:srgbClr val="008000"/>
                </a:solidFill>
                <a:latin typeface="+mn-lt"/>
              </a:rPr>
              <a:t>Dec 2024</a:t>
            </a:r>
            <a:r>
              <a:rPr lang="en-US" altLang="en-US" sz="1600" b="0" dirty="0">
                <a:latin typeface="+mn-lt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u="sng" dirty="0">
                <a:solidFill>
                  <a:srgbClr val="008000"/>
                </a:solidFill>
                <a:latin typeface="+mn-lt"/>
                <a:hlinkClick r:id="rId9"/>
              </a:rPr>
              <a:t>1 | Google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</a:rPr>
              <a:t> 89.73%, 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  <a:hlinkClick r:id="rId10"/>
              </a:rPr>
              <a:t>2 | Bing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</a:rPr>
              <a:t>, 3.97% 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  <a:hlinkClick r:id="rId11"/>
              </a:rPr>
              <a:t>3 | Yahoo! Search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en-US" sz="1600" u="sng" dirty="0">
                <a:solidFill>
                  <a:srgbClr val="008000"/>
                </a:solidFill>
              </a:rPr>
              <a:t>2.72% 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  <a:hlinkClick r:id="rId12"/>
              </a:rPr>
              <a:t>4 | Baidu</a:t>
            </a:r>
            <a:r>
              <a:rPr lang="en-US" altLang="en-US" sz="1600" u="sng" dirty="0">
                <a:solidFill>
                  <a:srgbClr val="008000"/>
                </a:solidFill>
                <a:latin typeface="+mn-lt"/>
              </a:rPr>
              <a:t>, </a:t>
            </a:r>
            <a:r>
              <a:rPr lang="en-US" altLang="en-US" sz="1600" u="sng" dirty="0">
                <a:solidFill>
                  <a:srgbClr val="008000"/>
                </a:solidFill>
              </a:rPr>
              <a:t>0.96%</a:t>
            </a:r>
            <a:endParaRPr lang="en-US" altLang="en-US" sz="140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2DB333-6E38-4DFF-9A54-00D830B64068}"/>
                  </a:ext>
                </a:extLst>
              </p14:cNvPr>
              <p14:cNvContentPartPr/>
              <p14:nvPr/>
            </p14:nvContentPartPr>
            <p14:xfrm>
              <a:off x="6139195" y="1207094"/>
              <a:ext cx="777600" cy="31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2DB333-6E38-4DFF-9A54-00D830B640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34875" y="1202774"/>
                <a:ext cx="786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E07B6D-1741-4770-921C-B23E1719C63F}"/>
                  </a:ext>
                </a:extLst>
              </p14:cNvPr>
              <p14:cNvContentPartPr/>
              <p14:nvPr/>
            </p14:nvContentPartPr>
            <p14:xfrm>
              <a:off x="7080823" y="3175426"/>
              <a:ext cx="360" cy="67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E07B6D-1741-4770-921C-B23E1719C63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6503" y="3171106"/>
                <a:ext cx="9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5C3AF0-3B84-4B48-947D-B1BAB60DA9B8}"/>
                  </a:ext>
                </a:extLst>
              </p14:cNvPr>
              <p14:cNvContentPartPr/>
              <p14:nvPr/>
            </p14:nvContentPartPr>
            <p14:xfrm>
              <a:off x="7042620" y="3275677"/>
              <a:ext cx="84240" cy="104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5C3AF0-3B84-4B48-947D-B1BAB60DA9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38300" y="3271357"/>
                <a:ext cx="928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A48F4DE-6365-44C1-AF17-6A642F4707EF}"/>
                  </a:ext>
                </a:extLst>
              </p14:cNvPr>
              <p14:cNvContentPartPr/>
              <p14:nvPr/>
            </p14:nvContentPartPr>
            <p14:xfrm>
              <a:off x="7010400" y="3471011"/>
              <a:ext cx="167400" cy="108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A48F4DE-6365-44C1-AF17-6A642F4707E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06080" y="3466691"/>
                <a:ext cx="176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69632B-475C-4312-AC61-84F231D05E13}"/>
                  </a:ext>
                </a:extLst>
              </p14:cNvPr>
              <p14:cNvContentPartPr/>
              <p14:nvPr/>
            </p14:nvContentPartPr>
            <p14:xfrm>
              <a:off x="7061340" y="3572856"/>
              <a:ext cx="65520" cy="158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69632B-475C-4312-AC61-84F231D05E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57020" y="3568536"/>
                <a:ext cx="74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0BFBA89-2858-4E56-A54A-A9AC21678D65}"/>
                  </a:ext>
                </a:extLst>
              </p14:cNvPr>
              <p14:cNvContentPartPr/>
              <p14:nvPr/>
            </p14:nvContentPartPr>
            <p14:xfrm>
              <a:off x="5806915" y="3321014"/>
              <a:ext cx="565560" cy="742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0BFBA89-2858-4E56-A54A-A9AC21678D6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02595" y="3316694"/>
                <a:ext cx="574200" cy="7509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1C0879-2995-4476-8490-5BB14B76A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96974"/>
              </p:ext>
            </p:extLst>
          </p:nvPr>
        </p:nvGraphicFramePr>
        <p:xfrm>
          <a:off x="60917" y="3209570"/>
          <a:ext cx="3153749" cy="240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26" imgW="8126280" imgH="6493320" progId="Paint.Picture">
                  <p:embed/>
                </p:oleObj>
              </mc:Choice>
              <mc:Fallback>
                <p:oleObj name="Bitmap Image" r:id="rId26" imgW="8126280" imgH="6493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0917" y="3209570"/>
                        <a:ext cx="3153749" cy="2404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76199" y="609600"/>
            <a:ext cx="6466250" cy="275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5"/>
            <a:r>
              <a:rPr lang="en-US" b="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dirty="0">
                <a:solidFill>
                  <a:srgbClr val="00CC00"/>
                </a:solidFill>
                <a:latin typeface="+mn-lt"/>
              </a:rPr>
              <a:t>Best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Search Engine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in The World: </a:t>
            </a:r>
          </a:p>
          <a:p>
            <a:pPr lvl="5"/>
            <a:r>
              <a:rPr lang="en-US" b="0" dirty="0">
                <a:solidFill>
                  <a:schemeClr val="tx1"/>
                </a:solidFill>
                <a:latin typeface="+mn-lt"/>
              </a:rPr>
              <a:t>Search Engine #1.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Google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5"/>
            <a:r>
              <a:rPr lang="en-US" b="0" dirty="0">
                <a:solidFill>
                  <a:schemeClr val="tx1"/>
                </a:solidFill>
                <a:latin typeface="+mn-lt"/>
              </a:rPr>
              <a:t>Search Engine #2.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Bing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5"/>
            <a:r>
              <a:rPr lang="en-US" b="0" dirty="0">
                <a:solidFill>
                  <a:schemeClr val="tx1"/>
                </a:solidFill>
                <a:latin typeface="+mn-lt"/>
              </a:rPr>
              <a:t>Search Engine #3.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Yahoo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!  </a:t>
            </a:r>
          </a:p>
          <a:p>
            <a:pPr lvl="5"/>
            <a:r>
              <a:rPr lang="en-US" b="0" dirty="0">
                <a:solidFill>
                  <a:schemeClr val="tx1"/>
                </a:solidFill>
                <a:latin typeface="+mn-lt"/>
              </a:rPr>
              <a:t>Search Engine #3.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Baidu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defRPr/>
            </a:pPr>
            <a:br>
              <a:rPr lang="en-US" altLang="en-US" sz="2800" b="0" kern="0" dirty="0">
                <a:solidFill>
                  <a:schemeClr val="tx1"/>
                </a:solidFill>
                <a:latin typeface="+mn-lt"/>
                <a:cs typeface="+mn-cs"/>
              </a:rPr>
            </a:br>
            <a:endParaRPr lang="en-US" altLang="en-US" sz="28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7073B9-9E33-4CEF-B2E2-BF3C4B8470FE}"/>
                  </a:ext>
                </a:extLst>
              </p14:cNvPr>
              <p14:cNvContentPartPr/>
              <p14:nvPr/>
            </p14:nvContentPartPr>
            <p14:xfrm>
              <a:off x="7986418" y="4153011"/>
              <a:ext cx="416160" cy="211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7073B9-9E33-4CEF-B2E2-BF3C4B8470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977778" y="4144371"/>
                <a:ext cx="433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88558A9-D41B-4703-A1DF-86812516B720}"/>
                  </a:ext>
                </a:extLst>
              </p14:cNvPr>
              <p14:cNvContentPartPr/>
              <p14:nvPr/>
            </p14:nvContentPartPr>
            <p14:xfrm>
              <a:off x="7165940" y="2355549"/>
              <a:ext cx="606459" cy="142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88558A9-D41B-4703-A1DF-86812516B72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56937" y="2346549"/>
                <a:ext cx="624105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7E279A-7412-44D3-989C-5ABF5C01E46B}"/>
                  </a:ext>
                </a:extLst>
              </p14:cNvPr>
              <p14:cNvContentPartPr/>
              <p14:nvPr/>
            </p14:nvContentPartPr>
            <p14:xfrm>
              <a:off x="9078298" y="1913091"/>
              <a:ext cx="230400" cy="27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7E279A-7412-44D3-989C-5ABF5C01E4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69658" y="1904091"/>
                <a:ext cx="2480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4E1F7-0829-4A0A-BE5F-D3871128363D}"/>
                  </a:ext>
                </a:extLst>
              </p14:cNvPr>
              <p14:cNvContentPartPr/>
              <p14:nvPr/>
            </p14:nvContentPartPr>
            <p14:xfrm>
              <a:off x="2212738" y="3164091"/>
              <a:ext cx="611640" cy="20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4E1F7-0829-4A0A-BE5F-D3871128363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04098" y="3155451"/>
                <a:ext cx="629280" cy="22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BB28AF5-4593-4CBF-87FA-3EECB64B2ABC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400"/>
              <a:t>&lt;iframe&gt; tag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59436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b="1">
                <a:solidFill>
                  <a:srgbClr val="FF3300"/>
                </a:solidFill>
                <a:cs typeface="Times New Roman" panose="02020603050405020304" pitchFamily="18" charset="0"/>
              </a:rPr>
              <a:t>Attributes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b="1"/>
              <a:t>name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name of the frame for linking purposes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b="1"/>
              <a:t>src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HTML document to be displayed in the 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b="1"/>
              <a:t>width</a:t>
            </a:r>
            <a:r>
              <a:rPr lang="en-US" altLang="en-US" sz="140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width of the 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b="1"/>
              <a:t>height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height of the frame</a:t>
            </a:r>
            <a:endParaRPr lang="en-US" altLang="en-US" sz="1600" b="1">
              <a:solidFill>
                <a:srgbClr val="FF33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align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>
                <a:cs typeface="Times New Roman" panose="02020603050405020304" pitchFamily="18" charset="0"/>
              </a:rPr>
              <a:t>right, center, left (default) horizontally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frameborder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0 – no frame border,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1 – yes, display frame borders (default)</a:t>
            </a:r>
            <a:endParaRPr lang="en-US" altLang="en-US" sz="1400"/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id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unique id for the frame</a:t>
            </a:r>
            <a:endParaRPr lang="en-US" altLang="en-US" sz="2900" b="1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longdesc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gives URL of Web page text description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may used </a:t>
            </a:r>
            <a:r>
              <a:rPr lang="en-US" altLang="en-US" sz="1200"/>
              <a:t>by assistive technologies (readers, search engines)</a:t>
            </a:r>
            <a:endParaRPr lang="en-US" altLang="en-US" sz="3200" b="1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marginheight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top and bottom margins of the frame</a:t>
            </a:r>
            <a:endParaRPr lang="en-US" altLang="en-US" sz="2800" b="1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marginwidth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/>
              <a:t>right and left margins of the frame</a:t>
            </a:r>
            <a:endParaRPr lang="en-US" altLang="en-US" sz="2900" b="1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scrolling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values: “yes”, ”no” or “auto” indicates that scrollbars appear when needed (default)</a:t>
            </a:r>
            <a:endParaRPr lang="en-US" altLang="en-US" sz="2500" b="1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b="1">
                <a:cs typeface="Times New Roman" panose="02020603050405020304" pitchFamily="18" charset="0"/>
              </a:rPr>
              <a:t>title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200"/>
              <a:t>description of the </a:t>
            </a:r>
            <a:r>
              <a:rPr lang="en-US" altLang="en-US" sz="1200" b="1">
                <a:solidFill>
                  <a:schemeClr val="bg2"/>
                </a:solidFill>
              </a:rPr>
              <a:t>inline</a:t>
            </a:r>
            <a:r>
              <a:rPr lang="en-US" altLang="en-US" sz="1200" b="1"/>
              <a:t> </a:t>
            </a:r>
            <a:r>
              <a:rPr lang="en-US" altLang="en-US" sz="1200" b="1">
                <a:solidFill>
                  <a:schemeClr val="bg2"/>
                </a:solidFill>
              </a:rPr>
              <a:t>frame</a:t>
            </a:r>
            <a:r>
              <a:rPr lang="en-US" altLang="en-US" sz="1200" b="1"/>
              <a:t> </a:t>
            </a:r>
            <a:r>
              <a:rPr lang="en-US" altLang="en-US" sz="1200"/>
              <a:t>that can be used by assistive technologies (readers, search engines) – recommended by W3C to improve accessibility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900"/>
          </a:p>
          <a:p>
            <a:pPr lvl="1" eaLnBrk="1" hangingPunct="1">
              <a:lnSpc>
                <a:spcPct val="80000"/>
              </a:lnSpc>
            </a:pPr>
            <a:endParaRPr lang="en-US" altLang="en-US" sz="1500" b="1"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5000" y="457200"/>
            <a:ext cx="342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800" kern="0" dirty="0">
                <a:solidFill>
                  <a:srgbClr val="FF3300"/>
                </a:solidFill>
                <a:latin typeface="+mn-lt"/>
                <a:cs typeface="Times New Roman" pitchFamily="18" charset="0"/>
              </a:rPr>
              <a:t>HTML 5 Attributes optional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sandbox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kern="0" dirty="0">
                <a:solidFill>
                  <a:schemeClr val="tx1"/>
                </a:solidFill>
                <a:latin typeface="+mn-lt"/>
              </a:rPr>
              <a:t>disallow/disable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 features such as 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plug-ins, script, forms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seamless</a:t>
            </a:r>
            <a:r>
              <a:rPr lang="en-US" sz="1600" b="0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seamless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=“seamless” </a:t>
            </a:r>
            <a:r>
              <a:rPr lang="en-US" sz="1400" b="0" kern="0" dirty="0">
                <a:solidFill>
                  <a:schemeClr val="tx1"/>
                </a:solidFill>
                <a:latin typeface="+mn-lt"/>
              </a:rPr>
              <a:t>to configure the browser to more </a:t>
            </a:r>
            <a:r>
              <a:rPr lang="en-US" sz="1400" kern="0" dirty="0">
                <a:solidFill>
                  <a:schemeClr val="tx1"/>
                </a:solidFill>
                <a:latin typeface="+mn-lt"/>
              </a:rPr>
              <a:t>seamlessly display the inline frame content</a:t>
            </a:r>
          </a:p>
          <a:p>
            <a:pPr marL="1200150" lvl="2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1400" b="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7468218-5AC9-49D0-B096-5EAFE034249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53463" cy="5334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172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This chapter introduced </a:t>
            </a:r>
            <a:r>
              <a:rPr lang="en-US" altLang="en-US" sz="2400" b="1" dirty="0">
                <a:cs typeface="Times New Roman" panose="02020603050405020304" pitchFamily="18" charset="0"/>
              </a:rPr>
              <a:t>concepts related to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promoting your web site.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activities</a:t>
            </a:r>
            <a:r>
              <a:rPr lang="en-US" altLang="en-US" sz="2400" dirty="0">
                <a:cs typeface="Times New Roman" panose="02020603050405020304" pitchFamily="18" charset="0"/>
              </a:rPr>
              <a:t> involved in </a:t>
            </a:r>
            <a:r>
              <a:rPr lang="en-US" altLang="en-US" sz="2400" b="1" dirty="0">
                <a:cs typeface="Times New Roman" panose="02020603050405020304" pitchFamily="18" charset="0"/>
              </a:rPr>
              <a:t>submitting web sites to search engines </a:t>
            </a:r>
            <a:r>
              <a:rPr lang="en-US" altLang="en-US" sz="2400" dirty="0"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cs typeface="Times New Roman" panose="02020603050405020304" pitchFamily="18" charset="0"/>
              </a:rPr>
              <a:t>search directories </a:t>
            </a:r>
            <a:r>
              <a:rPr lang="en-US" altLang="en-US" sz="2400" dirty="0">
                <a:cs typeface="Times New Roman" panose="02020603050405020304" pitchFamily="18" charset="0"/>
              </a:rPr>
              <a:t>were discussed along with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techniques</a:t>
            </a:r>
            <a:r>
              <a:rPr lang="en-US" altLang="en-US" sz="2400" dirty="0">
                <a:cs typeface="Times New Roman" panose="02020603050405020304" pitchFamily="18" charset="0"/>
              </a:rPr>
              <a:t> for making </a:t>
            </a:r>
            <a:r>
              <a:rPr lang="en-US" altLang="en-US" sz="2400" b="1" dirty="0">
                <a:cs typeface="Times New Roman" panose="02020603050405020304" pitchFamily="18" charset="0"/>
              </a:rPr>
              <a:t>your web site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more useful </a:t>
            </a:r>
            <a:r>
              <a:rPr lang="en-US" altLang="en-US" sz="2400" dirty="0">
                <a:cs typeface="Times New Roman" panose="02020603050405020304" pitchFamily="18" charset="0"/>
              </a:rPr>
              <a:t>to </a:t>
            </a:r>
            <a:r>
              <a:rPr lang="en-US" altLang="en-US" sz="2400" b="1" dirty="0">
                <a:cs typeface="Times New Roman" panose="02020603050405020304" pitchFamily="18" charset="0"/>
              </a:rPr>
              <a:t>search engines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Other web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site promotion activities </a:t>
            </a:r>
            <a:r>
              <a:rPr lang="en-US" altLang="en-US" sz="2400" dirty="0">
                <a:cs typeface="Times New Roman" panose="02020603050405020304" pitchFamily="18" charset="0"/>
              </a:rPr>
              <a:t>such as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banner ads </a:t>
            </a:r>
            <a:r>
              <a:rPr lang="en-US" altLang="en-US" sz="2400" dirty="0">
                <a:cs typeface="Times New Roman" panose="02020603050405020304" pitchFamily="18" charset="0"/>
              </a:rPr>
              <a:t>and newsletters were also examined. 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At this point, you should have an idea of what is involved in the </a:t>
            </a:r>
            <a:r>
              <a:rPr lang="en-US" altLang="en-US" sz="2400" i="1" dirty="0">
                <a:cs typeface="Times New Roman" panose="02020603050405020304" pitchFamily="18" charset="0"/>
              </a:rPr>
              <a:t>other</a:t>
            </a:r>
            <a:r>
              <a:rPr lang="en-US" altLang="en-US" sz="2400" dirty="0">
                <a:cs typeface="Times New Roman" panose="02020603050405020304" pitchFamily="18" charset="0"/>
              </a:rPr>
              <a:t> side of web site development </a:t>
            </a:r>
            <a:r>
              <a:rPr lang="en-US" altLang="en-US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–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marketing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promotion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You can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help</a:t>
            </a:r>
            <a:r>
              <a:rPr lang="en-US" altLang="en-US" sz="2400" dirty="0">
                <a:cs typeface="Times New Roman" panose="02020603050405020304" pitchFamily="18" charset="0"/>
              </a:rPr>
              <a:t> the </a:t>
            </a:r>
            <a:r>
              <a:rPr lang="en-US" altLang="en-US" sz="2400" b="1" dirty="0">
                <a:cs typeface="Times New Roman" panose="02020603050405020304" pitchFamily="18" charset="0"/>
              </a:rPr>
              <a:t>marketing staff</a:t>
            </a:r>
            <a:r>
              <a:rPr lang="en-US" altLang="en-US" sz="2400" dirty="0">
                <a:cs typeface="Times New Roman" panose="02020603050405020304" pitchFamily="18" charset="0"/>
              </a:rPr>
              <a:t> by </a:t>
            </a:r>
            <a:r>
              <a:rPr lang="en-US" altLang="en-US" sz="2400" b="1" dirty="0">
                <a:cs typeface="Times New Roman" panose="02020603050405020304" pitchFamily="18" charset="0"/>
              </a:rPr>
              <a:t>creating web sites that work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with </a:t>
            </a:r>
            <a:r>
              <a:rPr lang="en-US" altLang="en-US" sz="2400" b="1" dirty="0">
                <a:cs typeface="Times New Roman" panose="02020603050405020304" pitchFamily="18" charset="0"/>
              </a:rPr>
              <a:t>search engines </a:t>
            </a:r>
            <a:r>
              <a:rPr lang="en-US" altLang="en-US" sz="2400" dirty="0"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cs typeface="Times New Roman" panose="02020603050405020304" pitchFamily="18" charset="0"/>
              </a:rPr>
              <a:t>directories</a:t>
            </a:r>
            <a:r>
              <a:rPr lang="en-US" altLang="en-US" sz="2400" dirty="0">
                <a:cs typeface="Times New Roman" panose="02020603050405020304" pitchFamily="18" charset="0"/>
              </a:rPr>
              <a:t> by following the suggestions in this chapter. 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You learned about the </a:t>
            </a:r>
            <a:r>
              <a:rPr lang="en-US" altLang="en-US" sz="2400" b="1" dirty="0">
                <a:cs typeface="Times New Roman" panose="02020603050405020304" pitchFamily="18" charset="0"/>
              </a:rPr>
              <a:t>HTML tags</a:t>
            </a:r>
            <a:r>
              <a:rPr lang="en-US" altLang="en-US" sz="2400" dirty="0">
                <a:cs typeface="Times New Roman" panose="02020603050405020304" pitchFamily="18" charset="0"/>
              </a:rPr>
              <a:t> needed to create a </a:t>
            </a:r>
            <a:r>
              <a:rPr lang="en-US" altLang="en-US" sz="2400" b="1" dirty="0">
                <a:cs typeface="Times New Roman" panose="02020603050405020304" pitchFamily="18" charset="0"/>
              </a:rPr>
              <a:t>web site that uses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frames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cs typeface="Times New Roman" panose="02020603050405020304" pitchFamily="18" charset="0"/>
              </a:rPr>
              <a:t>gained some experience with </a:t>
            </a:r>
            <a:r>
              <a:rPr lang="en-US" altLang="en-US" sz="2400" b="1" dirty="0">
                <a:solidFill>
                  <a:srgbClr val="00CC00"/>
                </a:solidFill>
                <a:cs typeface="Times New Roman" panose="02020603050405020304" pitchFamily="18" charset="0"/>
              </a:rPr>
              <a:t>inline</a:t>
            </a:r>
            <a:r>
              <a:rPr lang="en-US" altLang="en-US" sz="2400" b="1" dirty="0">
                <a:cs typeface="Times New Roman" panose="02020603050405020304" pitchFamily="18" charset="0"/>
              </a:rPr>
              <a:t> frames.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1926" name="Rectangle 5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145288D-A353-49D7-B0F0-EC7439D3F22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53463" cy="5334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1722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Style Guide - </a:t>
            </a:r>
            <a:r>
              <a:rPr lang="en-US" sz="2000" dirty="0">
                <a:hlinkClick r:id="rId3"/>
              </a:rPr>
              <a:t>https://www.w3schools.com/html/html5_syntax.asp</a:t>
            </a:r>
            <a:r>
              <a:rPr lang="en-US" sz="2000" dirty="0"/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000" b="1" dirty="0"/>
              <a:t>HTML5</a:t>
            </a:r>
            <a:r>
              <a:rPr lang="en-US" sz="2000" dirty="0"/>
              <a:t> introduced a method to let web designers </a:t>
            </a:r>
            <a:r>
              <a:rPr lang="en-US" sz="2000" b="1" dirty="0"/>
              <a:t>take control over the viewport</a:t>
            </a:r>
            <a:r>
              <a:rPr lang="en-US" sz="2000" dirty="0"/>
              <a:t>, through the </a:t>
            </a:r>
            <a:r>
              <a:rPr lang="en-US" sz="2000" b="1" dirty="0"/>
              <a:t>&lt;meta&gt; tag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The viewport is the </a:t>
            </a:r>
            <a:r>
              <a:rPr lang="en-US" sz="2000" b="1" dirty="0"/>
              <a:t>user's visible area of a web page</a:t>
            </a:r>
            <a:r>
              <a:rPr lang="en-US" sz="2000" dirty="0"/>
              <a:t>. It varies with the device, and will be smaller on a mobile phone than on a computer screen.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/>
              <a:t>You should include the following </a:t>
            </a:r>
            <a:r>
              <a:rPr lang="en-US" sz="2000" b="1" dirty="0">
                <a:solidFill>
                  <a:schemeClr val="bg2"/>
                </a:solidFill>
              </a:rPr>
              <a:t>&lt;meta&gt; </a:t>
            </a:r>
            <a:r>
              <a:rPr lang="en-US" sz="2000" b="1" dirty="0"/>
              <a:t>viewport element in all your web pages:</a:t>
            </a:r>
          </a:p>
          <a:p>
            <a:pPr lvl="1">
              <a:defRPr/>
            </a:pPr>
            <a:r>
              <a:rPr lang="en-US" sz="2000" dirty="0">
                <a:solidFill>
                  <a:srgbClr val="FF00FF"/>
                </a:solidFill>
              </a:rPr>
              <a:t>&lt;meta name="viewport" content="width=device-width, initial-scale=1.0"&gt;</a:t>
            </a:r>
          </a:p>
          <a:p>
            <a:pPr lvl="1">
              <a:defRPr/>
            </a:pPr>
            <a:r>
              <a:rPr lang="en-US" sz="2000" dirty="0"/>
              <a:t>A &lt;meta&gt; viewport element gives the browser instructions on how to control the page's dimensions and scaling.</a:t>
            </a:r>
          </a:p>
          <a:p>
            <a:pPr lvl="1">
              <a:defRPr/>
            </a:pPr>
            <a:r>
              <a:rPr lang="en-US" sz="2000" dirty="0"/>
              <a:t>The </a:t>
            </a:r>
            <a:r>
              <a:rPr lang="en-US" sz="2000" b="1" dirty="0"/>
              <a:t>width=device-width</a:t>
            </a:r>
            <a:r>
              <a:rPr lang="en-US" sz="2000" dirty="0"/>
              <a:t> part sets the width of the page </a:t>
            </a:r>
            <a:r>
              <a:rPr lang="en-US" sz="2000" b="1" dirty="0"/>
              <a:t>to follow the screen-width of the device </a:t>
            </a:r>
            <a:r>
              <a:rPr lang="en-US" sz="2000" dirty="0"/>
              <a:t>(which will vary depending on the device).</a:t>
            </a:r>
          </a:p>
          <a:p>
            <a:pPr lvl="1">
              <a:defRPr/>
            </a:pPr>
            <a:r>
              <a:rPr lang="en-US" sz="2000" dirty="0"/>
              <a:t>The </a:t>
            </a:r>
            <a:r>
              <a:rPr lang="en-US" sz="2000" b="1" dirty="0"/>
              <a:t>initial-scale=1.0</a:t>
            </a:r>
            <a:r>
              <a:rPr lang="en-US" sz="2000" dirty="0"/>
              <a:t> part sets the </a:t>
            </a:r>
            <a:r>
              <a:rPr lang="en-US" sz="2000" b="1" dirty="0">
                <a:solidFill>
                  <a:srgbClr val="00CC00"/>
                </a:solidFill>
              </a:rPr>
              <a:t>initial</a:t>
            </a:r>
            <a:r>
              <a:rPr lang="en-US" sz="2000" b="1" dirty="0"/>
              <a:t> zoom level</a:t>
            </a:r>
            <a:r>
              <a:rPr lang="en-US" sz="2000" dirty="0"/>
              <a:t> when the page is </a:t>
            </a:r>
            <a:r>
              <a:rPr lang="en-US" sz="2000" b="1" dirty="0"/>
              <a:t>first loaded by the browser</a:t>
            </a:r>
            <a:r>
              <a:rPr lang="en-US" sz="2000" dirty="0"/>
              <a:t>.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2286000" y="150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2586038" y="286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77263" cy="5334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Popular Search Engines &amp; Search Indexes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867400"/>
          </a:xfrm>
          <a:solidFill>
            <a:srgbClr val="EAEAEA"/>
          </a:solidFill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Search Engines 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&amp;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Search Indexes </a:t>
            </a:r>
            <a:r>
              <a:rPr lang="en-US" altLang="en-US" dirty="0">
                <a:cs typeface="Arial" panose="020B0604020202020204" pitchFamily="34" charset="0"/>
              </a:rPr>
              <a:t>are very </a:t>
            </a:r>
            <a:r>
              <a:rPr lang="en-US" altLang="en-US" b="1" dirty="0">
                <a:solidFill>
                  <a:srgbClr val="00CC00"/>
                </a:solidFill>
                <a:cs typeface="Arial" panose="020B0604020202020204" pitchFamily="34" charset="0"/>
              </a:rPr>
              <a:t>popular</a:t>
            </a:r>
            <a:r>
              <a:rPr lang="en-US" altLang="en-US" dirty="0">
                <a:cs typeface="Arial" panose="020B0604020202020204" pitchFamily="34" charset="0"/>
              </a:rPr>
              <a:t> ways </a:t>
            </a:r>
            <a:r>
              <a:rPr lang="en-US" altLang="en-US" b="1" dirty="0">
                <a:cs typeface="Arial" panose="020B0604020202020204" pitchFamily="34" charset="0"/>
              </a:rPr>
              <a:t>to </a:t>
            </a: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navigate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</a:rPr>
              <a:t>the web and </a:t>
            </a:r>
            <a:r>
              <a:rPr lang="en-US" alt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find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b="1" dirty="0">
                <a:cs typeface="Arial" panose="020B0604020202020204" pitchFamily="34" charset="0"/>
              </a:rPr>
              <a:t>web sites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About </a:t>
            </a:r>
            <a:r>
              <a:rPr lang="en-US" altLang="en-US" dirty="0">
                <a:solidFill>
                  <a:schemeClr val="bg2"/>
                </a:solidFill>
                <a:cs typeface="Times New Roman" panose="02020603050405020304" pitchFamily="18" charset="0"/>
              </a:rPr>
              <a:t>90% American adults </a:t>
            </a:r>
            <a:r>
              <a:rPr lang="en-US" altLang="en-US" dirty="0">
                <a:cs typeface="Times New Roman" panose="02020603050405020304" pitchFamily="18" charset="0"/>
              </a:rPr>
              <a:t>use search engines </a:t>
            </a:r>
            <a:r>
              <a:rPr lang="en-US" altLang="en-US" b="1" dirty="0">
                <a:cs typeface="Times New Roman" panose="02020603050405020304" pitchFamily="18" charset="0"/>
              </a:rPr>
              <a:t>on a typical day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5 times </a:t>
            </a:r>
            <a:r>
              <a:rPr lang="en-US" altLang="en-US" dirty="0">
                <a:cs typeface="Times New Roman" panose="02020603050405020304" pitchFamily="18" charset="0"/>
              </a:rPr>
              <a:t>more likely to </a:t>
            </a:r>
            <a:r>
              <a:rPr lang="en-US" altLang="en-US" b="1" dirty="0">
                <a:cs typeface="Times New Roman" panose="02020603050405020304" pitchFamily="18" charset="0"/>
              </a:rPr>
              <a:t>purchase goods or services </a:t>
            </a:r>
            <a:r>
              <a:rPr lang="en-US" altLang="en-US" dirty="0">
                <a:cs typeface="Times New Roman" panose="02020603050405020304" pitchFamily="18" charset="0"/>
              </a:rPr>
              <a:t>as a result of </a:t>
            </a:r>
            <a:r>
              <a:rPr lang="en-US" altLang="en-US" b="1" dirty="0">
                <a:cs typeface="Times New Roman" panose="02020603050405020304" pitchFamily="18" charset="0"/>
              </a:rPr>
              <a:t>finding a site through a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search engine </a:t>
            </a:r>
            <a:r>
              <a:rPr lang="en-US" altLang="en-US" b="1" dirty="0">
                <a:cs typeface="Times New Roman" panose="02020603050405020304" pitchFamily="18" charset="0"/>
              </a:rPr>
              <a:t>listing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than</a:t>
            </a:r>
            <a:r>
              <a:rPr lang="en-US" altLang="en-US" dirty="0">
                <a:cs typeface="Times New Roman" panose="02020603050405020304" pitchFamily="18" charset="0"/>
              </a:rPr>
              <a:t> through a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banner ad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search engine </a:t>
            </a:r>
            <a:r>
              <a:rPr lang="en-US" altLang="en-US" dirty="0">
                <a:cs typeface="Times New Roman" panose="02020603050405020304" pitchFamily="18" charset="0"/>
              </a:rPr>
              <a:t>listing can be an </a:t>
            </a:r>
            <a:r>
              <a:rPr lang="en-US" altLang="en-US" b="1" dirty="0">
                <a:cs typeface="Times New Roman" panose="02020603050405020304" pitchFamily="18" charset="0"/>
              </a:rPr>
              <a:t>excellent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marketing tool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for your business</a:t>
            </a:r>
          </a:p>
          <a:p>
            <a:endParaRPr lang="en-US" altLang="en-US" sz="2000" b="1" dirty="0">
              <a:cs typeface="Times New Roman" panose="02020603050405020304" pitchFamily="18" charset="0"/>
            </a:endParaRPr>
          </a:p>
          <a:p>
            <a:endParaRPr lang="en-US" altLang="en-US" sz="2000" b="1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18BFB28-1F31-4719-944D-25A1086553A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Search Index (aka - </a:t>
            </a:r>
            <a:r>
              <a:rPr lang="en-US" altLang="en-US" sz="2400"/>
              <a:t>also known as: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Search Directory) 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372600" cy="632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Popular </a:t>
            </a:r>
            <a:r>
              <a:rPr lang="en-US" altLang="en-US" b="1" dirty="0">
                <a:solidFill>
                  <a:srgbClr val="FF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Search Indexes </a:t>
            </a:r>
            <a:r>
              <a:rPr lang="en-US" altLang="en-US" b="1" dirty="0">
                <a:cs typeface="Times New Roman" panose="02020603050405020304" pitchFamily="18" charset="0"/>
              </a:rPr>
              <a:t>(or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Search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Directories</a:t>
            </a:r>
            <a:r>
              <a:rPr lang="en-US" altLang="en-US" b="1" dirty="0">
                <a:cs typeface="Times New Roman" panose="02020603050405020304" pitchFamily="18" charset="0"/>
              </a:rPr>
              <a:t>):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FF00FF"/>
                </a:solidFill>
                <a:cs typeface="Times New Roman" panose="02020603050405020304" pitchFamily="18" charset="0"/>
              </a:rPr>
              <a:t>Yahoo!Search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– </a:t>
            </a:r>
            <a:r>
              <a:rPr lang="en-US" dirty="0"/>
              <a:t>a Yahoo! web search provider that uses </a:t>
            </a:r>
            <a:r>
              <a:rPr lang="en-US" b="1" dirty="0"/>
              <a:t>Microsoft's</a:t>
            </a:r>
            <a:r>
              <a:rPr lang="en-US" dirty="0"/>
              <a:t> </a:t>
            </a:r>
            <a:r>
              <a:rPr lang="en-US" b="1" dirty="0"/>
              <a:t>Bing search engine </a:t>
            </a:r>
            <a:r>
              <a:rPr lang="en-US" dirty="0"/>
              <a:t>to power results. </a:t>
            </a:r>
            <a:endParaRPr lang="en-US" altLang="en-US" sz="2400" b="1" dirty="0">
              <a:cs typeface="Times New Roman" panose="02020603050405020304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  <a:hlinkClick r:id="rId3"/>
              </a:rPr>
              <a:t>http:</a:t>
            </a:r>
            <a:r>
              <a:rPr lang="en-US" altLang="en-US" b="1" dirty="0">
                <a:cs typeface="Times New Roman" panose="02020603050405020304" pitchFamily="18" charset="0"/>
                <a:hlinkClick r:id="rId3"/>
              </a:rPr>
              <a:t>//www.yahoo.co</a:t>
            </a:r>
            <a:r>
              <a:rPr lang="en-US" altLang="en-US" dirty="0">
                <a:cs typeface="Times New Roman" panose="02020603050405020304" pitchFamily="18" charset="0"/>
                <a:hlinkClick r:id="rId3"/>
              </a:rPr>
              <a:t>m</a:t>
            </a:r>
            <a:r>
              <a:rPr lang="en-US" altLang="en-US" dirty="0">
                <a:cs typeface="Times New Roman" panose="02020603050405020304" pitchFamily="18" charset="0"/>
              </a:rPr>
              <a:t>   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Each site </a:t>
            </a:r>
            <a:r>
              <a:rPr lang="en-US" altLang="en-US" sz="3200" b="1" dirty="0">
                <a:cs typeface="Times New Roman" panose="02020603050405020304" pitchFamily="18" charset="0"/>
              </a:rPr>
              <a:t>is reviewed </a:t>
            </a:r>
            <a:r>
              <a:rPr lang="en-US" altLang="en-US" sz="3200" dirty="0">
                <a:cs typeface="Times New Roman" panose="02020603050405020304" pitchFamily="18" charset="0"/>
              </a:rPr>
              <a:t>by an </a:t>
            </a:r>
            <a:r>
              <a:rPr lang="en-US" altLang="en-US" sz="3200" b="1" dirty="0">
                <a:solidFill>
                  <a:srgbClr val="FF00FF"/>
                </a:solidFill>
                <a:cs typeface="Times New Roman" panose="02020603050405020304" pitchFamily="18" charset="0"/>
              </a:rPr>
              <a:t>editor</a:t>
            </a:r>
            <a:r>
              <a:rPr lang="en-US" altLang="en-US" sz="3200" dirty="0">
                <a:cs typeface="Times New Roman" panose="02020603050405020304" pitchFamily="18" charset="0"/>
              </a:rPr>
              <a:t> (a </a:t>
            </a:r>
            <a:r>
              <a:rPr lang="en-US" altLang="en-US" sz="3200" b="1" dirty="0">
                <a:cs typeface="Times New Roman" panose="02020603050405020304" pitchFamily="18" charset="0"/>
              </a:rPr>
              <a:t>human</a:t>
            </a:r>
            <a:r>
              <a:rPr lang="en-US" altLang="en-US" sz="3200" dirty="0">
                <a:cs typeface="Times New Roman" panose="02020603050405020304" pitchFamily="18" charset="0"/>
              </a:rPr>
              <a:t>) before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accepted</a:t>
            </a:r>
            <a:r>
              <a:rPr lang="en-US" altLang="en-US" sz="3200" b="1" dirty="0">
                <a:cs typeface="Times New Roman" panose="02020603050405020304" pitchFamily="18" charset="0"/>
              </a:rPr>
              <a:t> into a </a:t>
            </a:r>
            <a:r>
              <a:rPr lang="en-US" altLang="en-US" sz="3200" b="1" dirty="0">
                <a:solidFill>
                  <a:srgbClr val="FF00FF"/>
                </a:solidFill>
                <a:cs typeface="Times New Roman" panose="02020603050405020304" pitchFamily="18" charset="0"/>
              </a:rPr>
              <a:t>directory.</a:t>
            </a:r>
          </a:p>
          <a:p>
            <a:pPr>
              <a:lnSpc>
                <a:spcPct val="9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They</a:t>
            </a:r>
            <a:r>
              <a:rPr lang="en-US" altLang="en-US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maintain</a:t>
            </a:r>
            <a:r>
              <a:rPr lang="en-US" altLang="en-US" sz="3200" dirty="0">
                <a:cs typeface="Times New Roman" panose="02020603050405020304" pitchFamily="18" charset="0"/>
              </a:rPr>
              <a:t> a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hierarchical</a:t>
            </a:r>
            <a:r>
              <a:rPr lang="en-US" altLang="en-US" sz="3200" b="1" dirty="0">
                <a:cs typeface="Times New Roman" panose="02020603050405020304" pitchFamily="18" charset="0"/>
              </a:rPr>
              <a:t> category of topics</a:t>
            </a:r>
            <a:r>
              <a:rPr lang="en-US" altLang="en-US" sz="3200" dirty="0"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cs typeface="Times New Roman" panose="02020603050405020304" pitchFamily="18" charset="0"/>
              </a:rPr>
              <a:t>places website listings</a:t>
            </a:r>
            <a:r>
              <a:rPr lang="en-US" altLang="en-US" sz="3200" dirty="0">
                <a:cs typeface="Times New Roman" panose="02020603050405020304" pitchFamily="18" charset="0"/>
              </a:rPr>
              <a:t> into these categories.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Search</a:t>
            </a:r>
            <a:r>
              <a:rPr lang="en-US" altLang="en-US" dirty="0">
                <a:cs typeface="Times New Roman" panose="02020603050405020304" pitchFamily="18" charset="0"/>
              </a:rPr>
              <a:t> either by </a:t>
            </a:r>
            <a:r>
              <a:rPr lang="en-US" altLang="en-US" b="1" dirty="0">
                <a:cs typeface="Times New Roman" panose="02020603050405020304" pitchFamily="18" charset="0"/>
              </a:rPr>
              <a:t>typing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cs typeface="Times New Roman" panose="02020603050405020304" pitchFamily="18" charset="0"/>
              </a:rPr>
              <a:t>in</a:t>
            </a:r>
            <a:r>
              <a:rPr lang="en-US" altLang="en-US" dirty="0">
                <a:cs typeface="Times New Roman" panose="02020603050405020304" pitchFamily="18" charset="0"/>
              </a:rPr>
              <a:t> a “</a:t>
            </a:r>
            <a:r>
              <a:rPr lang="en-US" altLang="en-US" b="1" dirty="0">
                <a:cs typeface="Times New Roman" panose="02020603050405020304" pitchFamily="18" charset="0"/>
              </a:rPr>
              <a:t>search”</a:t>
            </a:r>
            <a:r>
              <a:rPr lang="en-US" altLang="en-US" dirty="0">
                <a:cs typeface="Times New Roman" panose="02020603050405020304" pitchFamily="18" charset="0"/>
              </a:rPr>
              <a:t> term </a:t>
            </a:r>
            <a:r>
              <a:rPr lang="en-US" altLang="en-US" b="1" dirty="0">
                <a:cs typeface="Times New Roman" panose="02020603050405020304" pitchFamily="18" charset="0"/>
              </a:rPr>
              <a:t>OR</a:t>
            </a:r>
            <a:r>
              <a:rPr lang="en-US" altLang="en-US" dirty="0">
                <a:cs typeface="Times New Roman" panose="02020603050405020304" pitchFamily="18" charset="0"/>
              </a:rPr>
              <a:t> "</a:t>
            </a:r>
            <a:r>
              <a:rPr lang="en-US" altLang="en-US" b="1" dirty="0">
                <a:cs typeface="Times New Roman" panose="02020603050405020304" pitchFamily="18" charset="0"/>
              </a:rPr>
              <a:t>drilling" down</a:t>
            </a:r>
            <a:r>
              <a:rPr lang="en-US" altLang="en-US" dirty="0">
                <a:cs typeface="Times New Roman" panose="02020603050405020304" pitchFamily="18" charset="0"/>
              </a:rPr>
              <a:t> into the hierarchy for relevant sites. </a:t>
            </a:r>
          </a:p>
          <a:p>
            <a:pPr>
              <a:lnSpc>
                <a:spcPct val="90000"/>
              </a:lnSpc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Yahoo was originally a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search index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Yahoo’s </a:t>
            </a:r>
            <a:r>
              <a:rPr lang="en-US" altLang="en-US" b="1" dirty="0">
                <a:cs typeface="Times New Roman" panose="02020603050405020304" pitchFamily="18" charset="0"/>
              </a:rPr>
              <a:t>main engine is now a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search engine. </a:t>
            </a:r>
          </a:p>
          <a:p>
            <a:pPr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20022B7-21B3-43CB-8995-000646E432F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144000" cy="533400"/>
          </a:xfrm>
        </p:spPr>
        <p:txBody>
          <a:bodyPr/>
          <a:lstStyle/>
          <a:p>
            <a:r>
              <a:rPr lang="en-US" altLang="en-US"/>
              <a:t>Search Engine Components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8392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Popular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Search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Engines</a:t>
            </a:r>
            <a:r>
              <a:rPr lang="en-US" dirty="0">
                <a:cs typeface="Times New Roman" pitchFamily="18" charset="0"/>
              </a:rPr>
              <a:t> are 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programmatically</a:t>
            </a:r>
            <a:r>
              <a:rPr lang="en-US" b="1" dirty="0">
                <a:cs typeface="Times New Roman" pitchFamily="18" charset="0"/>
              </a:rPr>
              <a:t> driven</a:t>
            </a:r>
            <a:r>
              <a:rPr lang="en-US" dirty="0">
                <a:cs typeface="Times New Roman" pitchFamily="18" charset="0"/>
              </a:rPr>
              <a:t>:</a:t>
            </a:r>
          </a:p>
          <a:p>
            <a:pPr lvl="1">
              <a:defRPr/>
            </a:pPr>
            <a:r>
              <a:rPr lang="en-US" sz="2400" dirty="0">
                <a:cs typeface="Times New Roman" pitchFamily="18" charset="0"/>
              </a:rPr>
              <a:t>Google </a:t>
            </a:r>
            <a:r>
              <a:rPr lang="en-US" sz="2400" dirty="0">
                <a:cs typeface="Times New Roman" pitchFamily="18" charset="0"/>
                <a:hlinkClick r:id="rId3"/>
              </a:rPr>
              <a:t>http://www.google.com</a:t>
            </a:r>
            <a:r>
              <a:rPr lang="en-US" sz="2400" dirty="0">
                <a:cs typeface="Times New Roman" pitchFamily="18" charset="0"/>
              </a:rPr>
              <a:t> – </a:t>
            </a:r>
            <a:r>
              <a:rPr lang="en-US" sz="2400" b="1" dirty="0">
                <a:cs typeface="Times New Roman" pitchFamily="18" charset="0"/>
              </a:rPr>
              <a:t>JavaScript, C++</a:t>
            </a:r>
          </a:p>
          <a:p>
            <a:pPr lvl="3">
              <a:defRPr/>
            </a:pPr>
            <a:r>
              <a:rPr lang="en-US" dirty="0"/>
              <a:t>Internally </a:t>
            </a:r>
            <a:r>
              <a:rPr lang="en-US" b="1" dirty="0"/>
              <a:t>Google</a:t>
            </a:r>
            <a:r>
              <a:rPr lang="en-US" dirty="0"/>
              <a:t> people </a:t>
            </a:r>
            <a:r>
              <a:rPr lang="en-US" b="1" dirty="0"/>
              <a:t>use</a:t>
            </a:r>
            <a:r>
              <a:rPr lang="en-US" dirty="0"/>
              <a:t> many technologies including </a:t>
            </a:r>
            <a:r>
              <a:rPr lang="en-US" b="1" dirty="0"/>
              <a:t>PHP, C#, Ruby and Perl</a:t>
            </a:r>
            <a:endParaRPr lang="en-US" b="1" dirty="0">
              <a:cs typeface="Times New Roman" pitchFamily="18" charset="0"/>
            </a:endParaRPr>
          </a:p>
          <a:p>
            <a:pPr lvl="1">
              <a:defRPr/>
            </a:pPr>
            <a:r>
              <a:rPr lang="en-US" sz="2400" dirty="0">
                <a:cs typeface="Times New Roman" pitchFamily="18" charset="0"/>
              </a:rPr>
              <a:t>Microsoft </a:t>
            </a:r>
            <a:r>
              <a:rPr lang="en-US" sz="2400" dirty="0">
                <a:hlinkClick r:id="rId4"/>
              </a:rPr>
              <a:t>https://www.bing.com</a:t>
            </a:r>
            <a:r>
              <a:rPr lang="en-US" sz="2400" dirty="0"/>
              <a:t> – ASP.NET  (</a:t>
            </a:r>
            <a:r>
              <a:rPr lang="en-US" sz="2400" dirty="0">
                <a:cs typeface="Times New Roman" pitchFamily="18" charset="0"/>
              </a:rPr>
              <a:t>was </a:t>
            </a:r>
            <a:r>
              <a:rPr lang="en-US" sz="2400" dirty="0">
                <a:cs typeface="Times New Roman" pitchFamily="18" charset="0"/>
                <a:hlinkClick r:id="rId5"/>
              </a:rPr>
              <a:t>http://msn.com</a:t>
            </a:r>
            <a:r>
              <a:rPr lang="en-US" sz="2400" dirty="0">
                <a:cs typeface="Times New Roman" pitchFamily="18" charset="0"/>
              </a:rPr>
              <a:t>) </a:t>
            </a:r>
          </a:p>
          <a:p>
            <a:pPr lvl="1">
              <a:defRPr/>
            </a:pPr>
            <a:endParaRPr lang="en-US" sz="2400" dirty="0">
              <a:cs typeface="Times New Roman" pitchFamily="18" charset="0"/>
            </a:endParaRPr>
          </a:p>
          <a:p>
            <a:pPr lvl="1">
              <a:defRPr/>
            </a:pPr>
            <a:r>
              <a:rPr lang="en-US" sz="2000" dirty="0"/>
              <a:t>How Google Search Works - </a:t>
            </a:r>
            <a:r>
              <a:rPr lang="en-US" sz="2000" dirty="0">
                <a:hlinkClick r:id="rId6"/>
              </a:rPr>
              <a:t>https://support.google.com/webmasters/answer/70897?hl=en&amp;ref_topic=4558960</a:t>
            </a:r>
            <a:r>
              <a:rPr lang="en-US" sz="2000" dirty="0"/>
              <a:t>++ </a:t>
            </a:r>
            <a:endParaRPr lang="en-US" sz="800" dirty="0">
              <a:cs typeface="Times New Roman" pitchFamily="18" charset="0"/>
            </a:endParaRPr>
          </a:p>
          <a:p>
            <a:pPr>
              <a:defRPr/>
            </a:pPr>
            <a:endParaRPr lang="en-US" sz="800" b="1" dirty="0">
              <a:solidFill>
                <a:srgbClr val="FF00FF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800" b="1" dirty="0">
              <a:solidFill>
                <a:srgbClr val="FF00FF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Search</a:t>
            </a:r>
            <a:r>
              <a:rPr lang="en-US" b="1" dirty="0">
                <a:cs typeface="Times New Roman" pitchFamily="18" charset="0"/>
              </a:rPr>
              <a:t> engines </a:t>
            </a:r>
            <a:r>
              <a:rPr lang="en-US" dirty="0">
                <a:cs typeface="Times New Roman" pitchFamily="18" charset="0"/>
              </a:rPr>
              <a:t>use the following components: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Rob</a:t>
            </a:r>
            <a:r>
              <a:rPr lang="en-US" sz="2800" dirty="0">
                <a:solidFill>
                  <a:schemeClr val="bg2"/>
                </a:solidFill>
                <a:cs typeface="Times New Roman" pitchFamily="18" charset="0"/>
              </a:rPr>
              <a:t>o</a:t>
            </a: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t</a:t>
            </a:r>
            <a:r>
              <a:rPr lang="en-US" sz="2800" b="1" dirty="0">
                <a:cs typeface="Times New Roman" pitchFamily="18" charset="0"/>
              </a:rPr>
              <a:t> or “spider”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D</a:t>
            </a:r>
            <a:r>
              <a:rPr lang="en-US" sz="2800" dirty="0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tabase</a:t>
            </a:r>
            <a:r>
              <a:rPr lang="en-US" sz="2800" dirty="0">
                <a:cs typeface="Times New Roman" pitchFamily="18" charset="0"/>
              </a:rPr>
              <a:t> (also used by </a:t>
            </a:r>
            <a:r>
              <a:rPr lang="en-US" sz="2800" b="1" dirty="0">
                <a:cs typeface="Times New Roman" pitchFamily="18" charset="0"/>
              </a:rPr>
              <a:t>search directories</a:t>
            </a:r>
            <a:r>
              <a:rPr lang="en-US" sz="2800" dirty="0"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Search form </a:t>
            </a:r>
            <a:r>
              <a:rPr lang="en-US" sz="2800" dirty="0">
                <a:cs typeface="Times New Roman" pitchFamily="18" charset="0"/>
              </a:rPr>
              <a:t>(also used by </a:t>
            </a:r>
            <a:r>
              <a:rPr lang="en-US" sz="2800" b="1" dirty="0">
                <a:cs typeface="Times New Roman" pitchFamily="18" charset="0"/>
              </a:rPr>
              <a:t>search directories</a:t>
            </a:r>
            <a:r>
              <a:rPr lang="en-US" sz="2800" dirty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132DB06-E282-48D7-A28D-CE86E5F730D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altLang="en-US" dirty="0"/>
              <a:t>1. Search Engine Rob</a:t>
            </a:r>
            <a:r>
              <a:rPr lang="en-US" altLang="en-US" b="0" dirty="0"/>
              <a:t>o</a:t>
            </a:r>
            <a:r>
              <a:rPr lang="en-US" altLang="en-US" dirty="0"/>
              <a:t>t – crawling, discovering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Also called </a:t>
            </a:r>
            <a:r>
              <a:rPr lang="en-US" altLang="en-US" sz="2400" b="1" dirty="0">
                <a:cs typeface="Times New Roman" panose="02020603050405020304" pitchFamily="18" charset="0"/>
              </a:rPr>
              <a:t>spiders, cr</a:t>
            </a:r>
            <a:r>
              <a:rPr lang="en-US" altLang="en-US" sz="2400" dirty="0"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cs typeface="Times New Roman" panose="02020603050405020304" pitchFamily="18" charset="0"/>
              </a:rPr>
              <a:t>wlers</a:t>
            </a:r>
            <a:r>
              <a:rPr lang="en-US" altLang="en-US" sz="2400" dirty="0">
                <a:cs typeface="Times New Roman" panose="02020603050405020304" pitchFamily="18" charset="0"/>
              </a:rPr>
              <a:t> or </a:t>
            </a:r>
            <a:r>
              <a:rPr lang="en-US" altLang="en-US" sz="2400" b="1" dirty="0">
                <a:cs typeface="Times New Roman" panose="02020603050405020304" pitchFamily="18" charset="0"/>
              </a:rPr>
              <a:t>bots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A </a:t>
            </a:r>
            <a:r>
              <a:rPr lang="en-US" altLang="en-US" sz="2000" b="1" dirty="0">
                <a:cs typeface="Times New Roman" panose="02020603050405020304" pitchFamily="18" charset="0"/>
              </a:rPr>
              <a:t>computer program </a:t>
            </a:r>
            <a:r>
              <a:rPr lang="en-US" altLang="en-US" sz="2000" dirty="0">
                <a:cs typeface="Times New Roman" panose="02020603050405020304" pitchFamily="18" charset="0"/>
              </a:rPr>
              <a:t>that </a:t>
            </a:r>
            <a:r>
              <a:rPr lang="en-US" altLang="en-US" sz="2000" b="1" dirty="0">
                <a:solidFill>
                  <a:srgbClr val="00CCFF"/>
                </a:solidFill>
                <a:cs typeface="Times New Roman" panose="02020603050405020304" pitchFamily="18" charset="0"/>
              </a:rPr>
              <a:t>follows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hyperlinks</a:t>
            </a:r>
            <a:r>
              <a:rPr lang="en-US" altLang="en-US" sz="2000" b="1" dirty="0"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cs typeface="Times New Roman" panose="02020603050405020304" pitchFamily="18" charset="0"/>
              </a:rPr>
              <a:t>and  “walks” (</a:t>
            </a:r>
            <a:r>
              <a:rPr lang="en-US" altLang="en-US" sz="2000" b="1" dirty="0">
                <a:cs typeface="Times New Roman" panose="02020603050405020304" pitchFamily="18" charset="0"/>
              </a:rPr>
              <a:t>trav</a:t>
            </a:r>
            <a:r>
              <a:rPr lang="en-US" altLang="en-US" sz="2000" dirty="0">
                <a:cs typeface="Times New Roman" panose="02020603050405020304" pitchFamily="18" charset="0"/>
              </a:rPr>
              <a:t>e</a:t>
            </a:r>
            <a:r>
              <a:rPr lang="en-US" altLang="en-US" sz="2000" b="1" dirty="0">
                <a:cs typeface="Times New Roman" panose="02020603050405020304" pitchFamily="18" charset="0"/>
              </a:rPr>
              <a:t>rse</a:t>
            </a:r>
            <a:r>
              <a:rPr lang="en-US" altLang="en-US" sz="2000" dirty="0">
                <a:cs typeface="Times New Roman" panose="02020603050405020304" pitchFamily="18" charset="0"/>
              </a:rPr>
              <a:t>) the Web pages -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accessing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solidFill>
                  <a:srgbClr val="00B0F0"/>
                </a:solidFill>
                <a:cs typeface="Times New Roman" panose="02020603050405020304" pitchFamily="18" charset="0"/>
              </a:rPr>
              <a:t>documenting</a:t>
            </a:r>
            <a:r>
              <a:rPr lang="en-US" altLang="en-US" sz="2000" dirty="0">
                <a:cs typeface="Times New Roman" panose="02020603050405020304" pitchFamily="18" charset="0"/>
              </a:rPr>
              <a:t> Web pages </a:t>
            </a:r>
            <a:r>
              <a:rPr lang="en-US" altLang="en-US" sz="2000" b="1" dirty="0">
                <a:cs typeface="Times New Roman" panose="02020603050405020304" pitchFamily="18" charset="0"/>
              </a:rPr>
              <a:t>automatically 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>
                <a:solidFill>
                  <a:srgbClr val="00CCFF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0CCFF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000" b="1" dirty="0">
                <a:solidFill>
                  <a:srgbClr val="00CCFF"/>
                </a:solidFill>
                <a:cs typeface="Times New Roman" panose="02020603050405020304" pitchFamily="18" charset="0"/>
              </a:rPr>
              <a:t>tegor</a:t>
            </a:r>
            <a:r>
              <a:rPr lang="en-US" altLang="en-US" sz="2000" dirty="0">
                <a:solidFill>
                  <a:srgbClr val="00CCFF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b="1" dirty="0">
                <a:solidFill>
                  <a:srgbClr val="00CCFF"/>
                </a:solidFill>
                <a:cs typeface="Times New Roman" panose="02020603050405020304" pitchFamily="18" charset="0"/>
              </a:rPr>
              <a:t>zes</a:t>
            </a:r>
            <a:r>
              <a:rPr lang="en-US" altLang="en-US" sz="2000" dirty="0">
                <a:cs typeface="Times New Roman" panose="02020603050405020304" pitchFamily="18" charset="0"/>
              </a:rPr>
              <a:t> the </a:t>
            </a:r>
            <a:r>
              <a:rPr lang="en-US" altLang="en-US" sz="2000" b="1" dirty="0">
                <a:cs typeface="Times New Roman" panose="02020603050405020304" pitchFamily="18" charset="0"/>
              </a:rPr>
              <a:t>pages</a:t>
            </a:r>
            <a:r>
              <a:rPr lang="en-US" altLang="en-US" sz="2000" dirty="0">
                <a:cs typeface="Times New Roman" panose="02020603050405020304" pitchFamily="18" charset="0"/>
              </a:rPr>
              <a:t> and </a:t>
            </a:r>
            <a:r>
              <a:rPr lang="en-US" alt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stores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Times New Roman" panose="02020603050405020304" pitchFamily="18" charset="0"/>
              </a:rPr>
              <a:t>information</a:t>
            </a:r>
            <a:r>
              <a:rPr lang="en-US" altLang="en-US" sz="2000" dirty="0">
                <a:cs typeface="Times New Roman" panose="02020603050405020304" pitchFamily="18" charset="0"/>
              </a:rPr>
              <a:t> in a </a:t>
            </a:r>
            <a:r>
              <a:rPr lang="en-US" altLang="en-US" sz="2000" b="1" dirty="0">
                <a:solidFill>
                  <a:schemeClr val="bg2"/>
                </a:solidFill>
                <a:cs typeface="Times New Roman" panose="02020603050405020304" pitchFamily="18" charset="0"/>
              </a:rPr>
              <a:t>database</a:t>
            </a: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8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May 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access</a:t>
            </a:r>
            <a:r>
              <a:rPr lang="en-US" altLang="en-US" sz="2400" dirty="0">
                <a:cs typeface="Times New Roman" panose="02020603050405020304" pitchFamily="18" charset="0"/>
              </a:rPr>
              <a:t> the following components of Web pages: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title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meta</a:t>
            </a:r>
            <a:r>
              <a:rPr lang="en-US" altLang="en-US" sz="2400" dirty="0">
                <a:cs typeface="Times New Roman" panose="02020603050405020304" pitchFamily="18" charset="0"/>
              </a:rPr>
              <a:t> tag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keywords</a:t>
            </a:r>
            <a:r>
              <a:rPr lang="en-US" altLang="en-US" sz="2400" dirty="0">
                <a:cs typeface="Times New Roman" panose="02020603050405020304" pitchFamily="18" charset="0"/>
              </a:rPr>
              <a:t> &amp;  </a:t>
            </a:r>
            <a:r>
              <a:rPr lang="en-US" altLang="en-US" sz="2400" b="1" dirty="0">
                <a:cs typeface="Times New Roman" panose="02020603050405020304" pitchFamily="18" charset="0"/>
              </a:rPr>
              <a:t>meta</a:t>
            </a:r>
            <a:r>
              <a:rPr lang="en-US" altLang="en-US" sz="2400" dirty="0">
                <a:cs typeface="Times New Roman" panose="02020603050405020304" pitchFamily="18" charset="0"/>
              </a:rPr>
              <a:t> tag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description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 </a:t>
            </a:r>
            <a:r>
              <a:rPr lang="en-US" altLang="en-US" sz="2400" b="1" dirty="0">
                <a:cs typeface="Times New Roman" panose="02020603050405020304" pitchFamily="18" charset="0"/>
              </a:rPr>
              <a:t>in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 headings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other text </a:t>
            </a:r>
            <a:r>
              <a:rPr lang="en-US" altLang="en-US" sz="2400" dirty="0">
                <a:cs typeface="Times New Roman" panose="02020603050405020304" pitchFamily="18" charset="0"/>
              </a:rPr>
              <a:t>(the 1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st</a:t>
            </a:r>
            <a:r>
              <a:rPr lang="en-US" altLang="en-US" sz="2400" dirty="0">
                <a:cs typeface="Times New Roman" panose="02020603050405020304" pitchFamily="18" charset="0"/>
              </a:rPr>
              <a:t> few sentences) on the page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hyperlinks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/>
              <a:t>spammers</a:t>
            </a:r>
            <a:r>
              <a:rPr lang="en-US" altLang="en-US" sz="2400" dirty="0"/>
              <a:t> use them to scan for email addresses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cs typeface="Times New Roman" panose="02020603050405020304" pitchFamily="18" charset="0"/>
              </a:rPr>
              <a:t>More details </a:t>
            </a:r>
            <a:r>
              <a:rPr lang="en-US" altLang="en-US" sz="2000" dirty="0">
                <a:cs typeface="Times New Roman" panose="02020603050405020304" pitchFamily="18" charset="0"/>
                <a:hlinkClick r:id="rId3"/>
              </a:rPr>
              <a:t>http://www.robotstxt.org</a:t>
            </a:r>
            <a:r>
              <a:rPr lang="en-US" altLang="en-US" sz="2000" dirty="0">
                <a:cs typeface="Times New Roman" panose="02020603050405020304" pitchFamily="18" charset="0"/>
              </a:rPr>
              <a:t> :</a:t>
            </a:r>
          </a:p>
          <a:p>
            <a:pPr>
              <a:defRPr/>
            </a:pPr>
            <a:r>
              <a:rPr lang="en-US" altLang="en-US" sz="1300" dirty="0"/>
              <a:t>Use a special HTML &lt;META&gt; tag to </a:t>
            </a:r>
            <a:r>
              <a:rPr lang="en-US" altLang="en-US" sz="1300" b="1" dirty="0"/>
              <a:t>tell robots </a:t>
            </a:r>
            <a:r>
              <a:rPr lang="en-US" altLang="en-US" sz="1300" b="1" dirty="0">
                <a:solidFill>
                  <a:schemeClr val="accent1"/>
                </a:solidFill>
              </a:rPr>
              <a:t>not to go </a:t>
            </a:r>
            <a:r>
              <a:rPr lang="en-US" altLang="en-US" sz="1300" b="1" dirty="0"/>
              <a:t>index the content of a page, and/or not scan it</a:t>
            </a:r>
            <a:r>
              <a:rPr lang="en-US" altLang="en-US" sz="1300" dirty="0"/>
              <a:t> for links to follow. </a:t>
            </a:r>
          </a:p>
          <a:p>
            <a:pPr>
              <a:defRPr/>
            </a:pPr>
            <a:r>
              <a:rPr lang="en-US" altLang="en-US" sz="1300" dirty="0"/>
              <a:t>For example: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1300" dirty="0"/>
              <a:t>       &lt;html&gt; &lt;</a:t>
            </a:r>
            <a:r>
              <a:rPr lang="en-US" altLang="en-US" sz="1300" b="1" dirty="0">
                <a:solidFill>
                  <a:srgbClr val="FF00FF"/>
                </a:solidFill>
              </a:rPr>
              <a:t>head</a:t>
            </a:r>
            <a:r>
              <a:rPr lang="en-US" altLang="en-US" sz="1300" dirty="0"/>
              <a:t>&gt; &lt;</a:t>
            </a:r>
            <a:r>
              <a:rPr lang="en-US" altLang="en-US" sz="1300" b="1" dirty="0"/>
              <a:t>title</a:t>
            </a:r>
            <a:r>
              <a:rPr lang="en-US" altLang="en-US" sz="1300" dirty="0"/>
              <a:t>&gt;...&lt;/</a:t>
            </a:r>
            <a:r>
              <a:rPr lang="en-US" altLang="en-US" sz="1300" b="1" dirty="0"/>
              <a:t>title</a:t>
            </a:r>
            <a:r>
              <a:rPr lang="en-US" altLang="en-US" sz="1300" dirty="0"/>
              <a:t>&gt; </a:t>
            </a:r>
            <a:r>
              <a:rPr lang="en-US" altLang="en-US" sz="1300" b="1" dirty="0"/>
              <a:t>&lt;</a:t>
            </a:r>
            <a:r>
              <a:rPr lang="en-US" altLang="en-US" sz="1300" b="1" dirty="0">
                <a:solidFill>
                  <a:srgbClr val="FF0000"/>
                </a:solidFill>
              </a:rPr>
              <a:t>META</a:t>
            </a:r>
            <a:r>
              <a:rPr lang="en-US" altLang="en-US" sz="1300" b="1" dirty="0"/>
              <a:t> NAME="ROBOTS" CONTENT="</a:t>
            </a:r>
            <a:r>
              <a:rPr lang="en-US" altLang="en-US" sz="1300" b="1" dirty="0">
                <a:highlight>
                  <a:srgbClr val="FFFF00"/>
                </a:highlight>
              </a:rPr>
              <a:t>NOINDEX</a:t>
            </a:r>
            <a:r>
              <a:rPr lang="en-US" altLang="en-US" sz="1300" b="1" dirty="0"/>
              <a:t>, </a:t>
            </a:r>
            <a:r>
              <a:rPr lang="en-US" altLang="en-US" sz="1300" b="1" dirty="0">
                <a:solidFill>
                  <a:srgbClr val="FF0000"/>
                </a:solidFill>
                <a:highlight>
                  <a:srgbClr val="FFFF00"/>
                </a:highlight>
              </a:rPr>
              <a:t>NOFOLLOW</a:t>
            </a:r>
            <a:r>
              <a:rPr lang="en-US" altLang="en-US" sz="1300" b="1" dirty="0"/>
              <a:t>"&gt;</a:t>
            </a:r>
            <a:r>
              <a:rPr lang="en-US" altLang="en-US" sz="1300" dirty="0"/>
              <a:t> &lt;/</a:t>
            </a:r>
            <a:r>
              <a:rPr lang="en-US" altLang="en-US" sz="1300" b="1" dirty="0">
                <a:solidFill>
                  <a:srgbClr val="FF00FF"/>
                </a:solidFill>
              </a:rPr>
              <a:t>head</a:t>
            </a:r>
            <a:r>
              <a:rPr lang="en-US" altLang="en-US" sz="1300" dirty="0"/>
              <a:t>&gt;  …</a:t>
            </a:r>
          </a:p>
          <a:p>
            <a:pPr>
              <a:defRPr/>
            </a:pPr>
            <a:r>
              <a:rPr lang="en-US" altLang="en-US" sz="1300" b="1" dirty="0"/>
              <a:t>robots can ignore your &lt;META&gt; tag</a:t>
            </a:r>
            <a:r>
              <a:rPr lang="en-US" altLang="en-US" sz="1300" dirty="0"/>
              <a:t>. Especially </a:t>
            </a:r>
            <a:r>
              <a:rPr lang="en-US" altLang="en-US" sz="1300" b="1" dirty="0">
                <a:solidFill>
                  <a:srgbClr val="FF0000"/>
                </a:solidFill>
              </a:rPr>
              <a:t>malware</a:t>
            </a:r>
            <a:r>
              <a:rPr lang="en-US" altLang="en-US" sz="1300" b="1" dirty="0"/>
              <a:t> </a:t>
            </a:r>
            <a:r>
              <a:rPr lang="en-US" altLang="en-US" sz="1300" b="1" dirty="0">
                <a:solidFill>
                  <a:srgbClr val="FF0000"/>
                </a:solidFill>
              </a:rPr>
              <a:t>robots</a:t>
            </a:r>
            <a:r>
              <a:rPr lang="en-US" altLang="en-US" sz="1300" b="1" dirty="0"/>
              <a:t> </a:t>
            </a:r>
            <a:r>
              <a:rPr lang="en-US" altLang="en-US" sz="1300" dirty="0"/>
              <a:t>that </a:t>
            </a:r>
            <a:r>
              <a:rPr lang="en-US" altLang="en-US" sz="1300" b="1" dirty="0">
                <a:solidFill>
                  <a:srgbClr val="00CCFF"/>
                </a:solidFill>
              </a:rPr>
              <a:t>scan</a:t>
            </a:r>
            <a:r>
              <a:rPr lang="en-US" altLang="en-US" sz="1300" b="1" dirty="0"/>
              <a:t> the web for security </a:t>
            </a:r>
            <a:r>
              <a:rPr lang="en-US" altLang="en-US" sz="1300" b="1" dirty="0">
                <a:solidFill>
                  <a:srgbClr val="FF00FF"/>
                </a:solidFill>
              </a:rPr>
              <a:t>vulnerabilities</a:t>
            </a:r>
            <a:r>
              <a:rPr lang="en-US" altLang="en-US" sz="1300" dirty="0"/>
              <a:t>, and </a:t>
            </a:r>
            <a:r>
              <a:rPr lang="en-US" altLang="en-US" sz="1300" b="1" dirty="0">
                <a:solidFill>
                  <a:schemeClr val="bg2"/>
                </a:solidFill>
              </a:rPr>
              <a:t>email address harvesters</a:t>
            </a:r>
            <a:r>
              <a:rPr lang="en-US" altLang="en-US" sz="1300" dirty="0"/>
              <a:t> used by </a:t>
            </a:r>
            <a:r>
              <a:rPr lang="en-US" altLang="en-US" sz="1300" b="1" dirty="0">
                <a:solidFill>
                  <a:srgbClr val="FF00FF"/>
                </a:solidFill>
              </a:rPr>
              <a:t>spammers</a:t>
            </a:r>
            <a:r>
              <a:rPr lang="en-US" altLang="en-US" sz="1300" dirty="0"/>
              <a:t> will pay </a:t>
            </a:r>
            <a:r>
              <a:rPr lang="en-US" altLang="en-US" sz="1300" b="1" dirty="0"/>
              <a:t>no attention</a:t>
            </a:r>
            <a:r>
              <a:rPr lang="en-US" altLang="en-US" sz="1300" dirty="0"/>
              <a:t>. </a:t>
            </a:r>
          </a:p>
          <a:p>
            <a:pPr lvl="1">
              <a:defRPr/>
            </a:pPr>
            <a:r>
              <a:rPr lang="en-US" altLang="en-US" sz="1200" dirty="0"/>
              <a:t>the </a:t>
            </a:r>
            <a:r>
              <a:rPr lang="en-US" alt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NOFOLLOW</a:t>
            </a:r>
            <a:r>
              <a:rPr lang="en-US" altLang="en-US" sz="1200" dirty="0"/>
              <a:t> directive only </a:t>
            </a:r>
            <a:r>
              <a:rPr lang="en-US" altLang="en-US" sz="1200" b="1" dirty="0"/>
              <a:t>applies to links </a:t>
            </a:r>
            <a:r>
              <a:rPr lang="en-US" altLang="en-US" sz="1200" b="1" dirty="0">
                <a:highlight>
                  <a:srgbClr val="FFFF00"/>
                </a:highlight>
              </a:rPr>
              <a:t>on this page</a:t>
            </a:r>
            <a:r>
              <a:rPr lang="en-US" altLang="en-US" sz="1200" dirty="0"/>
              <a:t>. It's entirely likely that a </a:t>
            </a:r>
            <a:r>
              <a:rPr lang="en-US" altLang="en-US" sz="1200" b="1" dirty="0"/>
              <a:t>robot might find the same links on some other page without a </a:t>
            </a:r>
            <a:r>
              <a:rPr lang="en-US" altLang="en-US" sz="1200" b="1" dirty="0">
                <a:highlight>
                  <a:srgbClr val="FFFF00"/>
                </a:highlight>
              </a:rPr>
              <a:t>NOFOLLOW</a:t>
            </a:r>
            <a:r>
              <a:rPr lang="en-US" altLang="en-US" sz="1200" b="1" dirty="0"/>
              <a:t> </a:t>
            </a:r>
            <a:r>
              <a:rPr lang="en-US" altLang="en-US" sz="1200" dirty="0"/>
              <a:t>(perhaps on some other site), and </a:t>
            </a:r>
            <a:r>
              <a:rPr lang="en-US" altLang="en-US" sz="1200" b="1" dirty="0"/>
              <a:t>so still arrives at your undesired page. 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29EBF31-14E7-428A-80F9-651434458B6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82000" cy="473075"/>
          </a:xfrm>
        </p:spPr>
        <p:txBody>
          <a:bodyPr/>
          <a:lstStyle/>
          <a:p>
            <a:r>
              <a:rPr lang="en-US" altLang="en-US"/>
              <a:t>2. Search Engine Database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9181"/>
            <a:ext cx="9144000" cy="56770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D</a:t>
            </a:r>
            <a:r>
              <a:rPr lang="en-US" altLang="en-US" dirty="0"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tabase DB: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cs typeface="Times New Roman" panose="02020603050405020304" pitchFamily="18" charset="0"/>
              </a:rPr>
              <a:t>collection of information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organized</a:t>
            </a:r>
            <a:r>
              <a:rPr lang="en-US" altLang="en-US" sz="2400" dirty="0">
                <a:cs typeface="Times New Roman" panose="02020603050405020304" pitchFamily="18" charset="0"/>
              </a:rPr>
              <a:t> so that its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contents</a:t>
            </a:r>
            <a:r>
              <a:rPr lang="en-US" altLang="en-US" sz="2400" dirty="0">
                <a:cs typeface="Times New Roman" panose="02020603050405020304" pitchFamily="18" charset="0"/>
              </a:rPr>
              <a:t> can easily be </a:t>
            </a:r>
            <a:r>
              <a:rPr lang="en-US" altLang="en-US" sz="2400" b="1" dirty="0">
                <a:cs typeface="Times New Roman" panose="02020603050405020304" pitchFamily="18" charset="0"/>
              </a:rPr>
              <a:t>accessed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>
                <a:cs typeface="Times New Roman" panose="02020603050405020304" pitchFamily="18" charset="0"/>
              </a:rPr>
              <a:t>managed</a:t>
            </a:r>
            <a:r>
              <a:rPr lang="en-US" altLang="en-US" sz="2400" dirty="0">
                <a:cs typeface="Times New Roman" panose="02020603050405020304" pitchFamily="18" charset="0"/>
              </a:rPr>
              <a:t>, and </a:t>
            </a:r>
            <a:r>
              <a:rPr lang="en-US" altLang="en-US" sz="2400" b="1" dirty="0">
                <a:cs typeface="Times New Roman" panose="02020603050405020304" pitchFamily="18" charset="0"/>
              </a:rPr>
              <a:t>updated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result</a:t>
            </a:r>
            <a:r>
              <a:rPr lang="en-US" altLang="en-US" sz="2400" dirty="0">
                <a:cs typeface="Times New Roman" panose="02020603050405020304" pitchFamily="18" charset="0"/>
              </a:rPr>
              <a:t> of the search engine is </a:t>
            </a:r>
            <a:r>
              <a:rPr lang="en-US" altLang="en-US" sz="2400" b="1" dirty="0">
                <a:cs typeface="Times New Roman" panose="02020603050405020304" pitchFamily="18" charset="0"/>
              </a:rPr>
              <a:t>from the DB</a:t>
            </a:r>
          </a:p>
          <a:p>
            <a:pPr lvl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Database Management Systems (DBMSs) is used to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Configure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manage</a:t>
            </a:r>
            <a:r>
              <a:rPr lang="en-US" altLang="en-US" sz="2400" dirty="0">
                <a:cs typeface="Times New Roman" panose="02020603050405020304" pitchFamily="18" charset="0"/>
              </a:rPr>
              <a:t> database, such as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Microsoft SQL Server, Oracle, MySQL, IBM DB2</a:t>
            </a:r>
          </a:p>
          <a:p>
            <a:pPr lvl="2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Search Engine Database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Contains </a:t>
            </a:r>
            <a:r>
              <a:rPr lang="en-US" altLang="en-US" sz="2400" b="1" dirty="0">
                <a:solidFill>
                  <a:srgbClr val="00CCFF"/>
                </a:solidFill>
                <a:cs typeface="Times New Roman" panose="02020603050405020304" pitchFamily="18" charset="0"/>
              </a:rPr>
              <a:t>information</a:t>
            </a:r>
            <a:r>
              <a:rPr lang="en-US" altLang="en-US" sz="2400" dirty="0">
                <a:cs typeface="Times New Roman" panose="02020603050405020304" pitchFamily="18" charset="0"/>
              </a:rPr>
              <a:t> about 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web pages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AOL and Yahoo! use a </a:t>
            </a:r>
            <a:r>
              <a:rPr lang="en-US" altLang="en-US" sz="2400" b="1" dirty="0">
                <a:cs typeface="Times New Roman" panose="02020603050405020304" pitchFamily="18" charset="0"/>
              </a:rPr>
              <a:t>DB</a:t>
            </a:r>
            <a:r>
              <a:rPr lang="en-US" altLang="en-US" sz="2400" dirty="0">
                <a:cs typeface="Times New Roman" panose="02020603050405020304" pitchFamily="18" charset="0"/>
              </a:rPr>
              <a:t> provided by </a:t>
            </a:r>
            <a:r>
              <a:rPr lang="en-US" altLang="en-US" sz="2400" b="1" dirty="0">
                <a:cs typeface="Times New Roman" panose="02020603050405020304" pitchFamily="18" charset="0"/>
              </a:rPr>
              <a:t>Google</a:t>
            </a:r>
            <a:endParaRPr lang="en-US" altLang="en-US" sz="18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738438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1AD8E1-0E01-40C4-98AA-8CFAA0E9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18518"/>
            <a:ext cx="8787583" cy="15081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After a page is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CCFF"/>
                </a:solidFill>
                <a:effectLst/>
                <a:latin typeface="Roboto"/>
              </a:rPr>
              <a:t>crawled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, Google tries to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understand what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the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 page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is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about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This stage is called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indexing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 (organizing info) and it includes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processing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 and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analyzing the textual content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and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key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content tags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and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attributes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, such as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r(--devsite-code-font-family)"/>
                <a:hlinkClick r:id="rId3"/>
              </a:rPr>
              <a:t>&lt;title&gt;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hlinkClick r:id="rId3"/>
              </a:rPr>
              <a:t>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hlinkClick r:id="rId3"/>
              </a:rPr>
              <a:t>elements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 and alt attributes,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hlinkClick r:id="rId4"/>
              </a:rPr>
              <a:t>images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,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hlinkClick r:id="rId5"/>
              </a:rPr>
              <a:t>videos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Roboto"/>
              </a:rPr>
              <a:t>, and more.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600" b="0" dirty="0">
                <a:solidFill>
                  <a:srgbClr val="202124"/>
                </a:solidFill>
                <a:latin typeface="Roboto"/>
              </a:rPr>
              <a:t>All info is stored in the </a:t>
            </a:r>
            <a:r>
              <a:rPr lang="en-US" altLang="en-US" sz="1600" dirty="0">
                <a:solidFill>
                  <a:srgbClr val="202124"/>
                </a:solidFill>
                <a:latin typeface="Roboto"/>
              </a:rPr>
              <a:t>database</a:t>
            </a:r>
            <a:r>
              <a:rPr lang="en-US" altLang="en-US" sz="1600" b="0" dirty="0">
                <a:solidFill>
                  <a:srgbClr val="202124"/>
                </a:solidFill>
                <a:latin typeface="Roboto"/>
              </a:rPr>
              <a:t>.</a:t>
            </a:r>
            <a: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00FF"/>
      </a:hlink>
      <a:folHlink>
        <a:srgbClr val="B2B2B2"/>
      </a:folHlink>
    </a:clrScheme>
    <a:fontScheme name="deitel">
      <a:majorFont>
        <a:latin typeface="AvantGard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lnDef>
  </a:objectDefaults>
  <a:extraClrSchemeLst>
    <a:extraClrScheme>
      <a:clrScheme name="deit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D5BE600E3749BD84567745A02DD0" ma:contentTypeVersion="8" ma:contentTypeDescription="Create a new document." ma:contentTypeScope="" ma:versionID="7503d7d0fe5d3d5c066b1293a11284a1">
  <xsd:schema xmlns:xsd="http://www.w3.org/2001/XMLSchema" xmlns:xs="http://www.w3.org/2001/XMLSchema" xmlns:p="http://schemas.microsoft.com/office/2006/metadata/properties" xmlns:ns2="2eb3e12a-73bc-4178-81fb-7f3b6a9b0f4d" xmlns:ns3="d08ad0ba-28ac-4e4c-adb8-2d70be461547" targetNamespace="http://schemas.microsoft.com/office/2006/metadata/properties" ma:root="true" ma:fieldsID="e3d3fa08a8367cdb011b4bed7be587c2" ns2:_="" ns3:_="">
    <xsd:import namespace="2eb3e12a-73bc-4178-81fb-7f3b6a9b0f4d"/>
    <xsd:import namespace="d08ad0ba-28ac-4e4c-adb8-2d70be461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3e12a-73bc-4178-81fb-7f3b6a9b0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d0ba-28ac-4e4c-adb8-2d70be461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966FAA-7435-47B1-AE80-C694F483B8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CD92A3-9F7C-4BB9-B791-AB0730187CD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08ad0ba-28ac-4e4c-adb8-2d70be461547"/>
    <ds:schemaRef ds:uri="2eb3e12a-73bc-4178-81fb-7f3b6a9b0f4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CBE591-4B4C-4A4B-BC31-6E32C2A863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3e12a-73bc-4178-81fb-7f3b6a9b0f4d"/>
    <ds:schemaRef ds:uri="d08ad0ba-28ac-4e4c-adb8-2d70be461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Settings\brian\My Documents\deitel.pot</Template>
  <TotalTime>18034</TotalTime>
  <Words>4778</Words>
  <Application>Microsoft Office PowerPoint</Application>
  <PresentationFormat>On-screen Show (4:3)</PresentationFormat>
  <Paragraphs>573</Paragraphs>
  <Slides>42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Arial</vt:lpstr>
      <vt:lpstr>AvantGarde</vt:lpstr>
      <vt:lpstr>Courier New</vt:lpstr>
      <vt:lpstr>Frutiger-Italic</vt:lpstr>
      <vt:lpstr>Frutiger-Roman</vt:lpstr>
      <vt:lpstr>Impact</vt:lpstr>
      <vt:lpstr>Roboto</vt:lpstr>
      <vt:lpstr>Times New Roman</vt:lpstr>
      <vt:lpstr>var(--devsite-code-font-family)</vt:lpstr>
      <vt:lpstr>Verdana</vt:lpstr>
      <vt:lpstr>Wingdings</vt:lpstr>
      <vt:lpstr>Wingdings 2</vt:lpstr>
      <vt:lpstr>deitel</vt:lpstr>
      <vt:lpstr>Bitmap Image</vt:lpstr>
      <vt:lpstr>PowerPoint Presentation</vt:lpstr>
      <vt:lpstr>PowerPoint Presentation</vt:lpstr>
      <vt:lpstr>Learning Outcomes</vt:lpstr>
      <vt:lpstr>Popular Search Engines &amp; Search Indexes</vt:lpstr>
      <vt:lpstr>Popular Search Engines &amp; Search Indexes</vt:lpstr>
      <vt:lpstr> Search Index (aka - also known as: Search Directory)  </vt:lpstr>
      <vt:lpstr>Search Engine Components</vt:lpstr>
      <vt:lpstr>1. Search Engine Robot – crawling, discovering</vt:lpstr>
      <vt:lpstr>2. Search Engine Database</vt:lpstr>
      <vt:lpstr>3. Search Engine Search Form</vt:lpstr>
      <vt:lpstr>Search Engine Results Page (SERP)</vt:lpstr>
      <vt:lpstr>HTML &lt;meta&gt; tag</vt:lpstr>
      <vt:lpstr>Designing Web Pages for Promotion</vt:lpstr>
      <vt:lpstr>Keywords &amp; Description Meta Tags</vt:lpstr>
      <vt:lpstr>More about HTML &lt;meta&gt; tag</vt:lpstr>
      <vt:lpstr>13.4 Search Engine Optimization (SEO)</vt:lpstr>
      <vt:lpstr>Search Engine Optimization (SEO)</vt:lpstr>
      <vt:lpstr>Search Engine Optimization (SEO)</vt:lpstr>
      <vt:lpstr>13.5 Submitting your Website to a Search Engine p.570</vt:lpstr>
      <vt:lpstr>Preferential Placement </vt:lpstr>
      <vt:lpstr>Preferential Placement</vt:lpstr>
      <vt:lpstr>Mapping Your Site – useful for SEO</vt:lpstr>
      <vt:lpstr>Checkpoint 13.1 p.686</vt:lpstr>
      <vt:lpstr>13.6 Monitor Search Engine Listings </vt:lpstr>
      <vt:lpstr>Monitor Search Engine Listings </vt:lpstr>
      <vt:lpstr>13.7 Link Popularity</vt:lpstr>
      <vt:lpstr>Checking Link Popularity methods</vt:lpstr>
      <vt:lpstr>Social Media Optimization - SMO</vt:lpstr>
      <vt:lpstr>SMO Benefits &amp; Methods</vt:lpstr>
      <vt:lpstr>Other Site Promotion Activities p.575-7</vt:lpstr>
      <vt:lpstr>QR (Quick Response) Code p.559</vt:lpstr>
      <vt:lpstr>Checkpoint 13.2  p.686</vt:lpstr>
      <vt:lpstr>Checkpoint 13.2  p.686</vt:lpstr>
      <vt:lpstr>Inline (Floating) Frames</vt:lpstr>
      <vt:lpstr>Inline (Floating) Frames</vt:lpstr>
      <vt:lpstr>PowerPoint Presentation</vt:lpstr>
      <vt:lpstr>&lt;iframe&gt; tag</vt:lpstr>
      <vt:lpstr>Inline Frames – HOP 13.1A</vt:lpstr>
      <vt:lpstr>YouTube Video in an Inline Frame – HOP 13.1B p.580</vt:lpstr>
      <vt:lpstr>&lt;iframe&gt; tag</vt:lpstr>
      <vt:lpstr>Summary</vt:lpstr>
      <vt:lpstr>Summary</vt:lpstr>
    </vt:vector>
  </TitlesOfParts>
  <Company>Deitel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12 - XSL: Extensible Stylesheet Language Transformations</dc:title>
  <dc:creator>brian</dc:creator>
  <cp:lastModifiedBy>Jozef Goetz</cp:lastModifiedBy>
  <cp:revision>510</cp:revision>
  <dcterms:created xsi:type="dcterms:W3CDTF">2001-10-22T21:36:27Z</dcterms:created>
  <dcterms:modified xsi:type="dcterms:W3CDTF">2025-11-13T02:38:33Z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E9B45189-F6D9-4D7E-81CF-C1E86B20EB06</vt:lpwstr>
  </property>
  <property fmtid="{D5CDD505-2E9C-101B-9397-08002B2CF9AE}" pid="3" name="ArticulatePath">
    <vt:lpwstr>13_Web promotion</vt:lpwstr>
  </property>
</Properties>
</file>